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3.xml" ContentType="application/vnd.openxmlformats-officedocument.presentationml.comments+xml"/>
  <Override PartName="/ppt/notesSlides/notesSlide7.xml" ContentType="application/vnd.openxmlformats-officedocument.presentationml.notesSlide+xml"/>
  <Override PartName="/ppt/comments/comment4.xml" ContentType="application/vnd.openxmlformats-officedocument.presentationml.comments+xml"/>
  <Override PartName="/ppt/notesSlides/notesSlide8.xml" ContentType="application/vnd.openxmlformats-officedocument.presentationml.notesSlide+xml"/>
  <Override PartName="/ppt/comments/comment5.xml" ContentType="application/vnd.openxmlformats-officedocument.presentationml.comments+xml"/>
  <Override PartName="/ppt/notesSlides/notesSlide9.xml" ContentType="application/vnd.openxmlformats-officedocument.presentationml.notesSlide+xml"/>
  <Override PartName="/ppt/comments/comment6.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1"/>
  </p:notesMasterIdLst>
  <p:sldIdLst>
    <p:sldId id="273" r:id="rId2"/>
    <p:sldId id="272" r:id="rId3"/>
    <p:sldId id="256" r:id="rId4"/>
    <p:sldId id="302" r:id="rId5"/>
    <p:sldId id="291" r:id="rId6"/>
    <p:sldId id="308" r:id="rId7"/>
    <p:sldId id="290" r:id="rId8"/>
    <p:sldId id="306" r:id="rId9"/>
    <p:sldId id="307" r:id="rId10"/>
    <p:sldId id="298" r:id="rId11"/>
    <p:sldId id="299" r:id="rId12"/>
    <p:sldId id="310" r:id="rId13"/>
    <p:sldId id="311" r:id="rId14"/>
    <p:sldId id="312" r:id="rId15"/>
    <p:sldId id="300" r:id="rId16"/>
    <p:sldId id="301" r:id="rId17"/>
    <p:sldId id="313" r:id="rId18"/>
    <p:sldId id="282"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ng" initials="D" lastIdx="70" clrIdx="0">
    <p:extLst>
      <p:ext uri="{19B8F6BF-5375-455C-9EA6-DF929625EA0E}">
        <p15:presenceInfo xmlns:p15="http://schemas.microsoft.com/office/powerpoint/2012/main" userId="5c6b1708d7b4819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30" autoAdjust="0"/>
    <p:restoredTop sz="93780" autoAdjust="0"/>
  </p:normalViewPr>
  <p:slideViewPr>
    <p:cSldViewPr snapToGrid="0">
      <p:cViewPr varScale="1">
        <p:scale>
          <a:sx n="73" d="100"/>
          <a:sy n="73" d="100"/>
        </p:scale>
        <p:origin x="816" y="7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6-11T14:36:55.364" idx="2">
    <p:pos x="10" y="10"/>
    <p:text/>
    <p:extLst>
      <p:ext uri="{C676402C-5697-4E1C-873F-D02D1690AC5C}">
        <p15:threadingInfo xmlns:p15="http://schemas.microsoft.com/office/powerpoint/2012/main" timeZoneBias="-420"/>
      </p:ext>
    </p:extLst>
  </p:cm>
  <p:cm authorId="1" dt="2021-06-12T23:08:01.325" idx="24">
    <p:pos x="10" y="106"/>
    <p:text>VNUA: Còn có một số ngành như Kinh tế nông nghiệp, phát triển nông thôn, kế toán, tài chính…và một số ngành của học viện đang có như cơ điện, có khí, công nghệ thực phẩm, ….</p:text>
    <p:extLst>
      <p:ext uri="{C676402C-5697-4E1C-873F-D02D1690AC5C}">
        <p15:threadingInfo xmlns:p15="http://schemas.microsoft.com/office/powerpoint/2012/main" timeZoneBias="-420">
          <p15:parentCm authorId="1" idx="2"/>
        </p15:threadingInfo>
      </p:ext>
    </p:extLst>
  </p:cm>
  <p:cm authorId="1" dt="2021-06-12T23:08:37.960" idx="27">
    <p:pos x="7462" y="1006"/>
    <p:text>Theo Thông tư của Bộ: a.	Khoa học Giáo dục và Đào tạo giáo viên
b.	Nghệ thuật
c.	Nhân văn
d.	Báo chí và thông tin
e.	Kinh doanh và quản lý
f.	Pháp luật
g.	Khoa học sự sống và khoa học tự nhiên
h.	Toán và thống kê
i.	Máy tính và công nghệ thông tin
j.	Kỹ thuật và công nghệ kỹ thuật
k.	Sản xuất và chế biến
l.	Kiến trúc và xây dựng
m.	Nông, lâm nghiệp và thủy sản
n.	Thú y và sức khỏe
o.	Du lịch, khách sạn, thể thao và dịch vụ cá nhân
p.	Dịch vụ vận tải
q.	Môi trường và bảo vệ môi trường
r.	An ninh quốc phòng
s.	Khác</p:text>
    <p:extLst>
      <p:ext uri="{C676402C-5697-4E1C-873F-D02D1690AC5C}">
        <p15:threadingInfo xmlns:p15="http://schemas.microsoft.com/office/powerpoint/2012/main" timeZoneBias="-420"/>
      </p:ext>
    </p:extLst>
  </p:cm>
  <p:cm authorId="1" dt="2021-06-13T00:11:42.691" idx="36">
    <p:pos x="3543" y="917"/>
    <p:text>AJC: Vui lòng ghi rõ chuyên ngành đào tạo được ghi trên bằng tốt nghiệp của anh/chị</p:text>
    <p:extLst>
      <p:ext uri="{C676402C-5697-4E1C-873F-D02D1690AC5C}">
        <p15:threadingInfo xmlns:p15="http://schemas.microsoft.com/office/powerpoint/2012/main" timeZoneBias="-420"/>
      </p:ext>
    </p:extLst>
  </p:cm>
  <p:cm authorId="1" dt="2021-06-13T00:16:08.661" idx="37">
    <p:pos x="3543" y="1013"/>
    <p:text>AJC: literary studies (j) và linguistics (s) lẫn lộn</p:text>
    <p:extLst>
      <p:ext uri="{C676402C-5697-4E1C-873F-D02D1690AC5C}">
        <p15:threadingInfo xmlns:p15="http://schemas.microsoft.com/office/powerpoint/2012/main" timeZoneBias="-420">
          <p15:parentCm authorId="1" idx="3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6-12T21:19:33.288" idx="14">
    <p:pos x="3433" y="1232"/>
    <p:text>Bỏ các câu hỏi 2a, 2b và 3, thay bằng câu hỏi về có việc làm bao lâu sau khi tốt nghiệp (câu số 13 đưa lên trên), sau đó phân nhánh luôn sang phần 3 hoặc 4 (Hanu, TNU))</p:text>
    <p:extLst>
      <p:ext uri="{C676402C-5697-4E1C-873F-D02D1690AC5C}">
        <p15:threadingInfo xmlns:p15="http://schemas.microsoft.com/office/powerpoint/2012/main" timeZoneBias="-420"/>
      </p:ext>
    </p:extLst>
  </p:cm>
  <p:cm authorId="1" dt="2021-06-13T00:20:35.410" idx="39">
    <p:pos x="3433" y="1328"/>
    <p:text>AJC: Cần làm rõ, thời điểm nhận bằng là sao??? Chờ nhận bằng??</p:text>
    <p:extLst>
      <p:ext uri="{C676402C-5697-4E1C-873F-D02D1690AC5C}">
        <p15:threadingInfo xmlns:p15="http://schemas.microsoft.com/office/powerpoint/2012/main" timeZoneBias="-420">
          <p15:parentCm authorId="1" idx="14"/>
        </p15:threadingInfo>
      </p:ext>
    </p:extLst>
  </p:cm>
  <p:cm authorId="1" dt="2021-06-23T09:59:57.614" idx="58">
    <p:pos x="3433" y="1424"/>
    <p:text>Halou: để câu hỏi 2a để đánh giá động lực việc làm của sinh viên. Nếu việc làm có khái niệm rộng thì câu 2 cần thiết. Câu 3 giúp đánh giá sv tốt hơn; có thể đánh giá theo từng ngành nghê</p:text>
    <p:extLst>
      <p:ext uri="{C676402C-5697-4E1C-873F-D02D1690AC5C}">
        <p15:threadingInfo xmlns:p15="http://schemas.microsoft.com/office/powerpoint/2012/main" timeZoneBias="-420">
          <p15:parentCm authorId="1" idx="14"/>
        </p15:threadingInfo>
      </p:ext>
    </p:extLst>
  </p:cm>
  <p:cm authorId="1" dt="2021-06-23T10:00:09.556" idx="59">
    <p:pos x="3433" y="1520"/>
    <p:text>VNUA: để nguyên</p:text>
    <p:extLst>
      <p:ext uri="{C676402C-5697-4E1C-873F-D02D1690AC5C}">
        <p15:threadingInfo xmlns:p15="http://schemas.microsoft.com/office/powerpoint/2012/main" timeZoneBias="-420">
          <p15:parentCm authorId="1" idx="14"/>
        </p15:threadingInfo>
      </p:ext>
    </p:extLst>
  </p:cm>
  <p:cm authorId="1" dt="2021-06-23T10:02:19.103" idx="60">
    <p:pos x="3433" y="1616"/>
    <p:text>TNU: sv tốt nghiệp thường không tham gia khảo sát cao; câu hỏi sau bao lâu có việc làm đã bao hàm</p:text>
    <p:extLst>
      <p:ext uri="{C676402C-5697-4E1C-873F-D02D1690AC5C}">
        <p15:threadingInfo xmlns:p15="http://schemas.microsoft.com/office/powerpoint/2012/main" timeZoneBias="-420">
          <p15:parentCm authorId="1" idx="14"/>
        </p15:threadingInfo>
      </p:ext>
    </p:extLst>
  </p:cm>
  <p:cm authorId="1" dt="2021-06-23T10:06:54.808" idx="61">
    <p:pos x="3433" y="1712"/>
    <p:text>TNU: câu 3</p:text>
    <p:extLst>
      <p:ext uri="{C676402C-5697-4E1C-873F-D02D1690AC5C}">
        <p15:threadingInfo xmlns:p15="http://schemas.microsoft.com/office/powerpoint/2012/main" timeZoneBias="-420">
          <p15:parentCm authorId="1" idx="14"/>
        </p15:threadingInfo>
      </p:ext>
    </p:extLst>
  </p:cm>
  <p:cm authorId="1" dt="2021-06-12T23:51:53.378" idx="30">
    <p:pos x="1299" y="1238"/>
    <p:text>PTIT: Nên hỏi gọn là: Tình trạng việc làm của anh chị hiện nay như thế nào?</p:text>
    <p:extLst>
      <p:ext uri="{C676402C-5697-4E1C-873F-D02D1690AC5C}">
        <p15:threadingInfo xmlns:p15="http://schemas.microsoft.com/office/powerpoint/2012/main" timeZoneBias="-420"/>
      </p:ext>
    </p:extLst>
  </p:cm>
  <p:cm authorId="1" dt="2021-06-13T00:19:59.717" idx="38">
    <p:pos x="1299" y="1334"/>
    <p:text>AJC: Sau khi tốt nghiệp anh/chị đã từng hoặc đang có việc làm có trả công hay không?</p:text>
    <p:extLst>
      <p:ext uri="{C676402C-5697-4E1C-873F-D02D1690AC5C}">
        <p15:threadingInfo xmlns:p15="http://schemas.microsoft.com/office/powerpoint/2012/main" timeZoneBias="-420">
          <p15:parentCm authorId="1" idx="30"/>
        </p15:threadingInfo>
      </p:ext>
    </p:extLst>
  </p:cm>
  <p:cm authorId="1" dt="2021-06-12T23:59:26.317" idx="31">
    <p:pos x="6492" y="1828"/>
    <p:text>PTIT: Xem xét để thay phương án trả lời dễ hiểu và dễ trả lời hơn cho người đc hỏi. VD:
Có, bằng tốt nghiệp mang lại cho tôi mức lương/thu nhập tốt hơn
Có, bằng tốt nghiệp giúp tôi có vị trí công việc tốt hơn trong tổ chức
Có, tôi có kiến thức tốt hơn để đảm nhiệm vị trí công việc hiện nay
Tôi có kỹ năng nghề nghiệp để hoàn thành tốt nhiệm vụ được giao
 Có, trên các phương diện khác, ghi rõ</p:text>
    <p:extLst>
      <p:ext uri="{C676402C-5697-4E1C-873F-D02D1690AC5C}">
        <p15:threadingInfo xmlns:p15="http://schemas.microsoft.com/office/powerpoint/2012/main" timeZoneBias="-420"/>
      </p:ext>
    </p:extLst>
  </p:cm>
  <p:cm authorId="1" dt="2021-06-13T00:21:00.313" idx="40">
    <p:pos x="6492" y="1924"/>
    <p:text>AJC: Nhận được Bằng tốt nghiệp có ảnh hưởng gì tới công việc mà anh chị đang làm hay không?</p:text>
    <p:extLst>
      <p:ext uri="{C676402C-5697-4E1C-873F-D02D1690AC5C}">
        <p15:threadingInfo xmlns:p15="http://schemas.microsoft.com/office/powerpoint/2012/main" timeZoneBias="-420">
          <p15:parentCm authorId="1" idx="31"/>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6-12T22:45:36.516" idx="19">
    <p:pos x="7680" y="888"/>
    <p:text>HALOU: Xem xét lại các lý do chưa từng có việc làm, không còn làm công việc gần đây, các phương án được đưa ra dựa vào tiêu chí nào? Ví dụ:
Phân loại theo lý do
Mất việc: Nhân sự ng bị cơ quan/doanh nghiệp cho thôi việc vì một lý do nào đó và rơi vào tình trạng thất nghiệp.
Bỏ việc: Đây là hình thức thôi việc do bản thân người đó có điều không hài lòng với đơn vị làm việc của mình nên chủ động xin thôi việc.
Nhập mới: Lao động mới của thị trường nhưng chưa tìm được việc làm.
Tái nhập: Lao động đã rời khỏi thị trường trước đó, hiện muốn đi làm trở lại nhưng chưa có được vị trí thích hợp.
Phân loại theo tính chất
Thất nghiệp cũng được phân loại theo tính chất. Khi đó, nó được chia thành 2 loại là:
Thất nghiệp tự nguyện – Voluntary Unemployment
Thất nghiệp không tự nguyện – Involuntary Unemployment</p:text>
    <p:extLst>
      <p:ext uri="{C676402C-5697-4E1C-873F-D02D1690AC5C}">
        <p15:threadingInfo xmlns:p15="http://schemas.microsoft.com/office/powerpoint/2012/main" timeZoneBias="-420"/>
      </p:ext>
    </p:extLst>
  </p:cm>
  <p:cm authorId="1" dt="2021-06-23T10:22:02.601" idx="62">
    <p:pos x="7680" y="984"/>
    <p:text>HALOU biên soạn lại câu hỏi này</p:text>
    <p:extLst>
      <p:ext uri="{C676402C-5697-4E1C-873F-D02D1690AC5C}">
        <p15:threadingInfo xmlns:p15="http://schemas.microsoft.com/office/powerpoint/2012/main" timeZoneBias="-420">
          <p15:parentCm authorId="1" idx="19"/>
        </p15:threadingInfo>
      </p:ext>
    </p:extLst>
  </p:cm>
  <p:cm authorId="1" dt="2021-06-13T00:21:45.694" idx="41">
    <p:pos x="7586" y="1218"/>
    <p:text>AJC: Từ khi anh/chị kết thúc công việc gần nhất đến nay là bao lâu rồi?</p:text>
    <p:extLst>
      <p:ext uri="{C676402C-5697-4E1C-873F-D02D1690AC5C}">
        <p15:threadingInfo xmlns:p15="http://schemas.microsoft.com/office/powerpoint/2012/main" timeZoneBias="-420"/>
      </p:ext>
    </p:extLst>
  </p:cm>
  <p:cm authorId="1" dt="2021-06-13T00:22:22.141" idx="42">
    <p:pos x="7586" y="1314"/>
    <p:text>Câu 5: Anh/chị có thể cân nhắc bổ sung phương án khác nếu phù hợp.</p:text>
    <p:extLst>
      <p:ext uri="{C676402C-5697-4E1C-873F-D02D1690AC5C}">
        <p15:threadingInfo xmlns:p15="http://schemas.microsoft.com/office/powerpoint/2012/main" timeZoneBias="-420">
          <p15:parentCm authorId="1" idx="41"/>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6-11T14:36:55.364" idx="6">
    <p:pos x="10" y="10"/>
    <p:text>Câu 6:</p:text>
    <p:extLst>
      <p:ext uri="{C676402C-5697-4E1C-873F-D02D1690AC5C}">
        <p15:threadingInfo xmlns:p15="http://schemas.microsoft.com/office/powerpoint/2012/main" timeZoneBias="-420"/>
      </p:ext>
    </p:extLst>
  </p:cm>
  <p:cm authorId="1" dt="2021-06-12T22:50:45.587" idx="20">
    <p:pos x="10" y="106"/>
    <p:text>HALOU: bỏ phần chú thích ở câu 6</p:text>
    <p:extLst>
      <p:ext uri="{C676402C-5697-4E1C-873F-D02D1690AC5C}">
        <p15:threadingInfo xmlns:p15="http://schemas.microsoft.com/office/powerpoint/2012/main" timeZoneBias="-420">
          <p15:parentCm authorId="1" idx="6"/>
        </p15:threadingInfo>
      </p:ext>
    </p:extLst>
  </p:cm>
  <p:cm authorId="1" dt="2021-06-13T00:00:50.988" idx="32">
    <p:pos x="10" y="202"/>
    <p:text>PTIT: Nên thay đổi cách hỏi: Anh/chị đã từng tìm kiếm thông tin tuyển dụng và gửi CV cho nhà tuyển dụng sau khi tốt nghiệp?</p:text>
    <p:extLst>
      <p:ext uri="{C676402C-5697-4E1C-873F-D02D1690AC5C}">
        <p15:threadingInfo xmlns:p15="http://schemas.microsoft.com/office/powerpoint/2012/main" timeZoneBias="-420">
          <p15:parentCm authorId="1" idx="6"/>
        </p15:threadingInfo>
      </p:ext>
    </p:extLst>
  </p:cm>
  <p:cm authorId="1" dt="2021-06-13T00:22:52.429" idx="43">
    <p:pos x="10" y="298"/>
    <p:text>AJC: Trong khảo sát này, việc tìm kiếm việc làm một cách chủ động có nghĩa là anh/chị đã thực hiện một hay nhiều các hành động tìm kiếm việc làm thực tế ví dụ như đã gửi….</p:text>
    <p:extLst>
      <p:ext uri="{C676402C-5697-4E1C-873F-D02D1690AC5C}">
        <p15:threadingInfo xmlns:p15="http://schemas.microsoft.com/office/powerpoint/2012/main" timeZoneBias="-420">
          <p15:parentCm authorId="1" idx="6"/>
        </p15:threadingInfo>
      </p:ext>
    </p:extLst>
  </p:cm>
  <p:cm authorId="1" dt="2021-06-13T00:02:05.561" idx="33">
    <p:pos x="6397" y="1781"/>
    <p:text>Câu 7</p:text>
    <p:extLst>
      <p:ext uri="{C676402C-5697-4E1C-873F-D02D1690AC5C}">
        <p15:threadingInfo xmlns:p15="http://schemas.microsoft.com/office/powerpoint/2012/main" timeZoneBias="-420"/>
      </p:ext>
    </p:extLst>
  </p:cm>
  <p:cm authorId="1" dt="2021-06-13T00:02:34.142" idx="34">
    <p:pos x="6397" y="1877"/>
    <p:text>PTIT: cách hỏi khó hiểu, đổi cách diễn đạt</p:text>
    <p:extLst>
      <p:ext uri="{C676402C-5697-4E1C-873F-D02D1690AC5C}">
        <p15:threadingInfo xmlns:p15="http://schemas.microsoft.com/office/powerpoint/2012/main" timeZoneBias="-420">
          <p15:parentCm authorId="1" idx="33"/>
        </p15:threadingInfo>
      </p:ext>
    </p:extLst>
  </p:cm>
  <p:cm authorId="1" dt="2021-06-13T00:23:26.085" idx="44">
    <p:pos x="6397" y="1973"/>
    <p:text>AJC: Anh/chị muốn bắt đầu …</p:text>
    <p:extLst>
      <p:ext uri="{C676402C-5697-4E1C-873F-D02D1690AC5C}">
        <p15:threadingInfo xmlns:p15="http://schemas.microsoft.com/office/powerpoint/2012/main" timeZoneBias="-420">
          <p15:parentCm authorId="1" idx="33"/>
        </p15:threadingInfo>
      </p:ext>
    </p:extLst>
  </p:cm>
  <p:cm authorId="1" dt="2021-06-13T00:24:06.612" idx="45">
    <p:pos x="6397" y="2069"/>
    <p:text>AJC: bỏ sẽ trong phương án trả lời 3</p:text>
    <p:extLst>
      <p:ext uri="{C676402C-5697-4E1C-873F-D02D1690AC5C}">
        <p15:threadingInfo xmlns:p15="http://schemas.microsoft.com/office/powerpoint/2012/main" timeZoneBias="-420">
          <p15:parentCm authorId="1" idx="33"/>
        </p15:threadingInfo>
      </p:ext>
    </p:extLst>
  </p:cm>
  <p:cm authorId="1" dt="2021-06-13T00:03:05.790" idx="35">
    <p:pos x="6789" y="2808"/>
    <p:text>Câu 8: Bổ sung phương án Gap year/Tạm nghỉ để định hướng lại bản thân (PTIT)</p:text>
    <p:extLst>
      <p:ext uri="{C676402C-5697-4E1C-873F-D02D1690AC5C}">
        <p15:threadingInfo xmlns:p15="http://schemas.microsoft.com/office/powerpoint/2012/main" timeZoneBias="-4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6-11T14:36:55.364" idx="7">
    <p:pos x="10" y="10"/>
    <p:text/>
    <p:extLst>
      <p:ext uri="{C676402C-5697-4E1C-873F-D02D1690AC5C}">
        <p15:threadingInfo xmlns:p15="http://schemas.microsoft.com/office/powerpoint/2012/main" timeZoneBias="-420"/>
      </p:ext>
    </p:extLst>
  </p:cm>
  <p:cm authorId="1" dt="2021-06-13T00:24:36.111" idx="46">
    <p:pos x="10" y="106"/>
    <p:text>AJC: sửa câu hỏi ... là khi nào?</p:text>
    <p:extLst>
      <p:ext uri="{C676402C-5697-4E1C-873F-D02D1690AC5C}">
        <p15:threadingInfo xmlns:p15="http://schemas.microsoft.com/office/powerpoint/2012/main" timeZoneBias="-420">
          <p15:parentCm authorId="1" idx="7"/>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06-12T20:57:31.050" idx="8">
    <p:pos x="7680" y="230"/>
    <p:text>Sắp xếp lại thứ tự các câu hỏi, nhóm các câu mô tả về công việc hiện tại hỏi trước --&gt; chuyển câu hỏi số 25 lên sau câu hỏi số 18. Bổ sung thêm câu hỏi về nơi làm việc (theo tỉnh) - là thông tin bắt buộc Bộ yêu cầu. Các câu hỏi đánh giá chương trình đào tạo cân nhắc để dạng tự chọn đối với các trường? (Hanu)</p:text>
    <p:extLst>
      <p:ext uri="{C676402C-5697-4E1C-873F-D02D1690AC5C}">
        <p15:threadingInfo xmlns:p15="http://schemas.microsoft.com/office/powerpoint/2012/main" timeZoneBias="-420"/>
      </p:ext>
    </p:extLst>
  </p:cm>
  <p:cm authorId="1" dt="2021-06-12T21:00:53.459" idx="9">
    <p:pos x="3821" y="1007"/>
    <p:text>Câu 14: lĩnh vực hoạt động nên đồng nhất với danh mục lĩnh vực đào tạo (Hanu)</p:text>
    <p:extLst>
      <p:ext uri="{C676402C-5697-4E1C-873F-D02D1690AC5C}">
        <p15:threadingInfo xmlns:p15="http://schemas.microsoft.com/office/powerpoint/2012/main" timeZoneBias="-420"/>
      </p:ext>
    </p:extLst>
  </p:cm>
  <p:cm authorId="1" dt="2021-06-21T23:44:18.082" idx="57">
    <p:pos x="3821" y="1103"/>
    <p:text>Có nhất thiết cần lĩnh vực hoạt động của doanh nghiệp?</p:text>
    <p:extLst>
      <p:ext uri="{C676402C-5697-4E1C-873F-D02D1690AC5C}">
        <p15:threadingInfo xmlns:p15="http://schemas.microsoft.com/office/powerpoint/2012/main" timeZoneBias="-420">
          <p15:parentCm authorId="1" idx="9"/>
        </p15:threadingInfo>
      </p:ext>
    </p:extLst>
  </p:cm>
  <p:cm authorId="1" dt="2021-06-23T11:07:12.401" idx="64">
    <p:pos x="3821" y="1199"/>
    <p:text>HALOU, HUHA: không cần thiết, gặp khó khăn khi phân tích</p:text>
    <p:extLst>
      <p:ext uri="{C676402C-5697-4E1C-873F-D02D1690AC5C}">
        <p15:threadingInfo xmlns:p15="http://schemas.microsoft.com/office/powerpoint/2012/main" timeZoneBias="-420">
          <p15:parentCm authorId="1" idx="9"/>
        </p15:threadingInfo>
      </p:ext>
    </p:extLst>
  </p:cm>
  <p:cm authorId="1" dt="2021-06-23T11:07:35.084" idx="65">
    <p:pos x="3821" y="1295"/>
    <p:text>PTIT: nên bỏ</p:text>
    <p:extLst>
      <p:ext uri="{C676402C-5697-4E1C-873F-D02D1690AC5C}">
        <p15:threadingInfo xmlns:p15="http://schemas.microsoft.com/office/powerpoint/2012/main" timeZoneBias="-420">
          <p15:parentCm authorId="1" idx="9"/>
        </p15:threadingInfo>
      </p:ext>
    </p:extLst>
  </p:cm>
  <p:cm authorId="1" dt="2021-06-12T21:02:16.545" idx="10">
    <p:pos x="1994" y="3362"/>
    <p:text>Câu 13: nên chuyển câu hỏi này lên Phần 2 khi hỏi về tình trạng việc làm hoặc bỏ đi (Hanu</p:text>
    <p:extLst>
      <p:ext uri="{C676402C-5697-4E1C-873F-D02D1690AC5C}">
        <p15:threadingInfo xmlns:p15="http://schemas.microsoft.com/office/powerpoint/2012/main" timeZoneBias="-420"/>
      </p:ext>
    </p:extLst>
  </p:cm>
  <p:cm authorId="1" dt="2021-06-12T21:03:05.242" idx="11">
    <p:pos x="3821" y="2535"/>
    <p:text>Kết hợp câu 16 và 17 vào cùng nhau (Hanu)</p:text>
    <p:extLst>
      <p:ext uri="{C676402C-5697-4E1C-873F-D02D1690AC5C}">
        <p15:threadingInfo xmlns:p15="http://schemas.microsoft.com/office/powerpoint/2012/main" timeZoneBias="-420"/>
      </p:ext>
    </p:extLst>
  </p:cm>
  <p:cm authorId="1" dt="2021-06-12T21:26:09.517" idx="16">
    <p:pos x="3821" y="2631"/>
    <p:text>TNU: câu 16 về Thông tin về hợp đồng lao động là không cần thiết vì nhiểu tổ chức, cá nhân coi đây là vấn đề cần bảo mật.</p:text>
    <p:extLst>
      <p:ext uri="{C676402C-5697-4E1C-873F-D02D1690AC5C}">
        <p15:threadingInfo xmlns:p15="http://schemas.microsoft.com/office/powerpoint/2012/main" timeZoneBias="-420">
          <p15:parentCm authorId="1" idx="11"/>
        </p15:threadingInfo>
      </p:ext>
    </p:extLst>
  </p:cm>
  <p:cm authorId="1" dt="2021-06-13T00:29:23.787" idx="50">
    <p:pos x="3821" y="2727"/>
    <p:text>AJC: Anh/chị có ký kết hợp đồng lao động trong công việc hiện tại không, nếu có thì đó là loại hợp đồng lao động gì? Cần bổ sung cả không ký hợp đồng (Nếu có tính công việc thời vụ??) theo cách giải thích của Câu 1 Phần II.</p:text>
    <p:extLst>
      <p:ext uri="{C676402C-5697-4E1C-873F-D02D1690AC5C}">
        <p15:threadingInfo xmlns:p15="http://schemas.microsoft.com/office/powerpoint/2012/main" timeZoneBias="-420">
          <p15:parentCm authorId="1" idx="11"/>
        </p15:threadingInfo>
      </p:ext>
    </p:extLst>
  </p:cm>
  <p:cm authorId="1" dt="2021-06-23T11:13:54.574" idx="66">
    <p:pos x="3821" y="2823"/>
    <p:text>PTIT: nên giữ lại và ghép câu 16 và 17</p:text>
    <p:extLst>
      <p:ext uri="{C676402C-5697-4E1C-873F-D02D1690AC5C}">
        <p15:threadingInfo xmlns:p15="http://schemas.microsoft.com/office/powerpoint/2012/main" timeZoneBias="-420">
          <p15:parentCm authorId="1" idx="11"/>
        </p15:threadingInfo>
      </p:ext>
    </p:extLst>
  </p:cm>
  <p:cm authorId="1" dt="2021-06-23T11:14:17.224" idx="67">
    <p:pos x="3821" y="2919"/>
    <p:text>VNUA và PTIT nhất trí bổ sung mục không ký hợp đồng</p:text>
    <p:extLst>
      <p:ext uri="{C676402C-5697-4E1C-873F-D02D1690AC5C}">
        <p15:threadingInfo xmlns:p15="http://schemas.microsoft.com/office/powerpoint/2012/main" timeZoneBias="-420">
          <p15:parentCm authorId="1" idx="11"/>
        </p15:threadingInfo>
      </p:ext>
    </p:extLst>
  </p:cm>
  <p:cm authorId="1" dt="2021-06-23T11:15:16.647" idx="68">
    <p:pos x="3821" y="3015"/>
    <p:text>TNU nhất trí</p:text>
    <p:extLst>
      <p:ext uri="{C676402C-5697-4E1C-873F-D02D1690AC5C}">
        <p15:threadingInfo xmlns:p15="http://schemas.microsoft.com/office/powerpoint/2012/main" timeZoneBias="-420">
          <p15:parentCm authorId="1" idx="11"/>
        </p15:threadingInfo>
      </p:ext>
    </p:extLst>
  </p:cm>
  <p:cm authorId="1" dt="2021-06-12T21:04:06.194" idx="12">
    <p:pos x="5694" y="3303"/>
    <p:text>Kết hợp câu 21 và 22 vào cùng 1 câu (Hanu, TNU)</p:text>
    <p:extLst>
      <p:ext uri="{C676402C-5697-4E1C-873F-D02D1690AC5C}">
        <p15:threadingInfo xmlns:p15="http://schemas.microsoft.com/office/powerpoint/2012/main" timeZoneBias="-420"/>
      </p:ext>
    </p:extLst>
  </p:cm>
  <p:cm authorId="1" dt="2021-06-12T21:26:50.805" idx="17">
    <p:pos x="5694" y="3399"/>
    <p:text>TNU: bổ sung mức độ trung bình</p:text>
    <p:extLst>
      <p:ext uri="{C676402C-5697-4E1C-873F-D02D1690AC5C}">
        <p15:threadingInfo xmlns:p15="http://schemas.microsoft.com/office/powerpoint/2012/main" timeZoneBias="-420">
          <p15:parentCm authorId="1" idx="12"/>
        </p15:threadingInfo>
      </p:ext>
    </p:extLst>
  </p:cm>
  <p:cm authorId="1" dt="2021-06-12T21:06:43.343" idx="13">
    <p:pos x="7581" y="2155"/>
    <p:text>Bỏ câu hỏi số 23 và 24</p:text>
    <p:extLst>
      <p:ext uri="{C676402C-5697-4E1C-873F-D02D1690AC5C}">
        <p15:threadingInfo xmlns:p15="http://schemas.microsoft.com/office/powerpoint/2012/main" timeZoneBias="-420"/>
      </p:ext>
    </p:extLst>
  </p:cm>
  <p:cm authorId="1" dt="2021-06-12T21:24:59.702" idx="15">
    <p:pos x="1994" y="2068"/>
    <p:text>Câu 11: Chỉ cần tìm hiểu vị trí việc làm hiện nay trong tổ chức . Không cần nêu rõ CẤP CAO. CẤP THẤP, CẤP TRUNG (TNU)</p:text>
    <p:extLst>
      <p:ext uri="{C676402C-5697-4E1C-873F-D02D1690AC5C}">
        <p15:threadingInfo xmlns:p15="http://schemas.microsoft.com/office/powerpoint/2012/main" timeZoneBias="-420"/>
      </p:ext>
    </p:extLst>
  </p:cm>
  <p:cm authorId="1" dt="2021-06-13T00:26:05.049" idx="47">
    <p:pos x="1994" y="2164"/>
    <p:text>AJC: thay "tổ chức" bằng "ở nơi làm việc"</p:text>
    <p:extLst>
      <p:ext uri="{C676402C-5697-4E1C-873F-D02D1690AC5C}">
        <p15:threadingInfo xmlns:p15="http://schemas.microsoft.com/office/powerpoint/2012/main" timeZoneBias="-420">
          <p15:parentCm authorId="1" idx="15"/>
        </p15:threadingInfo>
      </p:ext>
    </p:extLst>
  </p:cm>
  <p:cm authorId="1" dt="2021-06-12T21:28:14.026" idx="18">
    <p:pos x="7581" y="3497"/>
    <p:text>TNU: Thu nhập bao gồm những khoản nào? Hay hỏi lương?</p:text>
    <p:extLst>
      <p:ext uri="{C676402C-5697-4E1C-873F-D02D1690AC5C}">
        <p15:threadingInfo xmlns:p15="http://schemas.microsoft.com/office/powerpoint/2012/main" timeZoneBias="-420"/>
      </p:ext>
    </p:extLst>
  </p:cm>
  <p:cm authorId="1" dt="2021-06-12T23:00:52.138" idx="21">
    <p:pos x="7581" y="3593"/>
    <p:text>HALOU: Mức lương tối thiểu của vùng I là 4.420.000, vùng thấp nhất IV là 3.070.000 (theo Nghị định 90/2019/NĐ-CP) do đó mức lương thấp nhất nên lấy là dưới 4 triệu đồng.</p:text>
    <p:extLst>
      <p:ext uri="{C676402C-5697-4E1C-873F-D02D1690AC5C}">
        <p15:threadingInfo xmlns:p15="http://schemas.microsoft.com/office/powerpoint/2012/main" timeZoneBias="-420">
          <p15:parentCm authorId="1" idx="18"/>
        </p15:threadingInfo>
      </p:ext>
    </p:extLst>
  </p:cm>
  <p:cm authorId="1" dt="2021-06-23T11:01:58.408" idx="63">
    <p:pos x="7581" y="3689"/>
    <p:text>TNU: để theo mức tối thiểu quy định, để phân cấp được và đây là tổng thu nhập. Nên để dưới 3 triệu.</p:text>
    <p:extLst>
      <p:ext uri="{C676402C-5697-4E1C-873F-D02D1690AC5C}">
        <p15:threadingInfo xmlns:p15="http://schemas.microsoft.com/office/powerpoint/2012/main" timeZoneBias="-420">
          <p15:parentCm authorId="1" idx="18"/>
        </p15:threadingInfo>
      </p:ext>
    </p:extLst>
  </p:cm>
  <p:cm authorId="1" dt="2021-06-12T23:02:46.842" idx="22">
    <p:pos x="5694" y="2362"/>
    <p:text>HALOU: Nên bổ sung hệ thống năng lực chuyên môn cốt lõi đã được quy định trong chương trình giáo dục tổng thể: thể chất, công nghệ, thẩm mỹ, tính toán, ngôn ngữ, tin học</p:text>
    <p:extLst>
      <p:ext uri="{C676402C-5697-4E1C-873F-D02D1690AC5C}">
        <p15:threadingInfo xmlns:p15="http://schemas.microsoft.com/office/powerpoint/2012/main" timeZoneBias="-420"/>
      </p:ext>
    </p:extLst>
  </p:cm>
  <p:cm authorId="1" dt="2021-06-12T23:10:47.037" idx="28">
    <p:pos x="5694" y="2458"/>
    <p:text>VNUA: Nên lựa chọn vì có những cái ở bảng 1 tốt, nhưng cũng có thể bổ sung thêm ở bảng 2 ví dụ như phản biện, nghiên cứu, làm việc động lập, tìm việc làm, hội nhập, bán hàng…tiếng Anh</p:text>
    <p:extLst>
      <p:ext uri="{C676402C-5697-4E1C-873F-D02D1690AC5C}">
        <p15:threadingInfo xmlns:p15="http://schemas.microsoft.com/office/powerpoint/2012/main" timeZoneBias="-420">
          <p15:parentCm authorId="1" idx="22"/>
        </p15:threadingInfo>
      </p:ext>
    </p:extLst>
  </p:cm>
  <p:cm authorId="1" dt="2021-06-12T23:22:11.515" idx="29">
    <p:pos x="5694" y="2554"/>
    <p:text>HUHA: nên chọn bảng 2</p:text>
    <p:extLst>
      <p:ext uri="{C676402C-5697-4E1C-873F-D02D1690AC5C}">
        <p15:threadingInfo xmlns:p15="http://schemas.microsoft.com/office/powerpoint/2012/main" timeZoneBias="-420">
          <p15:parentCm authorId="1" idx="22"/>
        </p15:threadingInfo>
      </p:ext>
    </p:extLst>
  </p:cm>
  <p:cm authorId="1" dt="2021-06-13T00:31:10.922" idx="53">
    <p:pos x="5694" y="2650"/>
    <p:text>AJC, HANU: tích hợp 2 bảng</p:text>
    <p:extLst>
      <p:ext uri="{C676402C-5697-4E1C-873F-D02D1690AC5C}">
        <p15:threadingInfo xmlns:p15="http://schemas.microsoft.com/office/powerpoint/2012/main" timeZoneBias="-420">
          <p15:parentCm authorId="1" idx="22"/>
        </p15:threadingInfo>
      </p:ext>
    </p:extLst>
  </p:cm>
  <p:cm authorId="1" dt="2021-06-12T23:04:52.458" idx="23">
    <p:pos x="10" y="10"/>
    <p:text>Có nên bổ sung câu hỏi nhà trường có thể làm gì để giúp người tốt nghiệp tìm được việc làm dễ hơn không?</p:text>
    <p:extLst>
      <p:ext uri="{C676402C-5697-4E1C-873F-D02D1690AC5C}">
        <p15:threadingInfo xmlns:p15="http://schemas.microsoft.com/office/powerpoint/2012/main" timeZoneBias="-420"/>
      </p:ext>
    </p:extLst>
  </p:cm>
  <p:cm authorId="1" dt="2021-06-13T00:26:40.388" idx="48">
    <p:pos x="1994" y="2717"/>
    <p:text>AJC: làm công việc hiện tại hay là kể từ việc làm đầu tiên và không/hay có tính ngắt quãng giữa chừng?</p:text>
    <p:extLst>
      <p:ext uri="{C676402C-5697-4E1C-873F-D02D1690AC5C}">
        <p15:threadingInfo xmlns:p15="http://schemas.microsoft.com/office/powerpoint/2012/main" timeZoneBias="-420"/>
      </p:ext>
    </p:extLst>
  </p:cm>
  <p:cm authorId="1" dt="2021-06-13T00:28:24.933" idx="49">
    <p:pos x="3821" y="1785"/>
    <p:text>AJC: chuyên ngành đào tạo</p:text>
    <p:extLst>
      <p:ext uri="{C676402C-5697-4E1C-873F-D02D1690AC5C}">
        <p15:threadingInfo xmlns:p15="http://schemas.microsoft.com/office/powerpoint/2012/main" timeZoneBias="-420"/>
      </p:ext>
    </p:extLst>
  </p:cm>
  <p:cm authorId="1" dt="2021-06-13T00:29:34.336" idx="51">
    <p:pos x="5673" y="1007"/>
    <p:text>AJC: chuyển lên gần câu 14; HANU: đổi lại vị trí các câu hỏi cho hợp logic</p:text>
    <p:extLst>
      <p:ext uri="{C676402C-5697-4E1C-873F-D02D1690AC5C}">
        <p15:threadingInfo xmlns:p15="http://schemas.microsoft.com/office/powerpoint/2012/main" timeZoneBias="-420"/>
      </p:ext>
    </p:extLst>
  </p:cm>
  <p:cm authorId="1" dt="2021-06-13T00:30:22.263" idx="52">
    <p:pos x="5694" y="1684"/>
    <p:text>AJC: Nhìn chung, anh/chị đánh giá mức độ hài lòng với công việc hiện tại như thế nào sử dụng thang điểm từ 1-10…?</p:text>
    <p:extLst>
      <p:ext uri="{C676402C-5697-4E1C-873F-D02D1690AC5C}">
        <p15:threadingInfo xmlns:p15="http://schemas.microsoft.com/office/powerpoint/2012/main" timeZoneBias="-420"/>
      </p:ext>
    </p:extLst>
  </p:cm>
  <p:cm authorId="1" dt="2021-06-21T23:40:51.022" idx="56">
    <p:pos x="5694" y="1780"/>
    <p:text>Hanu: nên chuyển về thang điểm 5?</p:text>
    <p:extLst>
      <p:ext uri="{C676402C-5697-4E1C-873F-D02D1690AC5C}">
        <p15:threadingInfo xmlns:p15="http://schemas.microsoft.com/office/powerpoint/2012/main" timeZoneBias="-420">
          <p15:parentCm authorId="1" idx="52"/>
        </p15:threadingInfo>
      </p:ext>
    </p:extLst>
  </p:cm>
  <p:cm authorId="1" dt="2021-06-23T11:17:26.379" idx="69">
    <p:pos x="5694" y="1876"/>
    <p:text>PTIT: câu 19 chia 3 cấp độ</p:text>
    <p:extLst>
      <p:ext uri="{C676402C-5697-4E1C-873F-D02D1690AC5C}">
        <p15:threadingInfo xmlns:p15="http://schemas.microsoft.com/office/powerpoint/2012/main" timeZoneBias="-420">
          <p15:parentCm authorId="1" idx="52"/>
        </p15:threadingInfo>
      </p:ext>
    </p:extLst>
  </p:cm>
  <p:cm authorId="1" dt="2021-06-23T11:20:15.477" idx="70">
    <p:pos x="5694" y="1972"/>
    <p:text>Nhất trí để thang 5</p:text>
    <p:extLst>
      <p:ext uri="{C676402C-5697-4E1C-873F-D02D1690AC5C}">
        <p15:threadingInfo xmlns:p15="http://schemas.microsoft.com/office/powerpoint/2012/main" timeZoneBias="-420">
          <p15:parentCm authorId="1" idx="52"/>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1-06-13T14:26:26.449" idx="54">
    <p:pos x="7512" y="1176"/>
    <p:text>ALMA: - as we discussed we point to draft and publish in agregate way the data (so, no university or departments names or comparison among them);
 - each university will have its own link to share with their own graduates and collect the data (for confidentality reasons);
 -choose the way for collecting the answers (data) from each university in an anonymous way (maybee IT staff can help): open a shared file by one of you (and acces to it to all 9 universities) and each  put the results in anonymous way (without names of graduates, ID documents - but year of birth and gender yes, for analysis; NO University name; NO departments or Faculties names). So each University can add the anonymous file after a fast "cleaning" process!</p:text>
    <p:extLst>
      <p:ext uri="{C676402C-5697-4E1C-873F-D02D1690AC5C}">
        <p15:threadingInfo xmlns:p15="http://schemas.microsoft.com/office/powerpoint/2012/main" timeZoneBias="-420"/>
      </p:ext>
    </p:extLst>
  </p:cm>
  <p:cm authorId="1" dt="2021-06-13T14:27:25.461" idx="55">
    <p:pos x="7512" y="1272"/>
    <p:text>- the data belong to each university, while the aggregate data (in anonymous) belong to Consortium (to universities involved);
 - if data are anonymous, we can draft and analyse all indicators (by gender, by sector, typology of contcats, use of skills, place of work, etc).</p:text>
    <p:extLst>
      <p:ext uri="{C676402C-5697-4E1C-873F-D02D1690AC5C}">
        <p15:threadingInfo xmlns:p15="http://schemas.microsoft.com/office/powerpoint/2012/main" timeZoneBias="-420">
          <p15:parentCm authorId="1" idx="54"/>
        </p15:threadingInfo>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35755E-49FB-4F15-A1C6-046FBFB8318E}"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729C3171-F320-4B86-B559-300E38145BC4}">
      <dgm:prSet phldrT="[Text]" custT="1"/>
      <dgm:spPr>
        <a:noFill/>
      </dgm:spPr>
      <dgm:t>
        <a:bodyPr/>
        <a:lstStyle/>
        <a:p>
          <a:r>
            <a:rPr lang="en-US" sz="2500" b="1" dirty="0">
              <a:solidFill>
                <a:srgbClr val="500000"/>
              </a:solidFill>
            </a:rPr>
            <a:t>1. </a:t>
          </a:r>
          <a:r>
            <a:rPr lang="en-US" sz="2500" b="1" dirty="0" err="1">
              <a:solidFill>
                <a:srgbClr val="500000"/>
              </a:solidFill>
            </a:rPr>
            <a:t>Thống</a:t>
          </a:r>
          <a:r>
            <a:rPr lang="en-US" sz="2500" b="1" dirty="0">
              <a:solidFill>
                <a:srgbClr val="500000"/>
              </a:solidFill>
            </a:rPr>
            <a:t> </a:t>
          </a:r>
          <a:r>
            <a:rPr lang="en-US" sz="2500" b="1" dirty="0" err="1">
              <a:solidFill>
                <a:srgbClr val="500000"/>
              </a:solidFill>
            </a:rPr>
            <a:t>nhất</a:t>
          </a:r>
          <a:r>
            <a:rPr lang="en-US" sz="2500" b="1" dirty="0">
              <a:solidFill>
                <a:srgbClr val="500000"/>
              </a:solidFill>
            </a:rPr>
            <a:t> </a:t>
          </a:r>
          <a:r>
            <a:rPr lang="en-US" sz="2500" b="1" dirty="0" err="1">
              <a:solidFill>
                <a:srgbClr val="500000"/>
              </a:solidFill>
            </a:rPr>
            <a:t>bảng</a:t>
          </a:r>
          <a:r>
            <a:rPr lang="en-US" sz="2500" b="1" dirty="0">
              <a:solidFill>
                <a:srgbClr val="500000"/>
              </a:solidFill>
            </a:rPr>
            <a:t> </a:t>
          </a:r>
          <a:r>
            <a:rPr lang="en-US" sz="2500" b="1" dirty="0" err="1">
              <a:solidFill>
                <a:srgbClr val="500000"/>
              </a:solidFill>
            </a:rPr>
            <a:t>hỏi</a:t>
          </a:r>
          <a:r>
            <a:rPr lang="en-US" sz="2500" b="1" dirty="0">
              <a:solidFill>
                <a:srgbClr val="500000"/>
              </a:solidFill>
            </a:rPr>
            <a:t> bao </a:t>
          </a:r>
          <a:r>
            <a:rPr lang="en-US" sz="2500" b="1" dirty="0" err="1">
              <a:solidFill>
                <a:srgbClr val="500000"/>
              </a:solidFill>
            </a:rPr>
            <a:t>gồm</a:t>
          </a:r>
          <a:r>
            <a:rPr lang="en-US" sz="2500" b="1" dirty="0">
              <a:solidFill>
                <a:srgbClr val="500000"/>
              </a:solidFill>
            </a:rPr>
            <a:t> </a:t>
          </a:r>
          <a:r>
            <a:rPr lang="en-US" sz="2500" b="1" dirty="0" err="1">
              <a:solidFill>
                <a:srgbClr val="500000"/>
              </a:solidFill>
            </a:rPr>
            <a:t>phần</a:t>
          </a:r>
          <a:r>
            <a:rPr lang="en-US" sz="2500" b="1" dirty="0">
              <a:solidFill>
                <a:srgbClr val="500000"/>
              </a:solidFill>
            </a:rPr>
            <a:t> </a:t>
          </a:r>
          <a:r>
            <a:rPr lang="en-US" sz="2500" b="1" dirty="0" err="1">
              <a:solidFill>
                <a:srgbClr val="500000"/>
              </a:solidFill>
            </a:rPr>
            <a:t>nội</a:t>
          </a:r>
          <a:r>
            <a:rPr lang="en-US" sz="2500" b="1" dirty="0">
              <a:solidFill>
                <a:srgbClr val="500000"/>
              </a:solidFill>
            </a:rPr>
            <a:t> dung </a:t>
          </a:r>
          <a:r>
            <a:rPr lang="en-US" sz="2500" b="1" dirty="0" err="1">
              <a:solidFill>
                <a:srgbClr val="500000"/>
              </a:solidFill>
            </a:rPr>
            <a:t>bắt</a:t>
          </a:r>
          <a:r>
            <a:rPr lang="en-US" sz="2500" b="1" dirty="0">
              <a:solidFill>
                <a:srgbClr val="500000"/>
              </a:solidFill>
            </a:rPr>
            <a:t> </a:t>
          </a:r>
          <a:r>
            <a:rPr lang="en-US" sz="2500" b="1" dirty="0" err="1">
              <a:solidFill>
                <a:srgbClr val="500000"/>
              </a:solidFill>
            </a:rPr>
            <a:t>buộc</a:t>
          </a:r>
          <a:r>
            <a:rPr lang="en-US" sz="2500" b="1" dirty="0">
              <a:solidFill>
                <a:srgbClr val="500000"/>
              </a:solidFill>
            </a:rPr>
            <a:t> </a:t>
          </a:r>
          <a:r>
            <a:rPr lang="en-US" sz="2500" b="1" dirty="0" err="1">
              <a:solidFill>
                <a:srgbClr val="500000"/>
              </a:solidFill>
            </a:rPr>
            <a:t>và</a:t>
          </a:r>
          <a:r>
            <a:rPr lang="en-US" sz="2500" b="1" dirty="0">
              <a:solidFill>
                <a:srgbClr val="500000"/>
              </a:solidFill>
            </a:rPr>
            <a:t> </a:t>
          </a:r>
          <a:r>
            <a:rPr lang="en-US" sz="2500" b="1" dirty="0" err="1">
              <a:solidFill>
                <a:srgbClr val="500000"/>
              </a:solidFill>
            </a:rPr>
            <a:t>phần</a:t>
          </a:r>
          <a:r>
            <a:rPr lang="en-US" sz="2500" b="1" dirty="0">
              <a:solidFill>
                <a:srgbClr val="500000"/>
              </a:solidFill>
            </a:rPr>
            <a:t> </a:t>
          </a:r>
          <a:r>
            <a:rPr lang="en-US" sz="2500" b="1" dirty="0" err="1">
              <a:solidFill>
                <a:srgbClr val="500000"/>
              </a:solidFill>
            </a:rPr>
            <a:t>nội</a:t>
          </a:r>
          <a:r>
            <a:rPr lang="en-US" sz="2500" b="1" dirty="0">
              <a:solidFill>
                <a:srgbClr val="500000"/>
              </a:solidFill>
            </a:rPr>
            <a:t> dung </a:t>
          </a:r>
          <a:r>
            <a:rPr lang="en-US" sz="2500" b="1" dirty="0" err="1">
              <a:solidFill>
                <a:srgbClr val="500000"/>
              </a:solidFill>
            </a:rPr>
            <a:t>tùy</a:t>
          </a:r>
          <a:r>
            <a:rPr lang="en-US" sz="2500" b="1" dirty="0">
              <a:solidFill>
                <a:srgbClr val="500000"/>
              </a:solidFill>
            </a:rPr>
            <a:t> </a:t>
          </a:r>
          <a:r>
            <a:rPr lang="en-US" sz="2500" b="1" dirty="0" err="1">
              <a:solidFill>
                <a:srgbClr val="500000"/>
              </a:solidFill>
            </a:rPr>
            <a:t>chọn</a:t>
          </a:r>
          <a:r>
            <a:rPr lang="en-US" sz="2500" b="1" dirty="0">
              <a:solidFill>
                <a:srgbClr val="500000"/>
              </a:solidFill>
            </a:rPr>
            <a:t> </a:t>
          </a:r>
          <a:r>
            <a:rPr lang="en-US" sz="2500" b="1" dirty="0" err="1">
              <a:solidFill>
                <a:srgbClr val="500000"/>
              </a:solidFill>
            </a:rPr>
            <a:t>của</a:t>
          </a:r>
          <a:r>
            <a:rPr lang="en-US" sz="2500" b="1" dirty="0">
              <a:solidFill>
                <a:srgbClr val="500000"/>
              </a:solidFill>
            </a:rPr>
            <a:t> </a:t>
          </a:r>
          <a:r>
            <a:rPr lang="en-US" sz="2500" b="1" dirty="0" err="1">
              <a:solidFill>
                <a:srgbClr val="500000"/>
              </a:solidFill>
            </a:rPr>
            <a:t>mỗi</a:t>
          </a:r>
          <a:r>
            <a:rPr lang="en-US" sz="2500" b="1" dirty="0">
              <a:solidFill>
                <a:srgbClr val="500000"/>
              </a:solidFill>
            </a:rPr>
            <a:t> </a:t>
          </a:r>
          <a:r>
            <a:rPr lang="en-US" sz="2500" b="1" dirty="0" err="1">
              <a:solidFill>
                <a:srgbClr val="500000"/>
              </a:solidFill>
            </a:rPr>
            <a:t>trường</a:t>
          </a:r>
          <a:endParaRPr lang="en-US" sz="2500" b="1" dirty="0">
            <a:solidFill>
              <a:srgbClr val="500000"/>
            </a:solidFill>
          </a:endParaRPr>
        </a:p>
      </dgm:t>
    </dgm:pt>
    <dgm:pt modelId="{B52F4F76-8BB1-44A7-A37F-5DD70CC3F286}" type="parTrans" cxnId="{E21B9D1D-392E-4A2D-9864-6696A7D31207}">
      <dgm:prSet/>
      <dgm:spPr/>
      <dgm:t>
        <a:bodyPr/>
        <a:lstStyle/>
        <a:p>
          <a:endParaRPr lang="en-US"/>
        </a:p>
      </dgm:t>
    </dgm:pt>
    <dgm:pt modelId="{1856A1B5-4A7D-4616-8E7F-7F25E7D3214E}" type="sibTrans" cxnId="{E21B9D1D-392E-4A2D-9864-6696A7D31207}">
      <dgm:prSet/>
      <dgm:spPr>
        <a:noFill/>
      </dgm:spPr>
      <dgm:t>
        <a:bodyPr/>
        <a:lstStyle/>
        <a:p>
          <a:endParaRPr lang="en-US">
            <a:solidFill>
              <a:schemeClr val="tx1"/>
            </a:solidFill>
          </a:endParaRPr>
        </a:p>
      </dgm:t>
    </dgm:pt>
    <dgm:pt modelId="{83FE0EB3-CD59-4C78-9132-73561F1878AD}">
      <dgm:prSet phldrT="[Text]" custT="1"/>
      <dgm:spPr>
        <a:noFill/>
        <a:ln>
          <a:noFill/>
        </a:ln>
      </dgm:spPr>
      <dgm:t>
        <a:bodyPr/>
        <a:lstStyle/>
        <a:p>
          <a:r>
            <a:rPr lang="en-US" sz="2500" b="1" dirty="0">
              <a:solidFill>
                <a:srgbClr val="500000"/>
              </a:solidFill>
            </a:rPr>
            <a:t>2. </a:t>
          </a:r>
          <a:r>
            <a:rPr lang="en-US" sz="2500" b="1" dirty="0" err="1">
              <a:solidFill>
                <a:srgbClr val="500000"/>
              </a:solidFill>
            </a:rPr>
            <a:t>Các</a:t>
          </a:r>
          <a:r>
            <a:rPr lang="en-US" sz="2500" b="1" dirty="0">
              <a:solidFill>
                <a:srgbClr val="500000"/>
              </a:solidFill>
            </a:rPr>
            <a:t> </a:t>
          </a:r>
          <a:r>
            <a:rPr lang="en-US" sz="2500" b="1" dirty="0" err="1">
              <a:solidFill>
                <a:srgbClr val="500000"/>
              </a:solidFill>
            </a:rPr>
            <a:t>trường</a:t>
          </a:r>
          <a:r>
            <a:rPr lang="en-US" sz="2500" b="1" dirty="0">
              <a:solidFill>
                <a:srgbClr val="500000"/>
              </a:solidFill>
            </a:rPr>
            <a:t> </a:t>
          </a:r>
          <a:r>
            <a:rPr lang="en-US" sz="2500" b="1" dirty="0" err="1">
              <a:solidFill>
                <a:srgbClr val="500000"/>
              </a:solidFill>
            </a:rPr>
            <a:t>tự</a:t>
          </a:r>
          <a:r>
            <a:rPr lang="en-US" sz="2500" b="1" dirty="0">
              <a:solidFill>
                <a:srgbClr val="500000"/>
              </a:solidFill>
            </a:rPr>
            <a:t> </a:t>
          </a:r>
          <a:r>
            <a:rPr lang="en-US" sz="2500" b="1" dirty="0" err="1">
              <a:solidFill>
                <a:srgbClr val="500000"/>
              </a:solidFill>
            </a:rPr>
            <a:t>đưa</a:t>
          </a:r>
          <a:r>
            <a:rPr lang="en-US" sz="2500" b="1" dirty="0">
              <a:solidFill>
                <a:srgbClr val="500000"/>
              </a:solidFill>
            </a:rPr>
            <a:t> </a:t>
          </a:r>
          <a:r>
            <a:rPr lang="en-US" sz="2500" b="1" dirty="0" err="1">
              <a:solidFill>
                <a:srgbClr val="500000"/>
              </a:solidFill>
            </a:rPr>
            <a:t>lên</a:t>
          </a:r>
          <a:r>
            <a:rPr lang="en-US" sz="2500" b="1" dirty="0">
              <a:solidFill>
                <a:srgbClr val="500000"/>
              </a:solidFill>
            </a:rPr>
            <a:t> </a:t>
          </a:r>
          <a:r>
            <a:rPr lang="en-US" sz="2500" b="1" dirty="0" err="1">
              <a:solidFill>
                <a:srgbClr val="500000"/>
              </a:solidFill>
            </a:rPr>
            <a:t>hệ</a:t>
          </a:r>
          <a:r>
            <a:rPr lang="en-US" sz="2500" b="1" dirty="0">
              <a:solidFill>
                <a:srgbClr val="500000"/>
              </a:solidFill>
            </a:rPr>
            <a:t> </a:t>
          </a:r>
          <a:r>
            <a:rPr lang="en-US" sz="2500" b="1" dirty="0" err="1">
              <a:solidFill>
                <a:srgbClr val="500000"/>
              </a:solidFill>
            </a:rPr>
            <a:t>thống</a:t>
          </a:r>
          <a:r>
            <a:rPr lang="en-US" sz="2500" b="1" dirty="0">
              <a:solidFill>
                <a:srgbClr val="500000"/>
              </a:solidFill>
            </a:rPr>
            <a:t> </a:t>
          </a:r>
          <a:r>
            <a:rPr lang="en-US" sz="2500" b="1" dirty="0" err="1">
              <a:solidFill>
                <a:srgbClr val="500000"/>
              </a:solidFill>
            </a:rPr>
            <a:t>khảo</a:t>
          </a:r>
          <a:r>
            <a:rPr lang="en-US" sz="2500" b="1" dirty="0">
              <a:solidFill>
                <a:srgbClr val="500000"/>
              </a:solidFill>
            </a:rPr>
            <a:t> </a:t>
          </a:r>
          <a:r>
            <a:rPr lang="en-US" sz="2500" b="1" dirty="0" err="1">
              <a:solidFill>
                <a:srgbClr val="500000"/>
              </a:solidFill>
            </a:rPr>
            <a:t>sát</a:t>
          </a:r>
          <a:r>
            <a:rPr lang="en-US" sz="2500" b="1" dirty="0">
              <a:solidFill>
                <a:srgbClr val="500000"/>
              </a:solidFill>
            </a:rPr>
            <a:t> </a:t>
          </a:r>
          <a:r>
            <a:rPr lang="en-US" sz="2500" b="1" dirty="0" err="1">
              <a:solidFill>
                <a:srgbClr val="500000"/>
              </a:solidFill>
            </a:rPr>
            <a:t>của</a:t>
          </a:r>
          <a:r>
            <a:rPr lang="en-US" sz="2500" b="1" dirty="0">
              <a:solidFill>
                <a:srgbClr val="500000"/>
              </a:solidFill>
            </a:rPr>
            <a:t> </a:t>
          </a:r>
          <a:r>
            <a:rPr lang="en-US" sz="2500" b="1" dirty="0" err="1">
              <a:solidFill>
                <a:srgbClr val="500000"/>
              </a:solidFill>
            </a:rPr>
            <a:t>mình</a:t>
          </a:r>
          <a:r>
            <a:rPr lang="en-US" sz="2500" b="1" dirty="0">
              <a:solidFill>
                <a:srgbClr val="500000"/>
              </a:solidFill>
            </a:rPr>
            <a:t> (</a:t>
          </a:r>
          <a:r>
            <a:rPr lang="en-US" sz="2500" b="1" dirty="0" err="1">
              <a:solidFill>
                <a:srgbClr val="500000"/>
              </a:solidFill>
            </a:rPr>
            <a:t>không</a:t>
          </a:r>
          <a:r>
            <a:rPr lang="en-US" sz="2500" b="1" dirty="0">
              <a:solidFill>
                <a:srgbClr val="500000"/>
              </a:solidFill>
            </a:rPr>
            <a:t> </a:t>
          </a:r>
          <a:r>
            <a:rPr lang="en-US" sz="2500" b="1" dirty="0" err="1">
              <a:solidFill>
                <a:srgbClr val="500000"/>
              </a:solidFill>
            </a:rPr>
            <a:t>dùng</a:t>
          </a:r>
          <a:r>
            <a:rPr lang="en-US" sz="2500" b="1" dirty="0">
              <a:solidFill>
                <a:srgbClr val="500000"/>
              </a:solidFill>
            </a:rPr>
            <a:t> </a:t>
          </a:r>
          <a:r>
            <a:rPr lang="en-US" sz="2500" b="1" dirty="0" err="1">
              <a:solidFill>
                <a:srgbClr val="500000"/>
              </a:solidFill>
            </a:rPr>
            <a:t>chung</a:t>
          </a:r>
          <a:r>
            <a:rPr lang="en-US" sz="2500" b="1" dirty="0">
              <a:solidFill>
                <a:srgbClr val="500000"/>
              </a:solidFill>
            </a:rPr>
            <a:t> </a:t>
          </a:r>
          <a:r>
            <a:rPr lang="en-US" sz="2500" b="1" dirty="0" err="1">
              <a:solidFill>
                <a:srgbClr val="500000"/>
              </a:solidFill>
            </a:rPr>
            <a:t>đường</a:t>
          </a:r>
          <a:r>
            <a:rPr lang="en-US" sz="2500" b="1" dirty="0">
              <a:solidFill>
                <a:srgbClr val="500000"/>
              </a:solidFill>
            </a:rPr>
            <a:t> link)</a:t>
          </a:r>
        </a:p>
      </dgm:t>
    </dgm:pt>
    <dgm:pt modelId="{C49EDAA3-9305-4CFC-B5AB-82E805D7AED3}" type="parTrans" cxnId="{5E3BCA11-0BEA-4E62-8D6C-0BAE528EDE95}">
      <dgm:prSet/>
      <dgm:spPr/>
      <dgm:t>
        <a:bodyPr/>
        <a:lstStyle/>
        <a:p>
          <a:endParaRPr lang="en-US"/>
        </a:p>
      </dgm:t>
    </dgm:pt>
    <dgm:pt modelId="{AF23E576-8908-484B-929D-44888655E4B2}" type="sibTrans" cxnId="{5E3BCA11-0BEA-4E62-8D6C-0BAE528EDE95}">
      <dgm:prSet/>
      <dgm:spPr>
        <a:noFill/>
      </dgm:spPr>
      <dgm:t>
        <a:bodyPr/>
        <a:lstStyle/>
        <a:p>
          <a:endParaRPr lang="en-US">
            <a:solidFill>
              <a:schemeClr val="tx1"/>
            </a:solidFill>
          </a:endParaRPr>
        </a:p>
      </dgm:t>
    </dgm:pt>
    <dgm:pt modelId="{1500CB5B-623A-4C64-9866-AA14A04E8DAF}">
      <dgm:prSet phldrT="[Text]" custT="1"/>
      <dgm:spPr>
        <a:noFill/>
      </dgm:spPr>
      <dgm:t>
        <a:bodyPr/>
        <a:lstStyle/>
        <a:p>
          <a:r>
            <a:rPr lang="en-US" sz="2500" b="1" dirty="0">
              <a:solidFill>
                <a:srgbClr val="500000"/>
              </a:solidFill>
            </a:rPr>
            <a:t>4. </a:t>
          </a:r>
          <a:r>
            <a:rPr lang="en-US" sz="2500" b="1" dirty="0" err="1">
              <a:solidFill>
                <a:srgbClr val="500000"/>
              </a:solidFill>
            </a:rPr>
            <a:t>Gửi</a:t>
          </a:r>
          <a:r>
            <a:rPr lang="en-US" sz="2500" b="1" dirty="0">
              <a:solidFill>
                <a:srgbClr val="500000"/>
              </a:solidFill>
            </a:rPr>
            <a:t> </a:t>
          </a:r>
          <a:r>
            <a:rPr lang="en-US" sz="2500" b="1" dirty="0" err="1">
              <a:solidFill>
                <a:srgbClr val="500000"/>
              </a:solidFill>
            </a:rPr>
            <a:t>lại</a:t>
          </a:r>
          <a:r>
            <a:rPr lang="en-US" sz="2500" b="1" dirty="0">
              <a:solidFill>
                <a:srgbClr val="500000"/>
              </a:solidFill>
            </a:rPr>
            <a:t> </a:t>
          </a:r>
          <a:r>
            <a:rPr lang="en-US" sz="2500" b="1" dirty="0" err="1">
              <a:solidFill>
                <a:srgbClr val="500000"/>
              </a:solidFill>
            </a:rPr>
            <a:t>cho</a:t>
          </a:r>
          <a:r>
            <a:rPr lang="en-US" sz="2500" b="1" dirty="0">
              <a:solidFill>
                <a:srgbClr val="500000"/>
              </a:solidFill>
            </a:rPr>
            <a:t> </a:t>
          </a:r>
          <a:r>
            <a:rPr lang="en-US" sz="2500" b="1" dirty="0" err="1">
              <a:solidFill>
                <a:srgbClr val="500000"/>
              </a:solidFill>
            </a:rPr>
            <a:t>dự</a:t>
          </a:r>
          <a:r>
            <a:rPr lang="en-US" sz="2500" b="1" dirty="0">
              <a:solidFill>
                <a:srgbClr val="500000"/>
              </a:solidFill>
            </a:rPr>
            <a:t> </a:t>
          </a:r>
          <a:r>
            <a:rPr lang="en-US" sz="2500" b="1" dirty="0" err="1">
              <a:solidFill>
                <a:srgbClr val="500000"/>
              </a:solidFill>
            </a:rPr>
            <a:t>án</a:t>
          </a:r>
          <a:r>
            <a:rPr lang="en-US" sz="2500" b="1" dirty="0">
              <a:solidFill>
                <a:srgbClr val="500000"/>
              </a:solidFill>
            </a:rPr>
            <a:t> data </a:t>
          </a:r>
          <a:r>
            <a:rPr lang="en-US" sz="2500" b="1" dirty="0" err="1">
              <a:solidFill>
                <a:srgbClr val="500000"/>
              </a:solidFill>
            </a:rPr>
            <a:t>thuộc</a:t>
          </a:r>
          <a:r>
            <a:rPr lang="en-US" sz="2500" b="1" dirty="0">
              <a:solidFill>
                <a:srgbClr val="500000"/>
              </a:solidFill>
            </a:rPr>
            <a:t> </a:t>
          </a:r>
          <a:r>
            <a:rPr lang="en-US" sz="2500" b="1" dirty="0" err="1">
              <a:solidFill>
                <a:srgbClr val="500000"/>
              </a:solidFill>
            </a:rPr>
            <a:t>các</a:t>
          </a:r>
          <a:r>
            <a:rPr lang="en-US" sz="2500" b="1" dirty="0">
              <a:solidFill>
                <a:srgbClr val="500000"/>
              </a:solidFill>
            </a:rPr>
            <a:t> </a:t>
          </a:r>
          <a:r>
            <a:rPr lang="en-US" sz="2500" b="1" dirty="0" err="1">
              <a:solidFill>
                <a:srgbClr val="500000"/>
              </a:solidFill>
            </a:rPr>
            <a:t>biến</a:t>
          </a:r>
          <a:r>
            <a:rPr lang="en-US" sz="2500" b="1" dirty="0">
              <a:solidFill>
                <a:srgbClr val="500000"/>
              </a:solidFill>
            </a:rPr>
            <a:t> </a:t>
          </a:r>
          <a:r>
            <a:rPr lang="en-US" sz="2500" b="1" dirty="0" err="1">
              <a:solidFill>
                <a:srgbClr val="500000"/>
              </a:solidFill>
            </a:rPr>
            <a:t>chung</a:t>
          </a:r>
          <a:r>
            <a:rPr lang="en-US" sz="2500" b="1" dirty="0">
              <a:solidFill>
                <a:srgbClr val="500000"/>
              </a:solidFill>
            </a:rPr>
            <a:t> </a:t>
          </a:r>
          <a:r>
            <a:rPr lang="en-US" sz="2500" b="1" dirty="0" err="1">
              <a:solidFill>
                <a:srgbClr val="500000"/>
              </a:solidFill>
            </a:rPr>
            <a:t>bắt</a:t>
          </a:r>
          <a:r>
            <a:rPr lang="en-US" sz="2500" b="1" dirty="0">
              <a:solidFill>
                <a:srgbClr val="500000"/>
              </a:solidFill>
            </a:rPr>
            <a:t> </a:t>
          </a:r>
          <a:r>
            <a:rPr lang="en-US" sz="2500" b="1" dirty="0" err="1">
              <a:solidFill>
                <a:srgbClr val="500000"/>
              </a:solidFill>
            </a:rPr>
            <a:t>buộc</a:t>
          </a:r>
          <a:r>
            <a:rPr lang="en-US" sz="2500" b="1" dirty="0">
              <a:solidFill>
                <a:srgbClr val="500000"/>
              </a:solidFill>
            </a:rPr>
            <a:t> </a:t>
          </a:r>
          <a:r>
            <a:rPr lang="en-US" sz="2500" b="1" dirty="0" err="1">
              <a:solidFill>
                <a:srgbClr val="500000"/>
              </a:solidFill>
            </a:rPr>
            <a:t>giữa</a:t>
          </a:r>
          <a:r>
            <a:rPr lang="en-US" sz="2500" b="1" dirty="0">
              <a:solidFill>
                <a:srgbClr val="500000"/>
              </a:solidFill>
            </a:rPr>
            <a:t> </a:t>
          </a:r>
          <a:r>
            <a:rPr lang="en-US" sz="2500" b="1" dirty="0" err="1">
              <a:solidFill>
                <a:srgbClr val="500000"/>
              </a:solidFill>
            </a:rPr>
            <a:t>các</a:t>
          </a:r>
          <a:r>
            <a:rPr lang="en-US" sz="2500" b="1" dirty="0">
              <a:solidFill>
                <a:srgbClr val="500000"/>
              </a:solidFill>
            </a:rPr>
            <a:t> </a:t>
          </a:r>
          <a:r>
            <a:rPr lang="en-US" sz="2500" b="1" dirty="0" err="1">
              <a:solidFill>
                <a:srgbClr val="500000"/>
              </a:solidFill>
            </a:rPr>
            <a:t>trường</a:t>
          </a:r>
          <a:endParaRPr lang="en-US" sz="2500" b="1" dirty="0">
            <a:solidFill>
              <a:srgbClr val="500000"/>
            </a:solidFill>
          </a:endParaRPr>
        </a:p>
      </dgm:t>
    </dgm:pt>
    <dgm:pt modelId="{29E51D4B-C1C2-4F1E-8D9F-2C700EBDC852}" type="sibTrans" cxnId="{03666C3C-2379-4CF5-BF28-37CAE2545806}">
      <dgm:prSet/>
      <dgm:spPr/>
      <dgm:t>
        <a:bodyPr/>
        <a:lstStyle/>
        <a:p>
          <a:endParaRPr lang="en-US"/>
        </a:p>
      </dgm:t>
    </dgm:pt>
    <dgm:pt modelId="{39FDE77E-42F4-410E-903E-A795C25CA5CD}" type="parTrans" cxnId="{03666C3C-2379-4CF5-BF28-37CAE2545806}">
      <dgm:prSet/>
      <dgm:spPr/>
      <dgm:t>
        <a:bodyPr/>
        <a:lstStyle/>
        <a:p>
          <a:endParaRPr lang="en-US"/>
        </a:p>
      </dgm:t>
    </dgm:pt>
    <dgm:pt modelId="{CE6330AF-89D9-41B5-9814-060E81F0129A}">
      <dgm:prSet phldrT="[Text]" custT="1"/>
      <dgm:spPr>
        <a:noFill/>
        <a:ln>
          <a:noFill/>
        </a:ln>
      </dgm:spPr>
      <dgm:t>
        <a:bodyPr/>
        <a:lstStyle/>
        <a:p>
          <a:r>
            <a:rPr lang="en-US" sz="2500" b="0" dirty="0" err="1">
              <a:solidFill>
                <a:schemeClr val="tx1"/>
              </a:solidFill>
            </a:rPr>
            <a:t>Giữa</a:t>
          </a:r>
          <a:r>
            <a:rPr lang="en-US" sz="2500" b="0" dirty="0">
              <a:solidFill>
                <a:schemeClr val="tx1"/>
              </a:solidFill>
            </a:rPr>
            <a:t> </a:t>
          </a:r>
          <a:r>
            <a:rPr lang="en-US" sz="2500" b="0" dirty="0" err="1">
              <a:solidFill>
                <a:schemeClr val="tx1"/>
              </a:solidFill>
            </a:rPr>
            <a:t>tháng</a:t>
          </a:r>
          <a:r>
            <a:rPr lang="en-US" sz="2500" b="0" dirty="0">
              <a:solidFill>
                <a:schemeClr val="tx1"/>
              </a:solidFill>
            </a:rPr>
            <a:t> 7/2021 </a:t>
          </a:r>
        </a:p>
      </dgm:t>
    </dgm:pt>
    <dgm:pt modelId="{4491A875-9A34-4EA6-ABD7-4F8765850BF4}" type="parTrans" cxnId="{8BD3C5E2-E102-4E28-B384-2576BFC6A428}">
      <dgm:prSet/>
      <dgm:spPr/>
      <dgm:t>
        <a:bodyPr/>
        <a:lstStyle/>
        <a:p>
          <a:endParaRPr lang="en-US"/>
        </a:p>
      </dgm:t>
    </dgm:pt>
    <dgm:pt modelId="{FE4907CF-C9B3-4455-9B4D-AEB2F5A11D66}" type="sibTrans" cxnId="{8BD3C5E2-E102-4E28-B384-2576BFC6A428}">
      <dgm:prSet/>
      <dgm:spPr/>
      <dgm:t>
        <a:bodyPr/>
        <a:lstStyle/>
        <a:p>
          <a:endParaRPr lang="en-US"/>
        </a:p>
      </dgm:t>
    </dgm:pt>
    <dgm:pt modelId="{E852E600-F1D8-4E24-A541-0DF18BE1DF1D}">
      <dgm:prSet phldrT="[Text]" custT="1"/>
      <dgm:spPr>
        <a:noFill/>
        <a:ln>
          <a:noFill/>
        </a:ln>
      </dgm:spPr>
      <dgm:t>
        <a:bodyPr/>
        <a:lstStyle/>
        <a:p>
          <a:r>
            <a:rPr lang="en-US" sz="2500" b="0" dirty="0" err="1">
              <a:solidFill>
                <a:schemeClr val="tx1"/>
              </a:solidFill>
            </a:rPr>
            <a:t>Cuối</a:t>
          </a:r>
          <a:r>
            <a:rPr lang="en-US" sz="2500" b="0" dirty="0">
              <a:solidFill>
                <a:schemeClr val="tx1"/>
              </a:solidFill>
            </a:rPr>
            <a:t> </a:t>
          </a:r>
          <a:r>
            <a:rPr lang="en-US" sz="2500" b="0" dirty="0" err="1">
              <a:solidFill>
                <a:schemeClr val="tx1"/>
              </a:solidFill>
            </a:rPr>
            <a:t>tháng</a:t>
          </a:r>
          <a:r>
            <a:rPr lang="en-US" sz="2500" b="0" dirty="0">
              <a:solidFill>
                <a:schemeClr val="tx1"/>
              </a:solidFill>
            </a:rPr>
            <a:t> 7/2021</a:t>
          </a:r>
        </a:p>
      </dgm:t>
    </dgm:pt>
    <dgm:pt modelId="{F5B05E79-C96F-46ED-9DC1-50DE6057939C}" type="parTrans" cxnId="{559F9C5C-BFA6-44B3-922A-F9E368CF69D6}">
      <dgm:prSet/>
      <dgm:spPr/>
      <dgm:t>
        <a:bodyPr/>
        <a:lstStyle/>
        <a:p>
          <a:endParaRPr lang="en-US"/>
        </a:p>
      </dgm:t>
    </dgm:pt>
    <dgm:pt modelId="{C33A5F78-67B2-4544-A4F3-D8AB63F117B3}" type="sibTrans" cxnId="{559F9C5C-BFA6-44B3-922A-F9E368CF69D6}">
      <dgm:prSet/>
      <dgm:spPr/>
      <dgm:t>
        <a:bodyPr/>
        <a:lstStyle/>
        <a:p>
          <a:endParaRPr lang="en-US"/>
        </a:p>
      </dgm:t>
    </dgm:pt>
    <dgm:pt modelId="{475FC3DE-4C1F-4ACE-8153-22F063190DD8}">
      <dgm:prSet phldrT="[Text]" custT="1"/>
      <dgm:spPr>
        <a:noFill/>
      </dgm:spPr>
      <dgm:t>
        <a:bodyPr/>
        <a:lstStyle/>
        <a:p>
          <a:r>
            <a:rPr lang="en-US" sz="2500" b="1" dirty="0">
              <a:solidFill>
                <a:srgbClr val="500000"/>
              </a:solidFill>
            </a:rPr>
            <a:t>3. </a:t>
          </a:r>
          <a:r>
            <a:rPr lang="en-US" sz="2500" b="1" dirty="0" err="1">
              <a:solidFill>
                <a:srgbClr val="500000"/>
              </a:solidFill>
            </a:rPr>
            <a:t>Triển</a:t>
          </a:r>
          <a:r>
            <a:rPr lang="en-US" sz="2500" b="1" dirty="0">
              <a:solidFill>
                <a:srgbClr val="500000"/>
              </a:solidFill>
            </a:rPr>
            <a:t> </a:t>
          </a:r>
          <a:r>
            <a:rPr lang="en-US" sz="2500" b="1" dirty="0" err="1">
              <a:solidFill>
                <a:srgbClr val="500000"/>
              </a:solidFill>
            </a:rPr>
            <a:t>khai</a:t>
          </a:r>
          <a:r>
            <a:rPr lang="en-US" sz="2500" b="1" dirty="0">
              <a:solidFill>
                <a:srgbClr val="500000"/>
              </a:solidFill>
            </a:rPr>
            <a:t> </a:t>
          </a:r>
          <a:r>
            <a:rPr lang="en-US" sz="2500" b="1" dirty="0" err="1">
              <a:solidFill>
                <a:srgbClr val="500000"/>
              </a:solidFill>
            </a:rPr>
            <a:t>khảo</a:t>
          </a:r>
          <a:r>
            <a:rPr lang="en-US" sz="2500" b="1" dirty="0">
              <a:solidFill>
                <a:srgbClr val="500000"/>
              </a:solidFill>
            </a:rPr>
            <a:t> </a:t>
          </a:r>
          <a:r>
            <a:rPr lang="en-US" sz="2500" b="1" dirty="0" err="1">
              <a:solidFill>
                <a:srgbClr val="500000"/>
              </a:solidFill>
            </a:rPr>
            <a:t>sát</a:t>
          </a:r>
          <a:endParaRPr lang="en-US" sz="2500" b="1" dirty="0">
            <a:solidFill>
              <a:srgbClr val="500000"/>
            </a:solidFill>
          </a:endParaRPr>
        </a:p>
      </dgm:t>
    </dgm:pt>
    <dgm:pt modelId="{969DE684-4BDE-44D1-9589-EAF82D8A20D2}" type="parTrans" cxnId="{0D408C27-F8EA-4692-AE87-6B6D4E80E1C5}">
      <dgm:prSet/>
      <dgm:spPr/>
      <dgm:t>
        <a:bodyPr/>
        <a:lstStyle/>
        <a:p>
          <a:endParaRPr lang="en-US"/>
        </a:p>
      </dgm:t>
    </dgm:pt>
    <dgm:pt modelId="{3AB140FE-1BD2-4BFD-AC3E-76F0EEE6429D}" type="sibTrans" cxnId="{0D408C27-F8EA-4692-AE87-6B6D4E80E1C5}">
      <dgm:prSet/>
      <dgm:spPr>
        <a:noFill/>
      </dgm:spPr>
      <dgm:t>
        <a:bodyPr/>
        <a:lstStyle/>
        <a:p>
          <a:endParaRPr lang="en-US">
            <a:solidFill>
              <a:schemeClr val="tx1"/>
            </a:solidFill>
          </a:endParaRPr>
        </a:p>
      </dgm:t>
    </dgm:pt>
    <dgm:pt modelId="{0E6C9A38-E234-4888-A638-F82AC9A2B17B}">
      <dgm:prSet phldrT="[Text]" custT="1"/>
      <dgm:spPr>
        <a:noFill/>
        <a:ln>
          <a:noFill/>
        </a:ln>
      </dgm:spPr>
      <dgm:t>
        <a:bodyPr/>
        <a:lstStyle/>
        <a:p>
          <a:r>
            <a:rPr lang="en-US" sz="2500" b="0" dirty="0" err="1">
              <a:solidFill>
                <a:schemeClr val="tx1"/>
              </a:solidFill>
            </a:rPr>
            <a:t>Giữa</a:t>
          </a:r>
          <a:r>
            <a:rPr lang="en-US" sz="2500" b="0" dirty="0">
              <a:solidFill>
                <a:schemeClr val="tx1"/>
              </a:solidFill>
            </a:rPr>
            <a:t> </a:t>
          </a:r>
          <a:r>
            <a:rPr lang="en-US" sz="2500" b="0" dirty="0" err="1">
              <a:solidFill>
                <a:schemeClr val="tx1"/>
              </a:solidFill>
            </a:rPr>
            <a:t>tháng</a:t>
          </a:r>
          <a:r>
            <a:rPr lang="en-US" sz="2500" b="0" dirty="0">
              <a:solidFill>
                <a:schemeClr val="tx1"/>
              </a:solidFill>
            </a:rPr>
            <a:t> 8/2021</a:t>
          </a:r>
        </a:p>
      </dgm:t>
    </dgm:pt>
    <dgm:pt modelId="{EEE83132-31CE-4232-831D-8199E9CDA695}" type="parTrans" cxnId="{A4645790-87D0-4ECE-A8FB-46182808E82C}">
      <dgm:prSet/>
      <dgm:spPr/>
      <dgm:t>
        <a:bodyPr/>
        <a:lstStyle/>
        <a:p>
          <a:endParaRPr lang="en-US"/>
        </a:p>
      </dgm:t>
    </dgm:pt>
    <dgm:pt modelId="{EA01BDBA-1C15-4EC2-850B-17CAA49A8F76}" type="sibTrans" cxnId="{A4645790-87D0-4ECE-A8FB-46182808E82C}">
      <dgm:prSet/>
      <dgm:spPr/>
      <dgm:t>
        <a:bodyPr/>
        <a:lstStyle/>
        <a:p>
          <a:endParaRPr lang="en-US"/>
        </a:p>
      </dgm:t>
    </dgm:pt>
    <dgm:pt modelId="{227FEE28-193E-49C8-9134-D89281B4C668}">
      <dgm:prSet custT="1"/>
      <dgm:spPr>
        <a:ln>
          <a:noFill/>
        </a:ln>
      </dgm:spPr>
      <dgm:t>
        <a:bodyPr/>
        <a:lstStyle/>
        <a:p>
          <a:r>
            <a:rPr lang="en-US" sz="2500" dirty="0" err="1"/>
            <a:t>Giữa</a:t>
          </a:r>
          <a:r>
            <a:rPr lang="en-US" sz="2500" dirty="0"/>
            <a:t> </a:t>
          </a:r>
          <a:r>
            <a:rPr lang="en-US" sz="2500" dirty="0" err="1"/>
            <a:t>tháng</a:t>
          </a:r>
          <a:r>
            <a:rPr lang="en-US" sz="2500" dirty="0"/>
            <a:t> 10/2021</a:t>
          </a:r>
        </a:p>
      </dgm:t>
    </dgm:pt>
    <dgm:pt modelId="{FC80B884-1D9E-438B-A82F-FC171457CA99}" type="parTrans" cxnId="{6C4F97E6-5905-4924-B108-30B2B6F66FBC}">
      <dgm:prSet/>
      <dgm:spPr/>
      <dgm:t>
        <a:bodyPr/>
        <a:lstStyle/>
        <a:p>
          <a:endParaRPr lang="en-US"/>
        </a:p>
      </dgm:t>
    </dgm:pt>
    <dgm:pt modelId="{ADCE726C-4EF9-46C6-8B5D-09998EBC706A}" type="sibTrans" cxnId="{6C4F97E6-5905-4924-B108-30B2B6F66FBC}">
      <dgm:prSet/>
      <dgm:spPr/>
      <dgm:t>
        <a:bodyPr/>
        <a:lstStyle/>
        <a:p>
          <a:endParaRPr lang="en-US"/>
        </a:p>
      </dgm:t>
    </dgm:pt>
    <dgm:pt modelId="{CF4F2099-2E6C-4A52-84C7-E4FD4784F082}" type="pres">
      <dgm:prSet presAssocID="{9D35755E-49FB-4F15-A1C6-046FBFB8318E}" presName="linearFlow" presStyleCnt="0">
        <dgm:presLayoutVars>
          <dgm:dir/>
          <dgm:animLvl val="lvl"/>
          <dgm:resizeHandles val="exact"/>
        </dgm:presLayoutVars>
      </dgm:prSet>
      <dgm:spPr/>
      <dgm:t>
        <a:bodyPr/>
        <a:lstStyle/>
        <a:p>
          <a:endParaRPr lang="it-IT"/>
        </a:p>
      </dgm:t>
    </dgm:pt>
    <dgm:pt modelId="{2A2F48AF-3183-4E99-BA97-49BB7117E983}" type="pres">
      <dgm:prSet presAssocID="{729C3171-F320-4B86-B559-300E38145BC4}" presName="composite" presStyleCnt="0"/>
      <dgm:spPr/>
    </dgm:pt>
    <dgm:pt modelId="{DA26EC7B-4C10-48D9-9AB3-E3B4B3359068}" type="pres">
      <dgm:prSet presAssocID="{729C3171-F320-4B86-B559-300E38145BC4}" presName="parTx" presStyleLbl="node1" presStyleIdx="0" presStyleCnt="4">
        <dgm:presLayoutVars>
          <dgm:chMax val="0"/>
          <dgm:chPref val="0"/>
          <dgm:bulletEnabled val="1"/>
        </dgm:presLayoutVars>
      </dgm:prSet>
      <dgm:spPr/>
      <dgm:t>
        <a:bodyPr/>
        <a:lstStyle/>
        <a:p>
          <a:endParaRPr lang="it-IT"/>
        </a:p>
      </dgm:t>
    </dgm:pt>
    <dgm:pt modelId="{28D1893B-FA48-4183-96A8-8C7484381DE9}" type="pres">
      <dgm:prSet presAssocID="{729C3171-F320-4B86-B559-300E38145BC4}" presName="parSh" presStyleLbl="node1" presStyleIdx="0" presStyleCnt="4" custScaleX="137713" custLinFactY="-100000" custLinFactNeighborX="10855" custLinFactNeighborY="-185156"/>
      <dgm:spPr/>
      <dgm:t>
        <a:bodyPr/>
        <a:lstStyle/>
        <a:p>
          <a:endParaRPr lang="it-IT"/>
        </a:p>
      </dgm:t>
    </dgm:pt>
    <dgm:pt modelId="{844DF9FB-F8AE-4CA0-AB37-35ED71DFC580}" type="pres">
      <dgm:prSet presAssocID="{729C3171-F320-4B86-B559-300E38145BC4}" presName="desTx" presStyleLbl="fgAcc1" presStyleIdx="0" presStyleCnt="4" custScaleX="121297" custScaleY="53824" custLinFactY="833427" custLinFactNeighborX="14850" custLinFactNeighborY="900000">
        <dgm:presLayoutVars>
          <dgm:bulletEnabled val="1"/>
        </dgm:presLayoutVars>
      </dgm:prSet>
      <dgm:spPr>
        <a:noFill/>
      </dgm:spPr>
      <dgm:t>
        <a:bodyPr/>
        <a:lstStyle/>
        <a:p>
          <a:endParaRPr lang="it-IT"/>
        </a:p>
      </dgm:t>
    </dgm:pt>
    <dgm:pt modelId="{F5F0A6C4-7CB6-4A3F-8C87-976A01202AE9}" type="pres">
      <dgm:prSet presAssocID="{1856A1B5-4A7D-4616-8E7F-7F25E7D3214E}" presName="sibTrans" presStyleLbl="sibTrans2D1" presStyleIdx="0" presStyleCnt="3" custAng="21598864"/>
      <dgm:spPr/>
      <dgm:t>
        <a:bodyPr/>
        <a:lstStyle/>
        <a:p>
          <a:endParaRPr lang="it-IT"/>
        </a:p>
      </dgm:t>
    </dgm:pt>
    <dgm:pt modelId="{347DE4D2-E147-461A-A32D-0DAB06245611}" type="pres">
      <dgm:prSet presAssocID="{1856A1B5-4A7D-4616-8E7F-7F25E7D3214E}" presName="connTx" presStyleLbl="sibTrans2D1" presStyleIdx="0" presStyleCnt="3"/>
      <dgm:spPr/>
      <dgm:t>
        <a:bodyPr/>
        <a:lstStyle/>
        <a:p>
          <a:endParaRPr lang="it-IT"/>
        </a:p>
      </dgm:t>
    </dgm:pt>
    <dgm:pt modelId="{11884206-01CA-43E9-BD56-358656355A8F}" type="pres">
      <dgm:prSet presAssocID="{83FE0EB3-CD59-4C78-9132-73561F1878AD}" presName="composite" presStyleCnt="0"/>
      <dgm:spPr/>
    </dgm:pt>
    <dgm:pt modelId="{523A429B-3D5A-4D12-9986-BE4CC9308D0A}" type="pres">
      <dgm:prSet presAssocID="{83FE0EB3-CD59-4C78-9132-73561F1878AD}" presName="parTx" presStyleLbl="node1" presStyleIdx="0" presStyleCnt="4">
        <dgm:presLayoutVars>
          <dgm:chMax val="0"/>
          <dgm:chPref val="0"/>
          <dgm:bulletEnabled val="1"/>
        </dgm:presLayoutVars>
      </dgm:prSet>
      <dgm:spPr/>
      <dgm:t>
        <a:bodyPr/>
        <a:lstStyle/>
        <a:p>
          <a:endParaRPr lang="it-IT"/>
        </a:p>
      </dgm:t>
    </dgm:pt>
    <dgm:pt modelId="{2FAB4D4D-75D8-48DF-9C1A-04D2A35DE561}" type="pres">
      <dgm:prSet presAssocID="{83FE0EB3-CD59-4C78-9132-73561F1878AD}" presName="parSh" presStyleLbl="node1" presStyleIdx="1" presStyleCnt="4" custScaleX="131284" custLinFactY="-100000" custLinFactNeighborX="5492" custLinFactNeighborY="-195864"/>
      <dgm:spPr/>
      <dgm:t>
        <a:bodyPr/>
        <a:lstStyle/>
        <a:p>
          <a:endParaRPr lang="it-IT"/>
        </a:p>
      </dgm:t>
    </dgm:pt>
    <dgm:pt modelId="{80BCB972-5C3C-474D-AFB9-B26CF7E89467}" type="pres">
      <dgm:prSet presAssocID="{83FE0EB3-CD59-4C78-9132-73561F1878AD}" presName="desTx" presStyleLbl="fgAcc1" presStyleIdx="1" presStyleCnt="4" custScaleX="119057" custScaleY="49821" custLinFactY="627200" custLinFactNeighborX="18449" custLinFactNeighborY="700000">
        <dgm:presLayoutVars>
          <dgm:bulletEnabled val="1"/>
        </dgm:presLayoutVars>
      </dgm:prSet>
      <dgm:spPr>
        <a:noFill/>
        <a:ln>
          <a:noFill/>
        </a:ln>
      </dgm:spPr>
      <dgm:t>
        <a:bodyPr/>
        <a:lstStyle/>
        <a:p>
          <a:endParaRPr lang="it-IT"/>
        </a:p>
      </dgm:t>
    </dgm:pt>
    <dgm:pt modelId="{6CE2E405-5E45-407D-8171-1030F1C1835B}" type="pres">
      <dgm:prSet presAssocID="{AF23E576-8908-484B-929D-44888655E4B2}" presName="sibTrans" presStyleLbl="sibTrans2D1" presStyleIdx="1" presStyleCnt="3" custAng="21595569"/>
      <dgm:spPr/>
      <dgm:t>
        <a:bodyPr/>
        <a:lstStyle/>
        <a:p>
          <a:endParaRPr lang="it-IT"/>
        </a:p>
      </dgm:t>
    </dgm:pt>
    <dgm:pt modelId="{9F1BF43A-0066-4E98-B82D-9BAD8A32C021}" type="pres">
      <dgm:prSet presAssocID="{AF23E576-8908-484B-929D-44888655E4B2}" presName="connTx" presStyleLbl="sibTrans2D1" presStyleIdx="1" presStyleCnt="3"/>
      <dgm:spPr/>
      <dgm:t>
        <a:bodyPr/>
        <a:lstStyle/>
        <a:p>
          <a:endParaRPr lang="it-IT"/>
        </a:p>
      </dgm:t>
    </dgm:pt>
    <dgm:pt modelId="{639876B0-0E43-4AAD-A4B0-B740FF12B7F4}" type="pres">
      <dgm:prSet presAssocID="{475FC3DE-4C1F-4ACE-8153-22F063190DD8}" presName="composite" presStyleCnt="0"/>
      <dgm:spPr/>
    </dgm:pt>
    <dgm:pt modelId="{A4F5B2CB-13B5-4FE5-9D54-C02532B14442}" type="pres">
      <dgm:prSet presAssocID="{475FC3DE-4C1F-4ACE-8153-22F063190DD8}" presName="parTx" presStyleLbl="node1" presStyleIdx="1" presStyleCnt="4">
        <dgm:presLayoutVars>
          <dgm:chMax val="0"/>
          <dgm:chPref val="0"/>
          <dgm:bulletEnabled val="1"/>
        </dgm:presLayoutVars>
      </dgm:prSet>
      <dgm:spPr/>
      <dgm:t>
        <a:bodyPr/>
        <a:lstStyle/>
        <a:p>
          <a:endParaRPr lang="it-IT"/>
        </a:p>
      </dgm:t>
    </dgm:pt>
    <dgm:pt modelId="{CE72A1B1-ACC4-4B59-9F64-555405CB2C00}" type="pres">
      <dgm:prSet presAssocID="{475FC3DE-4C1F-4ACE-8153-22F063190DD8}" presName="parSh" presStyleLbl="node1" presStyleIdx="2" presStyleCnt="4" custLinFactY="-101080" custLinFactNeighborX="-10835" custLinFactNeighborY="-200000"/>
      <dgm:spPr/>
      <dgm:t>
        <a:bodyPr/>
        <a:lstStyle/>
        <a:p>
          <a:endParaRPr lang="it-IT"/>
        </a:p>
      </dgm:t>
    </dgm:pt>
    <dgm:pt modelId="{12F7A422-4BEE-49D3-9434-D8887D1B87DA}" type="pres">
      <dgm:prSet presAssocID="{475FC3DE-4C1F-4ACE-8153-22F063190DD8}" presName="desTx" presStyleLbl="fgAcc1" presStyleIdx="2" presStyleCnt="4" custScaleX="130779" custScaleY="50783" custLinFactNeighborX="13079" custLinFactNeighborY="-31734">
        <dgm:presLayoutVars>
          <dgm:bulletEnabled val="1"/>
        </dgm:presLayoutVars>
      </dgm:prSet>
      <dgm:spPr/>
      <dgm:t>
        <a:bodyPr/>
        <a:lstStyle/>
        <a:p>
          <a:endParaRPr lang="it-IT"/>
        </a:p>
      </dgm:t>
    </dgm:pt>
    <dgm:pt modelId="{55AE222B-5249-4A7B-82AA-E537F66ED684}" type="pres">
      <dgm:prSet presAssocID="{3AB140FE-1BD2-4BFD-AC3E-76F0EEE6429D}" presName="sibTrans" presStyleLbl="sibTrans2D1" presStyleIdx="2" presStyleCnt="3"/>
      <dgm:spPr/>
      <dgm:t>
        <a:bodyPr/>
        <a:lstStyle/>
        <a:p>
          <a:endParaRPr lang="it-IT"/>
        </a:p>
      </dgm:t>
    </dgm:pt>
    <dgm:pt modelId="{22E5B61B-0A5E-4831-AA79-C2EFB12256B0}" type="pres">
      <dgm:prSet presAssocID="{3AB140FE-1BD2-4BFD-AC3E-76F0EEE6429D}" presName="connTx" presStyleLbl="sibTrans2D1" presStyleIdx="2" presStyleCnt="3"/>
      <dgm:spPr/>
      <dgm:t>
        <a:bodyPr/>
        <a:lstStyle/>
        <a:p>
          <a:endParaRPr lang="it-IT"/>
        </a:p>
      </dgm:t>
    </dgm:pt>
    <dgm:pt modelId="{625C1039-D83C-48AA-9D78-010BFCEA584F}" type="pres">
      <dgm:prSet presAssocID="{1500CB5B-623A-4C64-9866-AA14A04E8DAF}" presName="composite" presStyleCnt="0"/>
      <dgm:spPr/>
    </dgm:pt>
    <dgm:pt modelId="{9AE05F3E-99E0-4348-910A-DA7D13D6A197}" type="pres">
      <dgm:prSet presAssocID="{1500CB5B-623A-4C64-9866-AA14A04E8DAF}" presName="parTx" presStyleLbl="node1" presStyleIdx="2" presStyleCnt="4">
        <dgm:presLayoutVars>
          <dgm:chMax val="0"/>
          <dgm:chPref val="0"/>
          <dgm:bulletEnabled val="1"/>
        </dgm:presLayoutVars>
      </dgm:prSet>
      <dgm:spPr/>
      <dgm:t>
        <a:bodyPr/>
        <a:lstStyle/>
        <a:p>
          <a:endParaRPr lang="it-IT"/>
        </a:p>
      </dgm:t>
    </dgm:pt>
    <dgm:pt modelId="{82BC7ACC-C56F-4ECB-83E6-B2D38656F391}" type="pres">
      <dgm:prSet presAssocID="{1500CB5B-623A-4C64-9866-AA14A04E8DAF}" presName="parSh" presStyleLbl="node1" presStyleIdx="3" presStyleCnt="4" custScaleX="123507" custLinFactY="-100000" custLinFactNeighborX="7224" custLinFactNeighborY="-199503"/>
      <dgm:spPr/>
      <dgm:t>
        <a:bodyPr/>
        <a:lstStyle/>
        <a:p>
          <a:endParaRPr lang="it-IT"/>
        </a:p>
      </dgm:t>
    </dgm:pt>
    <dgm:pt modelId="{7FCC4200-CE1B-4DB1-B89F-326D78BDB32A}" type="pres">
      <dgm:prSet presAssocID="{1500CB5B-623A-4C64-9866-AA14A04E8DAF}" presName="desTx" presStyleLbl="fgAcc1" presStyleIdx="3" presStyleCnt="4" custScaleX="132901" custScaleY="48270" custLinFactY="200000" custLinFactNeighborX="133" custLinFactNeighborY="258231">
        <dgm:presLayoutVars>
          <dgm:bulletEnabled val="1"/>
        </dgm:presLayoutVars>
      </dgm:prSet>
      <dgm:spPr/>
      <dgm:t>
        <a:bodyPr/>
        <a:lstStyle/>
        <a:p>
          <a:endParaRPr lang="it-IT"/>
        </a:p>
      </dgm:t>
    </dgm:pt>
  </dgm:ptLst>
  <dgm:cxnLst>
    <dgm:cxn modelId="{9C2B0533-F943-47E8-B314-1E572B393523}" type="presOf" srcId="{AF23E576-8908-484B-929D-44888655E4B2}" destId="{9F1BF43A-0066-4E98-B82D-9BAD8A32C021}" srcOrd="1" destOrd="0" presId="urn:microsoft.com/office/officeart/2005/8/layout/process3"/>
    <dgm:cxn modelId="{03666C3C-2379-4CF5-BF28-37CAE2545806}" srcId="{9D35755E-49FB-4F15-A1C6-046FBFB8318E}" destId="{1500CB5B-623A-4C64-9866-AA14A04E8DAF}" srcOrd="3" destOrd="0" parTransId="{39FDE77E-42F4-410E-903E-A795C25CA5CD}" sibTransId="{29E51D4B-C1C2-4F1E-8D9F-2C700EBDC852}"/>
    <dgm:cxn modelId="{8B8DBF88-18F3-4D75-A56A-8735B22DA596}" type="presOf" srcId="{1856A1B5-4A7D-4616-8E7F-7F25E7D3214E}" destId="{F5F0A6C4-7CB6-4A3F-8C87-976A01202AE9}" srcOrd="0" destOrd="0" presId="urn:microsoft.com/office/officeart/2005/8/layout/process3"/>
    <dgm:cxn modelId="{FA78C5B1-8EB6-4F19-98B3-3444EFEBF3B7}" type="presOf" srcId="{AF23E576-8908-484B-929D-44888655E4B2}" destId="{6CE2E405-5E45-407D-8171-1030F1C1835B}" srcOrd="0" destOrd="0" presId="urn:microsoft.com/office/officeart/2005/8/layout/process3"/>
    <dgm:cxn modelId="{E81CEEA4-14E8-4825-A944-B7928E37AB6B}" type="presOf" srcId="{475FC3DE-4C1F-4ACE-8153-22F063190DD8}" destId="{CE72A1B1-ACC4-4B59-9F64-555405CB2C00}" srcOrd="1" destOrd="0" presId="urn:microsoft.com/office/officeart/2005/8/layout/process3"/>
    <dgm:cxn modelId="{6C4F97E6-5905-4924-B108-30B2B6F66FBC}" srcId="{1500CB5B-623A-4C64-9866-AA14A04E8DAF}" destId="{227FEE28-193E-49C8-9134-D89281B4C668}" srcOrd="0" destOrd="0" parTransId="{FC80B884-1D9E-438B-A82F-FC171457CA99}" sibTransId="{ADCE726C-4EF9-46C6-8B5D-09998EBC706A}"/>
    <dgm:cxn modelId="{E21B9D1D-392E-4A2D-9864-6696A7D31207}" srcId="{9D35755E-49FB-4F15-A1C6-046FBFB8318E}" destId="{729C3171-F320-4B86-B559-300E38145BC4}" srcOrd="0" destOrd="0" parTransId="{B52F4F76-8BB1-44A7-A37F-5DD70CC3F286}" sibTransId="{1856A1B5-4A7D-4616-8E7F-7F25E7D3214E}"/>
    <dgm:cxn modelId="{9692CE80-71D5-4988-8BF3-D710904D12B3}" type="presOf" srcId="{729C3171-F320-4B86-B559-300E38145BC4}" destId="{28D1893B-FA48-4183-96A8-8C7484381DE9}" srcOrd="1" destOrd="0" presId="urn:microsoft.com/office/officeart/2005/8/layout/process3"/>
    <dgm:cxn modelId="{12D5D882-224C-49F1-8C81-A833DC267240}" type="presOf" srcId="{0E6C9A38-E234-4888-A638-F82AC9A2B17B}" destId="{12F7A422-4BEE-49D3-9434-D8887D1B87DA}" srcOrd="0" destOrd="0" presId="urn:microsoft.com/office/officeart/2005/8/layout/process3"/>
    <dgm:cxn modelId="{1713F3C4-1EE5-4F7A-88B4-EDA13D14C8C3}" type="presOf" srcId="{83FE0EB3-CD59-4C78-9132-73561F1878AD}" destId="{523A429B-3D5A-4D12-9986-BE4CC9308D0A}" srcOrd="0" destOrd="0" presId="urn:microsoft.com/office/officeart/2005/8/layout/process3"/>
    <dgm:cxn modelId="{A64D13E9-D0B5-472C-8F56-ACD1ED5C656C}" type="presOf" srcId="{227FEE28-193E-49C8-9134-D89281B4C668}" destId="{7FCC4200-CE1B-4DB1-B89F-326D78BDB32A}" srcOrd="0" destOrd="0" presId="urn:microsoft.com/office/officeart/2005/8/layout/process3"/>
    <dgm:cxn modelId="{4978A9FF-47AB-4F0B-915B-0E36A1879832}" type="presOf" srcId="{CE6330AF-89D9-41B5-9814-060E81F0129A}" destId="{844DF9FB-F8AE-4CA0-AB37-35ED71DFC580}" srcOrd="0" destOrd="0" presId="urn:microsoft.com/office/officeart/2005/8/layout/process3"/>
    <dgm:cxn modelId="{336BF976-EDC3-4DC0-B097-2D0CB791338B}" type="presOf" srcId="{729C3171-F320-4B86-B559-300E38145BC4}" destId="{DA26EC7B-4C10-48D9-9AB3-E3B4B3359068}" srcOrd="0" destOrd="0" presId="urn:microsoft.com/office/officeart/2005/8/layout/process3"/>
    <dgm:cxn modelId="{4A53BEBB-E092-4049-A604-DC64B7802E71}" type="presOf" srcId="{1500CB5B-623A-4C64-9866-AA14A04E8DAF}" destId="{82BC7ACC-C56F-4ECB-83E6-B2D38656F391}" srcOrd="1" destOrd="0" presId="urn:microsoft.com/office/officeart/2005/8/layout/process3"/>
    <dgm:cxn modelId="{0D408C27-F8EA-4692-AE87-6B6D4E80E1C5}" srcId="{9D35755E-49FB-4F15-A1C6-046FBFB8318E}" destId="{475FC3DE-4C1F-4ACE-8153-22F063190DD8}" srcOrd="2" destOrd="0" parTransId="{969DE684-4BDE-44D1-9589-EAF82D8A20D2}" sibTransId="{3AB140FE-1BD2-4BFD-AC3E-76F0EEE6429D}"/>
    <dgm:cxn modelId="{E5232E59-8B70-4F27-AC46-0E84F8C7DD6B}" type="presOf" srcId="{E852E600-F1D8-4E24-A541-0DF18BE1DF1D}" destId="{80BCB972-5C3C-474D-AFB9-B26CF7E89467}" srcOrd="0" destOrd="0" presId="urn:microsoft.com/office/officeart/2005/8/layout/process3"/>
    <dgm:cxn modelId="{FCDE839C-62ED-4E17-BB8E-E8E515F3CF1F}" type="presOf" srcId="{9D35755E-49FB-4F15-A1C6-046FBFB8318E}" destId="{CF4F2099-2E6C-4A52-84C7-E4FD4784F082}" srcOrd="0" destOrd="0" presId="urn:microsoft.com/office/officeart/2005/8/layout/process3"/>
    <dgm:cxn modelId="{8792DDB5-40B5-45E6-9B69-E5E2571F1161}" type="presOf" srcId="{83FE0EB3-CD59-4C78-9132-73561F1878AD}" destId="{2FAB4D4D-75D8-48DF-9C1A-04D2A35DE561}" srcOrd="1" destOrd="0" presId="urn:microsoft.com/office/officeart/2005/8/layout/process3"/>
    <dgm:cxn modelId="{5E3BCA11-0BEA-4E62-8D6C-0BAE528EDE95}" srcId="{9D35755E-49FB-4F15-A1C6-046FBFB8318E}" destId="{83FE0EB3-CD59-4C78-9132-73561F1878AD}" srcOrd="1" destOrd="0" parTransId="{C49EDAA3-9305-4CFC-B5AB-82E805D7AED3}" sibTransId="{AF23E576-8908-484B-929D-44888655E4B2}"/>
    <dgm:cxn modelId="{990CE7AF-E850-4265-9CCA-F702C6025A50}" type="presOf" srcId="{3AB140FE-1BD2-4BFD-AC3E-76F0EEE6429D}" destId="{22E5B61B-0A5E-4831-AA79-C2EFB12256B0}" srcOrd="1" destOrd="0" presId="urn:microsoft.com/office/officeart/2005/8/layout/process3"/>
    <dgm:cxn modelId="{ECAB6886-C9C4-4089-971C-369A62DBDCE9}" type="presOf" srcId="{475FC3DE-4C1F-4ACE-8153-22F063190DD8}" destId="{A4F5B2CB-13B5-4FE5-9D54-C02532B14442}" srcOrd="0" destOrd="0" presId="urn:microsoft.com/office/officeart/2005/8/layout/process3"/>
    <dgm:cxn modelId="{A4645790-87D0-4ECE-A8FB-46182808E82C}" srcId="{475FC3DE-4C1F-4ACE-8153-22F063190DD8}" destId="{0E6C9A38-E234-4888-A638-F82AC9A2B17B}" srcOrd="0" destOrd="0" parTransId="{EEE83132-31CE-4232-831D-8199E9CDA695}" sibTransId="{EA01BDBA-1C15-4EC2-850B-17CAA49A8F76}"/>
    <dgm:cxn modelId="{39B3D301-FEA4-4B7E-B152-31192CD59C06}" type="presOf" srcId="{3AB140FE-1BD2-4BFD-AC3E-76F0EEE6429D}" destId="{55AE222B-5249-4A7B-82AA-E537F66ED684}" srcOrd="0" destOrd="0" presId="urn:microsoft.com/office/officeart/2005/8/layout/process3"/>
    <dgm:cxn modelId="{559F9C5C-BFA6-44B3-922A-F9E368CF69D6}" srcId="{83FE0EB3-CD59-4C78-9132-73561F1878AD}" destId="{E852E600-F1D8-4E24-A541-0DF18BE1DF1D}" srcOrd="0" destOrd="0" parTransId="{F5B05E79-C96F-46ED-9DC1-50DE6057939C}" sibTransId="{C33A5F78-67B2-4544-A4F3-D8AB63F117B3}"/>
    <dgm:cxn modelId="{8BD3C5E2-E102-4E28-B384-2576BFC6A428}" srcId="{729C3171-F320-4B86-B559-300E38145BC4}" destId="{CE6330AF-89D9-41B5-9814-060E81F0129A}" srcOrd="0" destOrd="0" parTransId="{4491A875-9A34-4EA6-ABD7-4F8765850BF4}" sibTransId="{FE4907CF-C9B3-4455-9B4D-AEB2F5A11D66}"/>
    <dgm:cxn modelId="{2F76D8C5-C26C-4BA2-BEC1-0C555B39A771}" type="presOf" srcId="{1500CB5B-623A-4C64-9866-AA14A04E8DAF}" destId="{9AE05F3E-99E0-4348-910A-DA7D13D6A197}" srcOrd="0" destOrd="0" presId="urn:microsoft.com/office/officeart/2005/8/layout/process3"/>
    <dgm:cxn modelId="{B86DFB4B-5849-45B3-8346-2095DE31F522}" type="presOf" srcId="{1856A1B5-4A7D-4616-8E7F-7F25E7D3214E}" destId="{347DE4D2-E147-461A-A32D-0DAB06245611}" srcOrd="1" destOrd="0" presId="urn:microsoft.com/office/officeart/2005/8/layout/process3"/>
    <dgm:cxn modelId="{846D4D88-5431-42DC-9DD1-07CD1E643E07}" type="presParOf" srcId="{CF4F2099-2E6C-4A52-84C7-E4FD4784F082}" destId="{2A2F48AF-3183-4E99-BA97-49BB7117E983}" srcOrd="0" destOrd="0" presId="urn:microsoft.com/office/officeart/2005/8/layout/process3"/>
    <dgm:cxn modelId="{576A4EEF-FD27-4501-A681-0DA59796321F}" type="presParOf" srcId="{2A2F48AF-3183-4E99-BA97-49BB7117E983}" destId="{DA26EC7B-4C10-48D9-9AB3-E3B4B3359068}" srcOrd="0" destOrd="0" presId="urn:microsoft.com/office/officeart/2005/8/layout/process3"/>
    <dgm:cxn modelId="{0BF46313-5F2A-48CC-A2D9-3B0AA31997D0}" type="presParOf" srcId="{2A2F48AF-3183-4E99-BA97-49BB7117E983}" destId="{28D1893B-FA48-4183-96A8-8C7484381DE9}" srcOrd="1" destOrd="0" presId="urn:microsoft.com/office/officeart/2005/8/layout/process3"/>
    <dgm:cxn modelId="{DA85904F-A258-41AF-B970-2E6848CA7D4E}" type="presParOf" srcId="{2A2F48AF-3183-4E99-BA97-49BB7117E983}" destId="{844DF9FB-F8AE-4CA0-AB37-35ED71DFC580}" srcOrd="2" destOrd="0" presId="urn:microsoft.com/office/officeart/2005/8/layout/process3"/>
    <dgm:cxn modelId="{B5402610-11E7-4A13-B6DF-97B58ED3F233}" type="presParOf" srcId="{CF4F2099-2E6C-4A52-84C7-E4FD4784F082}" destId="{F5F0A6C4-7CB6-4A3F-8C87-976A01202AE9}" srcOrd="1" destOrd="0" presId="urn:microsoft.com/office/officeart/2005/8/layout/process3"/>
    <dgm:cxn modelId="{A0B87DE3-F105-4E05-8965-172962A5A37B}" type="presParOf" srcId="{F5F0A6C4-7CB6-4A3F-8C87-976A01202AE9}" destId="{347DE4D2-E147-461A-A32D-0DAB06245611}" srcOrd="0" destOrd="0" presId="urn:microsoft.com/office/officeart/2005/8/layout/process3"/>
    <dgm:cxn modelId="{DEA94966-4D27-4DD4-8110-A37C7D647D7F}" type="presParOf" srcId="{CF4F2099-2E6C-4A52-84C7-E4FD4784F082}" destId="{11884206-01CA-43E9-BD56-358656355A8F}" srcOrd="2" destOrd="0" presId="urn:microsoft.com/office/officeart/2005/8/layout/process3"/>
    <dgm:cxn modelId="{BD601740-DCC4-48AE-A539-64F92EDB02F2}" type="presParOf" srcId="{11884206-01CA-43E9-BD56-358656355A8F}" destId="{523A429B-3D5A-4D12-9986-BE4CC9308D0A}" srcOrd="0" destOrd="0" presId="urn:microsoft.com/office/officeart/2005/8/layout/process3"/>
    <dgm:cxn modelId="{02DE682C-1D08-4157-957A-7ACC5D585EBE}" type="presParOf" srcId="{11884206-01CA-43E9-BD56-358656355A8F}" destId="{2FAB4D4D-75D8-48DF-9C1A-04D2A35DE561}" srcOrd="1" destOrd="0" presId="urn:microsoft.com/office/officeart/2005/8/layout/process3"/>
    <dgm:cxn modelId="{AFDA3D62-14D5-4CE6-8955-376EEF58DAAB}" type="presParOf" srcId="{11884206-01CA-43E9-BD56-358656355A8F}" destId="{80BCB972-5C3C-474D-AFB9-B26CF7E89467}" srcOrd="2" destOrd="0" presId="urn:microsoft.com/office/officeart/2005/8/layout/process3"/>
    <dgm:cxn modelId="{71E234D2-36D4-4981-BE02-3235F946B8C7}" type="presParOf" srcId="{CF4F2099-2E6C-4A52-84C7-E4FD4784F082}" destId="{6CE2E405-5E45-407D-8171-1030F1C1835B}" srcOrd="3" destOrd="0" presId="urn:microsoft.com/office/officeart/2005/8/layout/process3"/>
    <dgm:cxn modelId="{45AE3BF1-5F8C-42F1-9D61-BCE31729C5B1}" type="presParOf" srcId="{6CE2E405-5E45-407D-8171-1030F1C1835B}" destId="{9F1BF43A-0066-4E98-B82D-9BAD8A32C021}" srcOrd="0" destOrd="0" presId="urn:microsoft.com/office/officeart/2005/8/layout/process3"/>
    <dgm:cxn modelId="{F9789485-BA8A-4756-A094-951B326B9BF6}" type="presParOf" srcId="{CF4F2099-2E6C-4A52-84C7-E4FD4784F082}" destId="{639876B0-0E43-4AAD-A4B0-B740FF12B7F4}" srcOrd="4" destOrd="0" presId="urn:microsoft.com/office/officeart/2005/8/layout/process3"/>
    <dgm:cxn modelId="{3535B3C0-382C-4AEE-9513-D86158040F64}" type="presParOf" srcId="{639876B0-0E43-4AAD-A4B0-B740FF12B7F4}" destId="{A4F5B2CB-13B5-4FE5-9D54-C02532B14442}" srcOrd="0" destOrd="0" presId="urn:microsoft.com/office/officeart/2005/8/layout/process3"/>
    <dgm:cxn modelId="{D61FFDFC-2C01-42F7-8454-A85A4613E7E7}" type="presParOf" srcId="{639876B0-0E43-4AAD-A4B0-B740FF12B7F4}" destId="{CE72A1B1-ACC4-4B59-9F64-555405CB2C00}" srcOrd="1" destOrd="0" presId="urn:microsoft.com/office/officeart/2005/8/layout/process3"/>
    <dgm:cxn modelId="{A6EE7849-3A34-4E87-9E8E-9CF39510BB1B}" type="presParOf" srcId="{639876B0-0E43-4AAD-A4B0-B740FF12B7F4}" destId="{12F7A422-4BEE-49D3-9434-D8887D1B87DA}" srcOrd="2" destOrd="0" presId="urn:microsoft.com/office/officeart/2005/8/layout/process3"/>
    <dgm:cxn modelId="{C68E7E7F-AF79-48FD-8581-B4A4137C814A}" type="presParOf" srcId="{CF4F2099-2E6C-4A52-84C7-E4FD4784F082}" destId="{55AE222B-5249-4A7B-82AA-E537F66ED684}" srcOrd="5" destOrd="0" presId="urn:microsoft.com/office/officeart/2005/8/layout/process3"/>
    <dgm:cxn modelId="{FA676896-6626-4D7B-8384-E024F23A9FAE}" type="presParOf" srcId="{55AE222B-5249-4A7B-82AA-E537F66ED684}" destId="{22E5B61B-0A5E-4831-AA79-C2EFB12256B0}" srcOrd="0" destOrd="0" presId="urn:microsoft.com/office/officeart/2005/8/layout/process3"/>
    <dgm:cxn modelId="{54ECB218-A45A-4FAB-AA1B-544BE444641E}" type="presParOf" srcId="{CF4F2099-2E6C-4A52-84C7-E4FD4784F082}" destId="{625C1039-D83C-48AA-9D78-010BFCEA584F}" srcOrd="6" destOrd="0" presId="urn:microsoft.com/office/officeart/2005/8/layout/process3"/>
    <dgm:cxn modelId="{1E4A6B92-FBF6-4B2B-92E0-311A097534D4}" type="presParOf" srcId="{625C1039-D83C-48AA-9D78-010BFCEA584F}" destId="{9AE05F3E-99E0-4348-910A-DA7D13D6A197}" srcOrd="0" destOrd="0" presId="urn:microsoft.com/office/officeart/2005/8/layout/process3"/>
    <dgm:cxn modelId="{E0901FA5-0814-4B0F-9083-7D14585E3F75}" type="presParOf" srcId="{625C1039-D83C-48AA-9D78-010BFCEA584F}" destId="{82BC7ACC-C56F-4ECB-83E6-B2D38656F391}" srcOrd="1" destOrd="0" presId="urn:microsoft.com/office/officeart/2005/8/layout/process3"/>
    <dgm:cxn modelId="{F96BB0A9-2A25-41BA-A421-44183FC2ED22}" type="presParOf" srcId="{625C1039-D83C-48AA-9D78-010BFCEA584F}" destId="{7FCC4200-CE1B-4DB1-B89F-326D78BDB32A}"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D1893B-FA48-4183-96A8-8C7484381DE9}">
      <dsp:nvSpPr>
        <dsp:cNvPr id="0" name=""/>
        <dsp:cNvSpPr/>
      </dsp:nvSpPr>
      <dsp:spPr>
        <a:xfrm>
          <a:off x="175951" y="0"/>
          <a:ext cx="2199888" cy="2764800"/>
        </a:xfrm>
        <a:prstGeom prst="roundRect">
          <a:avLst>
            <a:gd name="adj" fmla="val 10000"/>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l" defTabSz="1111250">
            <a:lnSpc>
              <a:spcPct val="90000"/>
            </a:lnSpc>
            <a:spcBef>
              <a:spcPct val="0"/>
            </a:spcBef>
            <a:spcAft>
              <a:spcPct val="35000"/>
            </a:spcAft>
          </a:pPr>
          <a:r>
            <a:rPr lang="en-US" sz="2500" b="1" kern="1200" dirty="0">
              <a:solidFill>
                <a:srgbClr val="500000"/>
              </a:solidFill>
            </a:rPr>
            <a:t>1. </a:t>
          </a:r>
          <a:r>
            <a:rPr lang="en-US" sz="2500" b="1" kern="1200" dirty="0" err="1">
              <a:solidFill>
                <a:srgbClr val="500000"/>
              </a:solidFill>
            </a:rPr>
            <a:t>Thống</a:t>
          </a:r>
          <a:r>
            <a:rPr lang="en-US" sz="2500" b="1" kern="1200" dirty="0">
              <a:solidFill>
                <a:srgbClr val="500000"/>
              </a:solidFill>
            </a:rPr>
            <a:t> </a:t>
          </a:r>
          <a:r>
            <a:rPr lang="en-US" sz="2500" b="1" kern="1200" dirty="0" err="1">
              <a:solidFill>
                <a:srgbClr val="500000"/>
              </a:solidFill>
            </a:rPr>
            <a:t>nhất</a:t>
          </a:r>
          <a:r>
            <a:rPr lang="en-US" sz="2500" b="1" kern="1200" dirty="0">
              <a:solidFill>
                <a:srgbClr val="500000"/>
              </a:solidFill>
            </a:rPr>
            <a:t> </a:t>
          </a:r>
          <a:r>
            <a:rPr lang="en-US" sz="2500" b="1" kern="1200" dirty="0" err="1">
              <a:solidFill>
                <a:srgbClr val="500000"/>
              </a:solidFill>
            </a:rPr>
            <a:t>bảng</a:t>
          </a:r>
          <a:r>
            <a:rPr lang="en-US" sz="2500" b="1" kern="1200" dirty="0">
              <a:solidFill>
                <a:srgbClr val="500000"/>
              </a:solidFill>
            </a:rPr>
            <a:t> </a:t>
          </a:r>
          <a:r>
            <a:rPr lang="en-US" sz="2500" b="1" kern="1200" dirty="0" err="1">
              <a:solidFill>
                <a:srgbClr val="500000"/>
              </a:solidFill>
            </a:rPr>
            <a:t>hỏi</a:t>
          </a:r>
          <a:r>
            <a:rPr lang="en-US" sz="2500" b="1" kern="1200" dirty="0">
              <a:solidFill>
                <a:srgbClr val="500000"/>
              </a:solidFill>
            </a:rPr>
            <a:t> bao </a:t>
          </a:r>
          <a:r>
            <a:rPr lang="en-US" sz="2500" b="1" kern="1200" dirty="0" err="1">
              <a:solidFill>
                <a:srgbClr val="500000"/>
              </a:solidFill>
            </a:rPr>
            <a:t>gồm</a:t>
          </a:r>
          <a:r>
            <a:rPr lang="en-US" sz="2500" b="1" kern="1200" dirty="0">
              <a:solidFill>
                <a:srgbClr val="500000"/>
              </a:solidFill>
            </a:rPr>
            <a:t> </a:t>
          </a:r>
          <a:r>
            <a:rPr lang="en-US" sz="2500" b="1" kern="1200" dirty="0" err="1">
              <a:solidFill>
                <a:srgbClr val="500000"/>
              </a:solidFill>
            </a:rPr>
            <a:t>phần</a:t>
          </a:r>
          <a:r>
            <a:rPr lang="en-US" sz="2500" b="1" kern="1200" dirty="0">
              <a:solidFill>
                <a:srgbClr val="500000"/>
              </a:solidFill>
            </a:rPr>
            <a:t> </a:t>
          </a:r>
          <a:r>
            <a:rPr lang="en-US" sz="2500" b="1" kern="1200" dirty="0" err="1">
              <a:solidFill>
                <a:srgbClr val="500000"/>
              </a:solidFill>
            </a:rPr>
            <a:t>nội</a:t>
          </a:r>
          <a:r>
            <a:rPr lang="en-US" sz="2500" b="1" kern="1200" dirty="0">
              <a:solidFill>
                <a:srgbClr val="500000"/>
              </a:solidFill>
            </a:rPr>
            <a:t> dung </a:t>
          </a:r>
          <a:r>
            <a:rPr lang="en-US" sz="2500" b="1" kern="1200" dirty="0" err="1">
              <a:solidFill>
                <a:srgbClr val="500000"/>
              </a:solidFill>
            </a:rPr>
            <a:t>bắt</a:t>
          </a:r>
          <a:r>
            <a:rPr lang="en-US" sz="2500" b="1" kern="1200" dirty="0">
              <a:solidFill>
                <a:srgbClr val="500000"/>
              </a:solidFill>
            </a:rPr>
            <a:t> </a:t>
          </a:r>
          <a:r>
            <a:rPr lang="en-US" sz="2500" b="1" kern="1200" dirty="0" err="1">
              <a:solidFill>
                <a:srgbClr val="500000"/>
              </a:solidFill>
            </a:rPr>
            <a:t>buộc</a:t>
          </a:r>
          <a:r>
            <a:rPr lang="en-US" sz="2500" b="1" kern="1200" dirty="0">
              <a:solidFill>
                <a:srgbClr val="500000"/>
              </a:solidFill>
            </a:rPr>
            <a:t> </a:t>
          </a:r>
          <a:r>
            <a:rPr lang="en-US" sz="2500" b="1" kern="1200" dirty="0" err="1">
              <a:solidFill>
                <a:srgbClr val="500000"/>
              </a:solidFill>
            </a:rPr>
            <a:t>và</a:t>
          </a:r>
          <a:r>
            <a:rPr lang="en-US" sz="2500" b="1" kern="1200" dirty="0">
              <a:solidFill>
                <a:srgbClr val="500000"/>
              </a:solidFill>
            </a:rPr>
            <a:t> </a:t>
          </a:r>
          <a:r>
            <a:rPr lang="en-US" sz="2500" b="1" kern="1200" dirty="0" err="1">
              <a:solidFill>
                <a:srgbClr val="500000"/>
              </a:solidFill>
            </a:rPr>
            <a:t>phần</a:t>
          </a:r>
          <a:r>
            <a:rPr lang="en-US" sz="2500" b="1" kern="1200" dirty="0">
              <a:solidFill>
                <a:srgbClr val="500000"/>
              </a:solidFill>
            </a:rPr>
            <a:t> </a:t>
          </a:r>
          <a:r>
            <a:rPr lang="en-US" sz="2500" b="1" kern="1200" dirty="0" err="1">
              <a:solidFill>
                <a:srgbClr val="500000"/>
              </a:solidFill>
            </a:rPr>
            <a:t>nội</a:t>
          </a:r>
          <a:r>
            <a:rPr lang="en-US" sz="2500" b="1" kern="1200" dirty="0">
              <a:solidFill>
                <a:srgbClr val="500000"/>
              </a:solidFill>
            </a:rPr>
            <a:t> dung </a:t>
          </a:r>
          <a:r>
            <a:rPr lang="en-US" sz="2500" b="1" kern="1200" dirty="0" err="1">
              <a:solidFill>
                <a:srgbClr val="500000"/>
              </a:solidFill>
            </a:rPr>
            <a:t>tùy</a:t>
          </a:r>
          <a:r>
            <a:rPr lang="en-US" sz="2500" b="1" kern="1200" dirty="0">
              <a:solidFill>
                <a:srgbClr val="500000"/>
              </a:solidFill>
            </a:rPr>
            <a:t> </a:t>
          </a:r>
          <a:r>
            <a:rPr lang="en-US" sz="2500" b="1" kern="1200" dirty="0" err="1">
              <a:solidFill>
                <a:srgbClr val="500000"/>
              </a:solidFill>
            </a:rPr>
            <a:t>chọn</a:t>
          </a:r>
          <a:r>
            <a:rPr lang="en-US" sz="2500" b="1" kern="1200" dirty="0">
              <a:solidFill>
                <a:srgbClr val="500000"/>
              </a:solidFill>
            </a:rPr>
            <a:t> </a:t>
          </a:r>
          <a:r>
            <a:rPr lang="en-US" sz="2500" b="1" kern="1200" dirty="0" err="1">
              <a:solidFill>
                <a:srgbClr val="500000"/>
              </a:solidFill>
            </a:rPr>
            <a:t>của</a:t>
          </a:r>
          <a:r>
            <a:rPr lang="en-US" sz="2500" b="1" kern="1200" dirty="0">
              <a:solidFill>
                <a:srgbClr val="500000"/>
              </a:solidFill>
            </a:rPr>
            <a:t> </a:t>
          </a:r>
          <a:r>
            <a:rPr lang="en-US" sz="2500" b="1" kern="1200" dirty="0" err="1">
              <a:solidFill>
                <a:srgbClr val="500000"/>
              </a:solidFill>
            </a:rPr>
            <a:t>mỗi</a:t>
          </a:r>
          <a:r>
            <a:rPr lang="en-US" sz="2500" b="1" kern="1200" dirty="0">
              <a:solidFill>
                <a:srgbClr val="500000"/>
              </a:solidFill>
            </a:rPr>
            <a:t> </a:t>
          </a:r>
          <a:r>
            <a:rPr lang="en-US" sz="2500" b="1" kern="1200" dirty="0" err="1">
              <a:solidFill>
                <a:srgbClr val="500000"/>
              </a:solidFill>
            </a:rPr>
            <a:t>trường</a:t>
          </a:r>
          <a:endParaRPr lang="en-US" sz="2500" b="1" kern="1200" dirty="0">
            <a:solidFill>
              <a:srgbClr val="500000"/>
            </a:solidFill>
          </a:endParaRPr>
        </a:p>
      </dsp:txBody>
      <dsp:txXfrm>
        <a:off x="175951" y="0"/>
        <a:ext cx="2199888" cy="638977"/>
      </dsp:txXfrm>
    </dsp:sp>
    <dsp:sp modelId="{844DF9FB-F8AE-4CA0-AB37-35ED71DFC580}">
      <dsp:nvSpPr>
        <dsp:cNvPr id="0" name=""/>
        <dsp:cNvSpPr/>
      </dsp:nvSpPr>
      <dsp:spPr>
        <a:xfrm>
          <a:off x="698075" y="3083298"/>
          <a:ext cx="1937651" cy="1984167"/>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228600" lvl="1" indent="-228600" algn="l" defTabSz="1111250">
            <a:lnSpc>
              <a:spcPct val="90000"/>
            </a:lnSpc>
            <a:spcBef>
              <a:spcPct val="0"/>
            </a:spcBef>
            <a:spcAft>
              <a:spcPct val="15000"/>
            </a:spcAft>
            <a:buChar char="••"/>
          </a:pPr>
          <a:r>
            <a:rPr lang="en-US" sz="2500" b="0" kern="1200" dirty="0" err="1">
              <a:solidFill>
                <a:schemeClr val="tx1"/>
              </a:solidFill>
            </a:rPr>
            <a:t>Giữa</a:t>
          </a:r>
          <a:r>
            <a:rPr lang="en-US" sz="2500" b="0" kern="1200" dirty="0">
              <a:solidFill>
                <a:schemeClr val="tx1"/>
              </a:solidFill>
            </a:rPr>
            <a:t> </a:t>
          </a:r>
          <a:r>
            <a:rPr lang="en-US" sz="2500" b="0" kern="1200" dirty="0" err="1">
              <a:solidFill>
                <a:schemeClr val="tx1"/>
              </a:solidFill>
            </a:rPr>
            <a:t>tháng</a:t>
          </a:r>
          <a:r>
            <a:rPr lang="en-US" sz="2500" b="0" kern="1200" dirty="0">
              <a:solidFill>
                <a:schemeClr val="tx1"/>
              </a:solidFill>
            </a:rPr>
            <a:t> 7/2021 </a:t>
          </a:r>
        </a:p>
      </dsp:txBody>
      <dsp:txXfrm>
        <a:off x="754827" y="3140050"/>
        <a:ext cx="1824147" cy="1870663"/>
      </dsp:txXfrm>
    </dsp:sp>
    <dsp:sp modelId="{F5F0A6C4-7CB6-4A3F-8C87-976A01202AE9}">
      <dsp:nvSpPr>
        <dsp:cNvPr id="0" name=""/>
        <dsp:cNvSpPr/>
      </dsp:nvSpPr>
      <dsp:spPr>
        <a:xfrm rot="21598864">
          <a:off x="2563809" y="120630"/>
          <a:ext cx="398495" cy="397717"/>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a:off x="2563809" y="200193"/>
        <a:ext cx="279180" cy="238631"/>
      </dsp:txXfrm>
    </dsp:sp>
    <dsp:sp modelId="{2FAB4D4D-75D8-48DF-9C1A-04D2A35DE561}">
      <dsp:nvSpPr>
        <dsp:cNvPr id="0" name=""/>
        <dsp:cNvSpPr/>
      </dsp:nvSpPr>
      <dsp:spPr>
        <a:xfrm>
          <a:off x="3127717" y="0"/>
          <a:ext cx="2097188" cy="2764800"/>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l" defTabSz="1111250">
            <a:lnSpc>
              <a:spcPct val="90000"/>
            </a:lnSpc>
            <a:spcBef>
              <a:spcPct val="0"/>
            </a:spcBef>
            <a:spcAft>
              <a:spcPct val="35000"/>
            </a:spcAft>
          </a:pPr>
          <a:r>
            <a:rPr lang="en-US" sz="2500" b="1" kern="1200" dirty="0">
              <a:solidFill>
                <a:srgbClr val="500000"/>
              </a:solidFill>
            </a:rPr>
            <a:t>2. </a:t>
          </a:r>
          <a:r>
            <a:rPr lang="en-US" sz="2500" b="1" kern="1200" dirty="0" err="1">
              <a:solidFill>
                <a:srgbClr val="500000"/>
              </a:solidFill>
            </a:rPr>
            <a:t>Các</a:t>
          </a:r>
          <a:r>
            <a:rPr lang="en-US" sz="2500" b="1" kern="1200" dirty="0">
              <a:solidFill>
                <a:srgbClr val="500000"/>
              </a:solidFill>
            </a:rPr>
            <a:t> </a:t>
          </a:r>
          <a:r>
            <a:rPr lang="en-US" sz="2500" b="1" kern="1200" dirty="0" err="1">
              <a:solidFill>
                <a:srgbClr val="500000"/>
              </a:solidFill>
            </a:rPr>
            <a:t>trường</a:t>
          </a:r>
          <a:r>
            <a:rPr lang="en-US" sz="2500" b="1" kern="1200" dirty="0">
              <a:solidFill>
                <a:srgbClr val="500000"/>
              </a:solidFill>
            </a:rPr>
            <a:t> </a:t>
          </a:r>
          <a:r>
            <a:rPr lang="en-US" sz="2500" b="1" kern="1200" dirty="0" err="1">
              <a:solidFill>
                <a:srgbClr val="500000"/>
              </a:solidFill>
            </a:rPr>
            <a:t>tự</a:t>
          </a:r>
          <a:r>
            <a:rPr lang="en-US" sz="2500" b="1" kern="1200" dirty="0">
              <a:solidFill>
                <a:srgbClr val="500000"/>
              </a:solidFill>
            </a:rPr>
            <a:t> </a:t>
          </a:r>
          <a:r>
            <a:rPr lang="en-US" sz="2500" b="1" kern="1200" dirty="0" err="1">
              <a:solidFill>
                <a:srgbClr val="500000"/>
              </a:solidFill>
            </a:rPr>
            <a:t>đưa</a:t>
          </a:r>
          <a:r>
            <a:rPr lang="en-US" sz="2500" b="1" kern="1200" dirty="0">
              <a:solidFill>
                <a:srgbClr val="500000"/>
              </a:solidFill>
            </a:rPr>
            <a:t> </a:t>
          </a:r>
          <a:r>
            <a:rPr lang="en-US" sz="2500" b="1" kern="1200" dirty="0" err="1">
              <a:solidFill>
                <a:srgbClr val="500000"/>
              </a:solidFill>
            </a:rPr>
            <a:t>lên</a:t>
          </a:r>
          <a:r>
            <a:rPr lang="en-US" sz="2500" b="1" kern="1200" dirty="0">
              <a:solidFill>
                <a:srgbClr val="500000"/>
              </a:solidFill>
            </a:rPr>
            <a:t> </a:t>
          </a:r>
          <a:r>
            <a:rPr lang="en-US" sz="2500" b="1" kern="1200" dirty="0" err="1">
              <a:solidFill>
                <a:srgbClr val="500000"/>
              </a:solidFill>
            </a:rPr>
            <a:t>hệ</a:t>
          </a:r>
          <a:r>
            <a:rPr lang="en-US" sz="2500" b="1" kern="1200" dirty="0">
              <a:solidFill>
                <a:srgbClr val="500000"/>
              </a:solidFill>
            </a:rPr>
            <a:t> </a:t>
          </a:r>
          <a:r>
            <a:rPr lang="en-US" sz="2500" b="1" kern="1200" dirty="0" err="1">
              <a:solidFill>
                <a:srgbClr val="500000"/>
              </a:solidFill>
            </a:rPr>
            <a:t>thống</a:t>
          </a:r>
          <a:r>
            <a:rPr lang="en-US" sz="2500" b="1" kern="1200" dirty="0">
              <a:solidFill>
                <a:srgbClr val="500000"/>
              </a:solidFill>
            </a:rPr>
            <a:t> </a:t>
          </a:r>
          <a:r>
            <a:rPr lang="en-US" sz="2500" b="1" kern="1200" dirty="0" err="1">
              <a:solidFill>
                <a:srgbClr val="500000"/>
              </a:solidFill>
            </a:rPr>
            <a:t>khảo</a:t>
          </a:r>
          <a:r>
            <a:rPr lang="en-US" sz="2500" b="1" kern="1200" dirty="0">
              <a:solidFill>
                <a:srgbClr val="500000"/>
              </a:solidFill>
            </a:rPr>
            <a:t> </a:t>
          </a:r>
          <a:r>
            <a:rPr lang="en-US" sz="2500" b="1" kern="1200" dirty="0" err="1">
              <a:solidFill>
                <a:srgbClr val="500000"/>
              </a:solidFill>
            </a:rPr>
            <a:t>sát</a:t>
          </a:r>
          <a:r>
            <a:rPr lang="en-US" sz="2500" b="1" kern="1200" dirty="0">
              <a:solidFill>
                <a:srgbClr val="500000"/>
              </a:solidFill>
            </a:rPr>
            <a:t> </a:t>
          </a:r>
          <a:r>
            <a:rPr lang="en-US" sz="2500" b="1" kern="1200" dirty="0" err="1">
              <a:solidFill>
                <a:srgbClr val="500000"/>
              </a:solidFill>
            </a:rPr>
            <a:t>của</a:t>
          </a:r>
          <a:r>
            <a:rPr lang="en-US" sz="2500" b="1" kern="1200" dirty="0">
              <a:solidFill>
                <a:srgbClr val="500000"/>
              </a:solidFill>
            </a:rPr>
            <a:t> </a:t>
          </a:r>
          <a:r>
            <a:rPr lang="en-US" sz="2500" b="1" kern="1200" dirty="0" err="1">
              <a:solidFill>
                <a:srgbClr val="500000"/>
              </a:solidFill>
            </a:rPr>
            <a:t>mình</a:t>
          </a:r>
          <a:r>
            <a:rPr lang="en-US" sz="2500" b="1" kern="1200" dirty="0">
              <a:solidFill>
                <a:srgbClr val="500000"/>
              </a:solidFill>
            </a:rPr>
            <a:t> (</a:t>
          </a:r>
          <a:r>
            <a:rPr lang="en-US" sz="2500" b="1" kern="1200" dirty="0" err="1">
              <a:solidFill>
                <a:srgbClr val="500000"/>
              </a:solidFill>
            </a:rPr>
            <a:t>không</a:t>
          </a:r>
          <a:r>
            <a:rPr lang="en-US" sz="2500" b="1" kern="1200" dirty="0">
              <a:solidFill>
                <a:srgbClr val="500000"/>
              </a:solidFill>
            </a:rPr>
            <a:t> </a:t>
          </a:r>
          <a:r>
            <a:rPr lang="en-US" sz="2500" b="1" kern="1200" dirty="0" err="1">
              <a:solidFill>
                <a:srgbClr val="500000"/>
              </a:solidFill>
            </a:rPr>
            <a:t>dùng</a:t>
          </a:r>
          <a:r>
            <a:rPr lang="en-US" sz="2500" b="1" kern="1200" dirty="0">
              <a:solidFill>
                <a:srgbClr val="500000"/>
              </a:solidFill>
            </a:rPr>
            <a:t> </a:t>
          </a:r>
          <a:r>
            <a:rPr lang="en-US" sz="2500" b="1" kern="1200" dirty="0" err="1">
              <a:solidFill>
                <a:srgbClr val="500000"/>
              </a:solidFill>
            </a:rPr>
            <a:t>chung</a:t>
          </a:r>
          <a:r>
            <a:rPr lang="en-US" sz="2500" b="1" kern="1200" dirty="0">
              <a:solidFill>
                <a:srgbClr val="500000"/>
              </a:solidFill>
            </a:rPr>
            <a:t> </a:t>
          </a:r>
          <a:r>
            <a:rPr lang="en-US" sz="2500" b="1" kern="1200" dirty="0" err="1">
              <a:solidFill>
                <a:srgbClr val="500000"/>
              </a:solidFill>
            </a:rPr>
            <a:t>đường</a:t>
          </a:r>
          <a:r>
            <a:rPr lang="en-US" sz="2500" b="1" kern="1200" dirty="0">
              <a:solidFill>
                <a:srgbClr val="500000"/>
              </a:solidFill>
            </a:rPr>
            <a:t> link)</a:t>
          </a:r>
        </a:p>
      </dsp:txBody>
      <dsp:txXfrm>
        <a:off x="3127717" y="0"/>
        <a:ext cx="2097188" cy="638977"/>
      </dsp:txXfrm>
    </dsp:sp>
    <dsp:sp modelId="{80BCB972-5C3C-474D-AFB9-B26CF7E89467}">
      <dsp:nvSpPr>
        <dsp:cNvPr id="0" name=""/>
        <dsp:cNvSpPr/>
      </dsp:nvSpPr>
      <dsp:spPr>
        <a:xfrm>
          <a:off x="3759545" y="3230864"/>
          <a:ext cx="1901869" cy="1836601"/>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228600" lvl="1" indent="-228600" algn="l" defTabSz="1111250">
            <a:lnSpc>
              <a:spcPct val="90000"/>
            </a:lnSpc>
            <a:spcBef>
              <a:spcPct val="0"/>
            </a:spcBef>
            <a:spcAft>
              <a:spcPct val="15000"/>
            </a:spcAft>
            <a:buChar char="••"/>
          </a:pPr>
          <a:r>
            <a:rPr lang="en-US" sz="2500" b="0" kern="1200" dirty="0" err="1">
              <a:solidFill>
                <a:schemeClr val="tx1"/>
              </a:solidFill>
            </a:rPr>
            <a:t>Cuối</a:t>
          </a:r>
          <a:r>
            <a:rPr lang="en-US" sz="2500" b="0" kern="1200" dirty="0">
              <a:solidFill>
                <a:schemeClr val="tx1"/>
              </a:solidFill>
            </a:rPr>
            <a:t> </a:t>
          </a:r>
          <a:r>
            <a:rPr lang="en-US" sz="2500" b="0" kern="1200" dirty="0" err="1">
              <a:solidFill>
                <a:schemeClr val="tx1"/>
              </a:solidFill>
            </a:rPr>
            <a:t>tháng</a:t>
          </a:r>
          <a:r>
            <a:rPr lang="en-US" sz="2500" b="0" kern="1200" dirty="0">
              <a:solidFill>
                <a:schemeClr val="tx1"/>
              </a:solidFill>
            </a:rPr>
            <a:t> 7/2021</a:t>
          </a:r>
        </a:p>
      </dsp:txBody>
      <dsp:txXfrm>
        <a:off x="3813337" y="3284656"/>
        <a:ext cx="1794285" cy="1729017"/>
      </dsp:txXfrm>
    </dsp:sp>
    <dsp:sp modelId="{6CE2E405-5E45-407D-8171-1030F1C1835B}">
      <dsp:nvSpPr>
        <dsp:cNvPr id="0" name=""/>
        <dsp:cNvSpPr/>
      </dsp:nvSpPr>
      <dsp:spPr>
        <a:xfrm rot="21595569">
          <a:off x="5377454" y="120630"/>
          <a:ext cx="323402" cy="397717"/>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a:off x="5377454" y="200236"/>
        <a:ext cx="226381" cy="238631"/>
      </dsp:txXfrm>
    </dsp:sp>
    <dsp:sp modelId="{CE72A1B1-ACC4-4B59-9F64-555405CB2C00}">
      <dsp:nvSpPr>
        <dsp:cNvPr id="0" name=""/>
        <dsp:cNvSpPr/>
      </dsp:nvSpPr>
      <dsp:spPr>
        <a:xfrm>
          <a:off x="5835099" y="0"/>
          <a:ext cx="1597444" cy="2764800"/>
        </a:xfrm>
        <a:prstGeom prst="roundRect">
          <a:avLst>
            <a:gd name="adj" fmla="val 10000"/>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l" defTabSz="1111250">
            <a:lnSpc>
              <a:spcPct val="90000"/>
            </a:lnSpc>
            <a:spcBef>
              <a:spcPct val="0"/>
            </a:spcBef>
            <a:spcAft>
              <a:spcPct val="35000"/>
            </a:spcAft>
          </a:pPr>
          <a:r>
            <a:rPr lang="en-US" sz="2500" b="1" kern="1200" dirty="0">
              <a:solidFill>
                <a:srgbClr val="500000"/>
              </a:solidFill>
            </a:rPr>
            <a:t>3. </a:t>
          </a:r>
          <a:r>
            <a:rPr lang="en-US" sz="2500" b="1" kern="1200" dirty="0" err="1">
              <a:solidFill>
                <a:srgbClr val="500000"/>
              </a:solidFill>
            </a:rPr>
            <a:t>Triển</a:t>
          </a:r>
          <a:r>
            <a:rPr lang="en-US" sz="2500" b="1" kern="1200" dirty="0">
              <a:solidFill>
                <a:srgbClr val="500000"/>
              </a:solidFill>
            </a:rPr>
            <a:t> </a:t>
          </a:r>
          <a:r>
            <a:rPr lang="en-US" sz="2500" b="1" kern="1200" dirty="0" err="1">
              <a:solidFill>
                <a:srgbClr val="500000"/>
              </a:solidFill>
            </a:rPr>
            <a:t>khai</a:t>
          </a:r>
          <a:r>
            <a:rPr lang="en-US" sz="2500" b="1" kern="1200" dirty="0">
              <a:solidFill>
                <a:srgbClr val="500000"/>
              </a:solidFill>
            </a:rPr>
            <a:t> </a:t>
          </a:r>
          <a:r>
            <a:rPr lang="en-US" sz="2500" b="1" kern="1200" dirty="0" err="1">
              <a:solidFill>
                <a:srgbClr val="500000"/>
              </a:solidFill>
            </a:rPr>
            <a:t>khảo</a:t>
          </a:r>
          <a:r>
            <a:rPr lang="en-US" sz="2500" b="1" kern="1200" dirty="0">
              <a:solidFill>
                <a:srgbClr val="500000"/>
              </a:solidFill>
            </a:rPr>
            <a:t> </a:t>
          </a:r>
          <a:r>
            <a:rPr lang="en-US" sz="2500" b="1" kern="1200" dirty="0" err="1">
              <a:solidFill>
                <a:srgbClr val="500000"/>
              </a:solidFill>
            </a:rPr>
            <a:t>sát</a:t>
          </a:r>
          <a:endParaRPr lang="en-US" sz="2500" b="1" kern="1200" dirty="0">
            <a:solidFill>
              <a:srgbClr val="500000"/>
            </a:solidFill>
          </a:endParaRPr>
        </a:p>
      </dsp:txBody>
      <dsp:txXfrm>
        <a:off x="5835099" y="0"/>
        <a:ext cx="1597444" cy="638977"/>
      </dsp:txXfrm>
    </dsp:sp>
    <dsp:sp modelId="{12F7A422-4BEE-49D3-9434-D8887D1B87DA}">
      <dsp:nvSpPr>
        <dsp:cNvPr id="0" name=""/>
        <dsp:cNvSpPr/>
      </dsp:nvSpPr>
      <dsp:spPr>
        <a:xfrm>
          <a:off x="6298460" y="1200931"/>
          <a:ext cx="2089121" cy="1872064"/>
        </a:xfrm>
        <a:prstGeom prst="roundRect">
          <a:avLst>
            <a:gd name="adj" fmla="val 10000"/>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228600" lvl="1" indent="-228600" algn="l" defTabSz="1111250">
            <a:lnSpc>
              <a:spcPct val="90000"/>
            </a:lnSpc>
            <a:spcBef>
              <a:spcPct val="0"/>
            </a:spcBef>
            <a:spcAft>
              <a:spcPct val="15000"/>
            </a:spcAft>
            <a:buChar char="••"/>
          </a:pPr>
          <a:r>
            <a:rPr lang="en-US" sz="2500" b="0" kern="1200" dirty="0" err="1">
              <a:solidFill>
                <a:schemeClr val="tx1"/>
              </a:solidFill>
            </a:rPr>
            <a:t>Giữa</a:t>
          </a:r>
          <a:r>
            <a:rPr lang="en-US" sz="2500" b="0" kern="1200" dirty="0">
              <a:solidFill>
                <a:schemeClr val="tx1"/>
              </a:solidFill>
            </a:rPr>
            <a:t> </a:t>
          </a:r>
          <a:r>
            <a:rPr lang="en-US" sz="2500" b="0" kern="1200" dirty="0" err="1">
              <a:solidFill>
                <a:schemeClr val="tx1"/>
              </a:solidFill>
            </a:rPr>
            <a:t>tháng</a:t>
          </a:r>
          <a:r>
            <a:rPr lang="en-US" sz="2500" b="0" kern="1200" dirty="0">
              <a:solidFill>
                <a:schemeClr val="tx1"/>
              </a:solidFill>
            </a:rPr>
            <a:t> 8/2021</a:t>
          </a:r>
        </a:p>
      </dsp:txBody>
      <dsp:txXfrm>
        <a:off x="6353291" y="1255762"/>
        <a:ext cx="1979459" cy="1762402"/>
      </dsp:txXfrm>
    </dsp:sp>
    <dsp:sp modelId="{55AE222B-5249-4A7B-82AA-E537F66ED684}">
      <dsp:nvSpPr>
        <dsp:cNvPr id="0" name=""/>
        <dsp:cNvSpPr/>
      </dsp:nvSpPr>
      <dsp:spPr>
        <a:xfrm>
          <a:off x="7808290" y="120630"/>
          <a:ext cx="796583" cy="397717"/>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solidFill>
              <a:schemeClr val="tx1"/>
            </a:solidFill>
          </a:endParaRPr>
        </a:p>
      </dsp:txBody>
      <dsp:txXfrm>
        <a:off x="7808290" y="200173"/>
        <a:ext cx="677268" cy="238631"/>
      </dsp:txXfrm>
    </dsp:sp>
    <dsp:sp modelId="{82BC7ACC-C56F-4ECB-83E6-B2D38656F391}">
      <dsp:nvSpPr>
        <dsp:cNvPr id="0" name=""/>
        <dsp:cNvSpPr/>
      </dsp:nvSpPr>
      <dsp:spPr>
        <a:xfrm>
          <a:off x="8935531" y="0"/>
          <a:ext cx="1972955" cy="2764800"/>
        </a:xfrm>
        <a:prstGeom prst="roundRect">
          <a:avLst>
            <a:gd name="adj" fmla="val 10000"/>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95250" numCol="1" spcCol="1270" anchor="t" anchorCtr="0">
          <a:noAutofit/>
        </a:bodyPr>
        <a:lstStyle/>
        <a:p>
          <a:pPr lvl="0" algn="l" defTabSz="1111250">
            <a:lnSpc>
              <a:spcPct val="90000"/>
            </a:lnSpc>
            <a:spcBef>
              <a:spcPct val="0"/>
            </a:spcBef>
            <a:spcAft>
              <a:spcPct val="35000"/>
            </a:spcAft>
          </a:pPr>
          <a:r>
            <a:rPr lang="en-US" sz="2500" b="1" kern="1200" dirty="0">
              <a:solidFill>
                <a:srgbClr val="500000"/>
              </a:solidFill>
            </a:rPr>
            <a:t>4. </a:t>
          </a:r>
          <a:r>
            <a:rPr lang="en-US" sz="2500" b="1" kern="1200" dirty="0" err="1">
              <a:solidFill>
                <a:srgbClr val="500000"/>
              </a:solidFill>
            </a:rPr>
            <a:t>Gửi</a:t>
          </a:r>
          <a:r>
            <a:rPr lang="en-US" sz="2500" b="1" kern="1200" dirty="0">
              <a:solidFill>
                <a:srgbClr val="500000"/>
              </a:solidFill>
            </a:rPr>
            <a:t> </a:t>
          </a:r>
          <a:r>
            <a:rPr lang="en-US" sz="2500" b="1" kern="1200" dirty="0" err="1">
              <a:solidFill>
                <a:srgbClr val="500000"/>
              </a:solidFill>
            </a:rPr>
            <a:t>lại</a:t>
          </a:r>
          <a:r>
            <a:rPr lang="en-US" sz="2500" b="1" kern="1200" dirty="0">
              <a:solidFill>
                <a:srgbClr val="500000"/>
              </a:solidFill>
            </a:rPr>
            <a:t> </a:t>
          </a:r>
          <a:r>
            <a:rPr lang="en-US" sz="2500" b="1" kern="1200" dirty="0" err="1">
              <a:solidFill>
                <a:srgbClr val="500000"/>
              </a:solidFill>
            </a:rPr>
            <a:t>cho</a:t>
          </a:r>
          <a:r>
            <a:rPr lang="en-US" sz="2500" b="1" kern="1200" dirty="0">
              <a:solidFill>
                <a:srgbClr val="500000"/>
              </a:solidFill>
            </a:rPr>
            <a:t> </a:t>
          </a:r>
          <a:r>
            <a:rPr lang="en-US" sz="2500" b="1" kern="1200" dirty="0" err="1">
              <a:solidFill>
                <a:srgbClr val="500000"/>
              </a:solidFill>
            </a:rPr>
            <a:t>dự</a:t>
          </a:r>
          <a:r>
            <a:rPr lang="en-US" sz="2500" b="1" kern="1200" dirty="0">
              <a:solidFill>
                <a:srgbClr val="500000"/>
              </a:solidFill>
            </a:rPr>
            <a:t> </a:t>
          </a:r>
          <a:r>
            <a:rPr lang="en-US" sz="2500" b="1" kern="1200" dirty="0" err="1">
              <a:solidFill>
                <a:srgbClr val="500000"/>
              </a:solidFill>
            </a:rPr>
            <a:t>án</a:t>
          </a:r>
          <a:r>
            <a:rPr lang="en-US" sz="2500" b="1" kern="1200" dirty="0">
              <a:solidFill>
                <a:srgbClr val="500000"/>
              </a:solidFill>
            </a:rPr>
            <a:t> data </a:t>
          </a:r>
          <a:r>
            <a:rPr lang="en-US" sz="2500" b="1" kern="1200" dirty="0" err="1">
              <a:solidFill>
                <a:srgbClr val="500000"/>
              </a:solidFill>
            </a:rPr>
            <a:t>thuộc</a:t>
          </a:r>
          <a:r>
            <a:rPr lang="en-US" sz="2500" b="1" kern="1200" dirty="0">
              <a:solidFill>
                <a:srgbClr val="500000"/>
              </a:solidFill>
            </a:rPr>
            <a:t> </a:t>
          </a:r>
          <a:r>
            <a:rPr lang="en-US" sz="2500" b="1" kern="1200" dirty="0" err="1">
              <a:solidFill>
                <a:srgbClr val="500000"/>
              </a:solidFill>
            </a:rPr>
            <a:t>các</a:t>
          </a:r>
          <a:r>
            <a:rPr lang="en-US" sz="2500" b="1" kern="1200" dirty="0">
              <a:solidFill>
                <a:srgbClr val="500000"/>
              </a:solidFill>
            </a:rPr>
            <a:t> </a:t>
          </a:r>
          <a:r>
            <a:rPr lang="en-US" sz="2500" b="1" kern="1200" dirty="0" err="1">
              <a:solidFill>
                <a:srgbClr val="500000"/>
              </a:solidFill>
            </a:rPr>
            <a:t>biến</a:t>
          </a:r>
          <a:r>
            <a:rPr lang="en-US" sz="2500" b="1" kern="1200" dirty="0">
              <a:solidFill>
                <a:srgbClr val="500000"/>
              </a:solidFill>
            </a:rPr>
            <a:t> </a:t>
          </a:r>
          <a:r>
            <a:rPr lang="en-US" sz="2500" b="1" kern="1200" dirty="0" err="1">
              <a:solidFill>
                <a:srgbClr val="500000"/>
              </a:solidFill>
            </a:rPr>
            <a:t>chung</a:t>
          </a:r>
          <a:r>
            <a:rPr lang="en-US" sz="2500" b="1" kern="1200" dirty="0">
              <a:solidFill>
                <a:srgbClr val="500000"/>
              </a:solidFill>
            </a:rPr>
            <a:t> </a:t>
          </a:r>
          <a:r>
            <a:rPr lang="en-US" sz="2500" b="1" kern="1200" dirty="0" err="1">
              <a:solidFill>
                <a:srgbClr val="500000"/>
              </a:solidFill>
            </a:rPr>
            <a:t>bắt</a:t>
          </a:r>
          <a:r>
            <a:rPr lang="en-US" sz="2500" b="1" kern="1200" dirty="0">
              <a:solidFill>
                <a:srgbClr val="500000"/>
              </a:solidFill>
            </a:rPr>
            <a:t> </a:t>
          </a:r>
          <a:r>
            <a:rPr lang="en-US" sz="2500" b="1" kern="1200" dirty="0" err="1">
              <a:solidFill>
                <a:srgbClr val="500000"/>
              </a:solidFill>
            </a:rPr>
            <a:t>buộc</a:t>
          </a:r>
          <a:r>
            <a:rPr lang="en-US" sz="2500" b="1" kern="1200" dirty="0">
              <a:solidFill>
                <a:srgbClr val="500000"/>
              </a:solidFill>
            </a:rPr>
            <a:t> </a:t>
          </a:r>
          <a:r>
            <a:rPr lang="en-US" sz="2500" b="1" kern="1200" dirty="0" err="1">
              <a:solidFill>
                <a:srgbClr val="500000"/>
              </a:solidFill>
            </a:rPr>
            <a:t>giữa</a:t>
          </a:r>
          <a:r>
            <a:rPr lang="en-US" sz="2500" b="1" kern="1200" dirty="0">
              <a:solidFill>
                <a:srgbClr val="500000"/>
              </a:solidFill>
            </a:rPr>
            <a:t> </a:t>
          </a:r>
          <a:r>
            <a:rPr lang="en-US" sz="2500" b="1" kern="1200" dirty="0" err="1">
              <a:solidFill>
                <a:srgbClr val="500000"/>
              </a:solidFill>
            </a:rPr>
            <a:t>các</a:t>
          </a:r>
          <a:r>
            <a:rPr lang="en-US" sz="2500" b="1" kern="1200" dirty="0">
              <a:solidFill>
                <a:srgbClr val="500000"/>
              </a:solidFill>
            </a:rPr>
            <a:t> </a:t>
          </a:r>
          <a:r>
            <a:rPr lang="en-US" sz="2500" b="1" kern="1200" dirty="0" err="1">
              <a:solidFill>
                <a:srgbClr val="500000"/>
              </a:solidFill>
            </a:rPr>
            <a:t>trường</a:t>
          </a:r>
          <a:endParaRPr lang="en-US" sz="2500" b="1" kern="1200" dirty="0">
            <a:solidFill>
              <a:srgbClr val="500000"/>
            </a:solidFill>
          </a:endParaRPr>
        </a:p>
      </dsp:txBody>
      <dsp:txXfrm>
        <a:off x="8935531" y="0"/>
        <a:ext cx="1972955" cy="638977"/>
      </dsp:txXfrm>
    </dsp:sp>
    <dsp:sp modelId="{7FCC4200-CE1B-4DB1-B89F-326D78BDB32A}">
      <dsp:nvSpPr>
        <dsp:cNvPr id="0" name=""/>
        <dsp:cNvSpPr/>
      </dsp:nvSpPr>
      <dsp:spPr>
        <a:xfrm>
          <a:off x="9074412" y="3288040"/>
          <a:ext cx="2123019" cy="1779425"/>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177800" rIns="177800"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err="1"/>
            <a:t>Giữa</a:t>
          </a:r>
          <a:r>
            <a:rPr lang="en-US" sz="2500" kern="1200" dirty="0"/>
            <a:t> </a:t>
          </a:r>
          <a:r>
            <a:rPr lang="en-US" sz="2500" kern="1200" dirty="0" err="1"/>
            <a:t>tháng</a:t>
          </a:r>
          <a:r>
            <a:rPr lang="en-US" sz="2500" kern="1200" dirty="0"/>
            <a:t> 10/2021</a:t>
          </a:r>
        </a:p>
      </dsp:txBody>
      <dsp:txXfrm>
        <a:off x="9126530" y="3340158"/>
        <a:ext cx="2018783" cy="1675189"/>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EB5AA7-7548-4703-995D-221738EC15ED}" type="datetimeFigureOut">
              <a:rPr lang="en-US" smtClean="0"/>
              <a:pPr/>
              <a:t>6/28/2021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4AA07F-0A19-4377-948E-2CE4D1925536}" type="slidenum">
              <a:rPr lang="en-US" smtClean="0"/>
              <a:pPr/>
              <a:t>‹N›</a:t>
            </a:fld>
            <a:endParaRPr lang="en-US"/>
          </a:p>
        </p:txBody>
      </p:sp>
    </p:spTree>
    <p:extLst>
      <p:ext uri="{BB962C8B-B14F-4D97-AF65-F5344CB8AC3E}">
        <p14:creationId xmlns:p14="http://schemas.microsoft.com/office/powerpoint/2010/main" val="3125700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err="1">
                <a:latin typeface="Times New Roman" panose="02020603050405020304" pitchFamily="18" charset="0"/>
                <a:cs typeface="Times New Roman" panose="02020603050405020304" pitchFamily="18" charset="0"/>
              </a:rPr>
              <a:t>Điểm</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cần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thảo</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luận</a:t>
            </a:r>
            <a:r>
              <a:rPr lang="en-US" sz="800" dirty="0">
                <a:latin typeface="Times New Roman" panose="02020603050405020304" pitchFamily="18" charset="0"/>
                <a:cs typeface="Times New Roman" panose="02020603050405020304" pitchFamily="18" charset="0"/>
              </a:rPr>
              <a:t>:</a:t>
            </a:r>
          </a:p>
          <a:p>
            <a:pPr marL="171450" indent="-171450">
              <a:buFontTx/>
              <a:buChar char="-"/>
            </a:pPr>
            <a:r>
              <a:rPr lang="en-US" sz="800" dirty="0" err="1">
                <a:latin typeface="Times New Roman" panose="02020603050405020304" pitchFamily="18" charset="0"/>
                <a:cs typeface="Times New Roman" panose="02020603050405020304" pitchFamily="18" charset="0"/>
              </a:rPr>
              <a:t>Có</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nên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thêm</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số</a:t>
            </a:r>
            <a:r>
              <a:rPr lang="en-US" sz="800" dirty="0">
                <a:latin typeface="Times New Roman" panose="02020603050405020304" pitchFamily="18" charset="0"/>
                <a:cs typeface="Times New Roman" panose="02020603050405020304" pitchFamily="18" charset="0"/>
              </a:rPr>
              <a:t> CMT/CCCD (</a:t>
            </a:r>
            <a:r>
              <a:rPr lang="en-US" sz="800" dirty="0" err="1">
                <a:latin typeface="Times New Roman" panose="02020603050405020304" pitchFamily="18" charset="0"/>
                <a:cs typeface="Times New Roman" panose="02020603050405020304" pitchFamily="18" charset="0"/>
              </a:rPr>
              <a:t>số</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tồn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tại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lâu</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ngày</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tháng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năm</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sinh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để</a:t>
            </a:r>
            <a:r>
              <a:rPr lang="en-US" sz="800" dirty="0">
                <a:latin typeface="Times New Roman" panose="02020603050405020304" pitchFamily="18" charset="0"/>
                <a:cs typeface="Times New Roman" panose="02020603050405020304" pitchFamily="18" charset="0"/>
              </a:rPr>
              <a:t> match data), </a:t>
            </a:r>
            <a:r>
              <a:rPr lang="en-US" sz="800" dirty="0" err="1">
                <a:latin typeface="Times New Roman" panose="02020603050405020304" pitchFamily="18" charset="0"/>
                <a:cs typeface="Times New Roman" panose="02020603050405020304" pitchFamily="18" charset="0"/>
              </a:rPr>
              <a:t>tình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trạng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hôn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nhân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nơi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học</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cấp</a:t>
            </a:r>
            <a:r>
              <a:rPr lang="en-US" sz="800" dirty="0">
                <a:latin typeface="Times New Roman" panose="02020603050405020304" pitchFamily="18" charset="0"/>
                <a:cs typeface="Times New Roman" panose="02020603050405020304" pitchFamily="18" charset="0"/>
              </a:rPr>
              <a:t> 3 _</a:t>
            </a:r>
            <a:r>
              <a:rPr lang="en-US" sz="800" dirty="0" err="1">
                <a:latin typeface="Times New Roman" panose="02020603050405020304" pitchFamily="18" charset="0"/>
                <a:cs typeface="Times New Roman" panose="02020603050405020304" pitchFamily="18" charset="0"/>
              </a:rPr>
              <a:t>tỉnh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điểm</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thú</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vị</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trong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nghiên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cứu</a:t>
            </a:r>
            <a:r>
              <a:rPr lang="en-US" sz="800" dirty="0">
                <a:latin typeface="Times New Roman" panose="02020603050405020304" pitchFamily="18" charset="0"/>
                <a:cs typeface="Times New Roman" panose="02020603050405020304" pitchFamily="18" charset="0"/>
              </a:rPr>
              <a:t>)</a:t>
            </a:r>
          </a:p>
          <a:p>
            <a:pPr marL="171450" indent="-171450">
              <a:buFontTx/>
              <a:buChar char="-"/>
            </a:pPr>
            <a:r>
              <a:rPr lang="en-US" sz="800" dirty="0" err="1">
                <a:latin typeface="Times New Roman" panose="02020603050405020304" pitchFamily="18" charset="0"/>
                <a:cs typeface="Times New Roman" panose="02020603050405020304" pitchFamily="18" charset="0"/>
              </a:rPr>
              <a:t>Về</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trình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độ</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tốt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nghiệp</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có</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khảo</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sát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với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các</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đối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tượng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thạc</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sỹ</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tiến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sỹ</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không</a:t>
            </a:r>
            <a:r>
              <a:rPr lang="en-US" sz="800" dirty="0">
                <a:latin typeface="Times New Roman" panose="02020603050405020304" pitchFamily="18" charset="0"/>
                <a:cs typeface="Times New Roman" panose="02020603050405020304" pitchFamily="18" charset="0"/>
              </a:rPr>
              <a:t>?</a:t>
            </a:r>
          </a:p>
          <a:p>
            <a:pPr marL="171450" indent="-171450">
              <a:buFontTx/>
              <a:buChar char="-"/>
            </a:pPr>
            <a:r>
              <a:rPr lang="en-US" sz="800" dirty="0" err="1">
                <a:latin typeface="Times New Roman" panose="02020603050405020304" pitchFamily="18" charset="0"/>
                <a:cs typeface="Times New Roman" panose="02020603050405020304" pitchFamily="18" charset="0"/>
              </a:rPr>
              <a:t>Nên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bổ</a:t>
            </a:r>
            <a:r>
              <a:rPr lang="en-US" sz="800" dirty="0">
                <a:latin typeface="Times New Roman" panose="02020603050405020304" pitchFamily="18" charset="0"/>
                <a:cs typeface="Times New Roman" panose="02020603050405020304" pitchFamily="18" charset="0"/>
              </a:rPr>
              <a:t> sung </a:t>
            </a:r>
            <a:r>
              <a:rPr lang="en-US" sz="800" dirty="0" err="1">
                <a:latin typeface="Times New Roman" panose="02020603050405020304" pitchFamily="18" charset="0"/>
                <a:cs typeface="Times New Roman" panose="02020603050405020304" pitchFamily="18" charset="0"/>
              </a:rPr>
              <a:t>câu</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hỏi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về</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lĩnh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vực</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đào</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tạo</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không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để</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dễ</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đối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sánh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giữa</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các</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trường</a:t>
            </a:r>
            <a:r>
              <a:rPr lang="en-US" sz="800" dirty="0">
                <a:latin typeface="Times New Roman" panose="02020603050405020304" pitchFamily="18" charset="0"/>
                <a:cs typeface="Times New Roman" panose="02020603050405020304" pitchFamily="18" charset="0"/>
              </a:rPr>
              <a:t>?</a:t>
            </a:r>
          </a:p>
          <a:p>
            <a:pPr marL="171450" indent="-171450">
              <a:buFontTx/>
              <a:buChar char="-"/>
            </a:pPr>
            <a:r>
              <a:rPr lang="en-US" sz="800" dirty="0" err="1">
                <a:latin typeface="Times New Roman" panose="02020603050405020304" pitchFamily="18" charset="0"/>
                <a:cs typeface="Times New Roman" panose="02020603050405020304" pitchFamily="18" charset="0"/>
              </a:rPr>
              <a:t>Có</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nên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hỏi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về</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tháng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tốt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nghiệp</a:t>
            </a:r>
            <a:endParaRPr lang="en-US" sz="800" dirty="0">
              <a:latin typeface="Times New Roman" panose="02020603050405020304" pitchFamily="18" charset="0"/>
              <a:cs typeface="Times New Roman" panose="02020603050405020304" pitchFamily="18" charset="0"/>
            </a:endParaRPr>
          </a:p>
          <a:p>
            <a:pPr marL="171450" indent="-171450">
              <a:buFontTx/>
              <a:buChar char="-"/>
            </a:pPr>
            <a:r>
              <a:rPr lang="en-US" sz="800" dirty="0" err="1">
                <a:latin typeface="Times New Roman" panose="02020603050405020304" pitchFamily="18" charset="0"/>
                <a:cs typeface="Times New Roman" panose="02020603050405020304" pitchFamily="18" charset="0"/>
              </a:rPr>
              <a:t>Hỏi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điểm</a:t>
            </a:r>
            <a:r>
              <a:rPr lang="en-US" sz="800" dirty="0">
                <a:latin typeface="Times New Roman" panose="02020603050405020304" pitchFamily="18" charset="0"/>
                <a:cs typeface="Times New Roman" panose="02020603050405020304" pitchFamily="18" charset="0"/>
              </a:rPr>
              <a:t> GPA </a:t>
            </a:r>
            <a:r>
              <a:rPr lang="en-US" sz="800" dirty="0" err="1">
                <a:latin typeface="Times New Roman" panose="02020603050405020304" pitchFamily="18" charset="0"/>
                <a:cs typeface="Times New Roman" panose="02020603050405020304" pitchFamily="18" charset="0"/>
              </a:rPr>
              <a:t>để</a:t>
            </a:r>
            <a:r>
              <a:rPr lang="en-US" sz="800" dirty="0">
                <a:latin typeface="Times New Roman" panose="02020603050405020304" pitchFamily="18" charset="0"/>
                <a:cs typeface="Times New Roman" panose="02020603050405020304" pitchFamily="18" charset="0"/>
              </a:rPr>
              <a:t> match </a:t>
            </a:r>
            <a:r>
              <a:rPr lang="en-US" sz="800" dirty="0" err="1">
                <a:latin typeface="Times New Roman" panose="02020603050405020304" pitchFamily="18" charset="0"/>
                <a:cs typeface="Times New Roman" panose="02020603050405020304" pitchFamily="18" charset="0"/>
              </a:rPr>
              <a:t>với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dữ</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liệu</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trên</a:t>
            </a:r>
            <a:r>
              <a:rPr lang="en-US" sz="800" dirty="0">
                <a:latin typeface="Times New Roman" panose="02020603050405020304" pitchFamily="18" charset="0"/>
                <a:cs typeface="Times New Roman" panose="02020603050405020304" pitchFamily="18" charset="0"/>
              </a:rPr>
              <a:t> VOYAGE; hay </a:t>
            </a:r>
            <a:r>
              <a:rPr lang="en-US" sz="800" dirty="0" err="1">
                <a:latin typeface="Times New Roman" panose="02020603050405020304" pitchFamily="18" charset="0"/>
                <a:cs typeface="Times New Roman" panose="02020603050405020304" pitchFamily="18" charset="0"/>
              </a:rPr>
              <a:t>nên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hỏi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tốt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nghiệp</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loại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gì</a:t>
            </a:r>
            <a:r>
              <a:rPr lang="en-US" sz="800" dirty="0">
                <a:latin typeface="Times New Roman" panose="02020603050405020304" pitchFamily="18" charset="0"/>
                <a:cs typeface="Times New Roman" panose="02020603050405020304" pitchFamily="18" charset="0"/>
              </a:rPr>
              <a:t>? </a:t>
            </a:r>
          </a:p>
          <a:p>
            <a:pPr marL="171450" indent="-171450">
              <a:buFontTx/>
              <a:buChar char="-"/>
            </a:pPr>
            <a:r>
              <a:rPr lang="en-US" sz="800" dirty="0" err="1">
                <a:latin typeface="Times New Roman" panose="02020603050405020304" pitchFamily="18" charset="0"/>
                <a:cs typeface="Times New Roman" panose="02020603050405020304" pitchFamily="18" charset="0"/>
              </a:rPr>
              <a:t>Có</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nhất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thiết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phải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hỏi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về</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facebook</a:t>
            </a:r>
            <a:r>
              <a:rPr lang="en-US" sz="800" dirty="0">
                <a:latin typeface="Times New Roman" panose="02020603050405020304" pitchFamily="18"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574AA07F-0A19-4377-948E-2CE4D1925536}" type="slidenum">
              <a:rPr lang="en-US" smtClean="0"/>
              <a:pPr/>
              <a:t>7</a:t>
            </a:fld>
            <a:endParaRPr lang="en-US"/>
          </a:p>
        </p:txBody>
      </p:sp>
    </p:spTree>
    <p:extLst>
      <p:ext uri="{BB962C8B-B14F-4D97-AF65-F5344CB8AC3E}">
        <p14:creationId xmlns:p14="http://schemas.microsoft.com/office/powerpoint/2010/main" val="786522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err="1"/>
              <a:t>Bỏ</a:t>
            </a:r>
            <a:r>
              <a:rPr lang="en-US" dirty="0"/>
              <a:t> </a:t>
            </a:r>
            <a:r>
              <a:rPr lang="en-US" dirty="0" err="1"/>
              <a:t>câu</a:t>
            </a:r>
            <a:r>
              <a:rPr lang="en-US" dirty="0"/>
              <a:t> </a:t>
            </a:r>
            <a:r>
              <a:rPr lang="en-US" dirty="0" err="1"/>
              <a:t>hỏi</a:t>
            </a:r>
            <a:r>
              <a:rPr lang="en-US" dirty="0"/>
              <a:t> </a:t>
            </a:r>
            <a:r>
              <a:rPr lang="en-US" dirty="0" err="1"/>
              <a:t>về</a:t>
            </a:r>
            <a:r>
              <a:rPr lang="en-US" dirty="0"/>
              <a:t> </a:t>
            </a:r>
            <a:r>
              <a:rPr lang="en-US" dirty="0" err="1"/>
              <a:t>lĩnh</a:t>
            </a:r>
            <a:r>
              <a:rPr lang="en-US" dirty="0"/>
              <a:t> </a:t>
            </a:r>
            <a:r>
              <a:rPr lang="en-US" dirty="0" err="1"/>
              <a:t>vực</a:t>
            </a:r>
            <a:r>
              <a:rPr lang="en-US" dirty="0"/>
              <a:t> </a:t>
            </a:r>
            <a:r>
              <a:rPr lang="en-US" dirty="0" err="1"/>
              <a:t>nghề</a:t>
            </a:r>
            <a:r>
              <a:rPr lang="en-US" dirty="0"/>
              <a:t> </a:t>
            </a:r>
            <a:r>
              <a:rPr lang="en-US" dirty="0" err="1"/>
              <a:t>nghiệp</a:t>
            </a:r>
            <a:endParaRPr dirty="0"/>
          </a:p>
        </p:txBody>
      </p:sp>
    </p:spTree>
    <p:extLst>
      <p:ext uri="{BB962C8B-B14F-4D97-AF65-F5344CB8AC3E}">
        <p14:creationId xmlns:p14="http://schemas.microsoft.com/office/powerpoint/2010/main" val="2933618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err="1"/>
              <a:t>Bỏ</a:t>
            </a:r>
            <a:r>
              <a:rPr lang="en-US" dirty="0"/>
              <a:t> </a:t>
            </a:r>
            <a:r>
              <a:rPr lang="en-US" dirty="0" err="1"/>
              <a:t>câu</a:t>
            </a:r>
            <a:r>
              <a:rPr lang="en-US" dirty="0"/>
              <a:t> </a:t>
            </a:r>
            <a:r>
              <a:rPr lang="en-US" dirty="0" err="1"/>
              <a:t>hỏi</a:t>
            </a:r>
            <a:r>
              <a:rPr lang="en-US" dirty="0"/>
              <a:t> </a:t>
            </a:r>
            <a:r>
              <a:rPr lang="en-US" dirty="0" err="1"/>
              <a:t>về</a:t>
            </a:r>
            <a:r>
              <a:rPr lang="en-US" dirty="0"/>
              <a:t> </a:t>
            </a:r>
            <a:r>
              <a:rPr lang="en-US" dirty="0" err="1"/>
              <a:t>lĩnh</a:t>
            </a:r>
            <a:r>
              <a:rPr lang="en-US" dirty="0"/>
              <a:t> </a:t>
            </a:r>
            <a:r>
              <a:rPr lang="en-US" dirty="0" err="1"/>
              <a:t>vực</a:t>
            </a:r>
            <a:r>
              <a:rPr lang="en-US" dirty="0"/>
              <a:t> </a:t>
            </a:r>
            <a:r>
              <a:rPr lang="en-US" dirty="0" err="1"/>
              <a:t>nghề</a:t>
            </a:r>
            <a:r>
              <a:rPr lang="en-US" dirty="0"/>
              <a:t> </a:t>
            </a:r>
            <a:r>
              <a:rPr lang="en-US" dirty="0" err="1"/>
              <a:t>nghiệp</a:t>
            </a:r>
            <a:endParaRPr dirty="0"/>
          </a:p>
        </p:txBody>
      </p:sp>
    </p:spTree>
    <p:extLst>
      <p:ext uri="{BB962C8B-B14F-4D97-AF65-F5344CB8AC3E}">
        <p14:creationId xmlns:p14="http://schemas.microsoft.com/office/powerpoint/2010/main" val="4208311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err="1">
                <a:latin typeface="Times New Roman" panose="02020603050405020304" pitchFamily="18" charset="0"/>
                <a:cs typeface="Times New Roman" panose="02020603050405020304" pitchFamily="18" charset="0"/>
              </a:rPr>
              <a:t>Điểm</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cần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thảo</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luận</a:t>
            </a:r>
            <a:r>
              <a:rPr lang="en-US" sz="800" dirty="0">
                <a:latin typeface="Times New Roman" panose="02020603050405020304" pitchFamily="18" charset="0"/>
                <a:cs typeface="Times New Roman" panose="02020603050405020304" pitchFamily="18" charset="0"/>
              </a:rPr>
              <a:t>:</a:t>
            </a:r>
          </a:p>
          <a:p>
            <a:pPr marL="171450" indent="-171450">
              <a:buFontTx/>
              <a:buChar char="-"/>
            </a:pPr>
            <a:r>
              <a:rPr lang="en-US" sz="800" dirty="0" err="1">
                <a:latin typeface="Times New Roman" panose="02020603050405020304" pitchFamily="18" charset="0"/>
                <a:cs typeface="Times New Roman" panose="02020603050405020304" pitchFamily="18" charset="0"/>
              </a:rPr>
              <a:t>Có</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nên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thêm</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số</a:t>
            </a:r>
            <a:r>
              <a:rPr lang="en-US" sz="800" dirty="0">
                <a:latin typeface="Times New Roman" panose="02020603050405020304" pitchFamily="18" charset="0"/>
                <a:cs typeface="Times New Roman" panose="02020603050405020304" pitchFamily="18" charset="0"/>
              </a:rPr>
              <a:t> CMT/CCCD (</a:t>
            </a:r>
            <a:r>
              <a:rPr lang="en-US" sz="800" dirty="0" err="1">
                <a:latin typeface="Times New Roman" panose="02020603050405020304" pitchFamily="18" charset="0"/>
                <a:cs typeface="Times New Roman" panose="02020603050405020304" pitchFamily="18" charset="0"/>
              </a:rPr>
              <a:t>số</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tồn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tại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lâu</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ngày</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tháng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năm</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sinh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để</a:t>
            </a:r>
            <a:r>
              <a:rPr lang="en-US" sz="800" dirty="0">
                <a:latin typeface="Times New Roman" panose="02020603050405020304" pitchFamily="18" charset="0"/>
                <a:cs typeface="Times New Roman" panose="02020603050405020304" pitchFamily="18" charset="0"/>
              </a:rPr>
              <a:t> match data), </a:t>
            </a:r>
            <a:r>
              <a:rPr lang="en-US" sz="800" dirty="0" err="1">
                <a:latin typeface="Times New Roman" panose="02020603050405020304" pitchFamily="18" charset="0"/>
                <a:cs typeface="Times New Roman" panose="02020603050405020304" pitchFamily="18" charset="0"/>
              </a:rPr>
              <a:t>tình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trạng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hôn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nhân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nơi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học</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cấp</a:t>
            </a:r>
            <a:r>
              <a:rPr lang="en-US" sz="800" dirty="0">
                <a:latin typeface="Times New Roman" panose="02020603050405020304" pitchFamily="18" charset="0"/>
                <a:cs typeface="Times New Roman" panose="02020603050405020304" pitchFamily="18" charset="0"/>
              </a:rPr>
              <a:t> 3 _</a:t>
            </a:r>
            <a:r>
              <a:rPr lang="en-US" sz="800" dirty="0" err="1">
                <a:latin typeface="Times New Roman" panose="02020603050405020304" pitchFamily="18" charset="0"/>
                <a:cs typeface="Times New Roman" panose="02020603050405020304" pitchFamily="18" charset="0"/>
              </a:rPr>
              <a:t>tỉnh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điểm</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thú</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vị</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trong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nghiên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cứu</a:t>
            </a:r>
            <a:r>
              <a:rPr lang="en-US" sz="800" dirty="0">
                <a:latin typeface="Times New Roman" panose="02020603050405020304" pitchFamily="18" charset="0"/>
                <a:cs typeface="Times New Roman" panose="02020603050405020304" pitchFamily="18" charset="0"/>
              </a:rPr>
              <a:t>)</a:t>
            </a:r>
          </a:p>
          <a:p>
            <a:pPr marL="171450" indent="-171450">
              <a:buFontTx/>
              <a:buChar char="-"/>
            </a:pPr>
            <a:r>
              <a:rPr lang="en-US" sz="800" dirty="0" err="1">
                <a:latin typeface="Times New Roman" panose="02020603050405020304" pitchFamily="18" charset="0"/>
                <a:cs typeface="Times New Roman" panose="02020603050405020304" pitchFamily="18" charset="0"/>
              </a:rPr>
              <a:t>Về</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trình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độ</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tốt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nghiệp</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có</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khảo</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sát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với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các</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đối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tượng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thạc</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sỹ</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tiến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sỹ</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không</a:t>
            </a:r>
            <a:r>
              <a:rPr lang="en-US" sz="800" dirty="0">
                <a:latin typeface="Times New Roman" panose="02020603050405020304" pitchFamily="18" charset="0"/>
                <a:cs typeface="Times New Roman" panose="02020603050405020304" pitchFamily="18" charset="0"/>
              </a:rPr>
              <a:t>?</a:t>
            </a:r>
          </a:p>
          <a:p>
            <a:pPr marL="171450" indent="-171450">
              <a:buFontTx/>
              <a:buChar char="-"/>
            </a:pPr>
            <a:r>
              <a:rPr lang="en-US" sz="800" dirty="0" err="1">
                <a:latin typeface="Times New Roman" panose="02020603050405020304" pitchFamily="18" charset="0"/>
                <a:cs typeface="Times New Roman" panose="02020603050405020304" pitchFamily="18" charset="0"/>
              </a:rPr>
              <a:t>Nên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bổ</a:t>
            </a:r>
            <a:r>
              <a:rPr lang="en-US" sz="800" dirty="0">
                <a:latin typeface="Times New Roman" panose="02020603050405020304" pitchFamily="18" charset="0"/>
                <a:cs typeface="Times New Roman" panose="02020603050405020304" pitchFamily="18" charset="0"/>
              </a:rPr>
              <a:t> sung </a:t>
            </a:r>
            <a:r>
              <a:rPr lang="en-US" sz="800" dirty="0" err="1">
                <a:latin typeface="Times New Roman" panose="02020603050405020304" pitchFamily="18" charset="0"/>
                <a:cs typeface="Times New Roman" panose="02020603050405020304" pitchFamily="18" charset="0"/>
              </a:rPr>
              <a:t>câu</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hỏi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về</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lĩnh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vực</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đào</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tạo</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không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để</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dễ</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đối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sánh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giữa</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các</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trường</a:t>
            </a:r>
            <a:r>
              <a:rPr lang="en-US" sz="800" dirty="0">
                <a:latin typeface="Times New Roman" panose="02020603050405020304" pitchFamily="18" charset="0"/>
                <a:cs typeface="Times New Roman" panose="02020603050405020304" pitchFamily="18" charset="0"/>
              </a:rPr>
              <a:t>?</a:t>
            </a:r>
          </a:p>
          <a:p>
            <a:pPr marL="171450" indent="-171450">
              <a:buFontTx/>
              <a:buChar char="-"/>
            </a:pPr>
            <a:r>
              <a:rPr lang="en-US" sz="800" dirty="0" err="1">
                <a:latin typeface="Times New Roman" panose="02020603050405020304" pitchFamily="18" charset="0"/>
                <a:cs typeface="Times New Roman" panose="02020603050405020304" pitchFamily="18" charset="0"/>
              </a:rPr>
              <a:t>Có</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nên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hỏi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về</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tháng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tốt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nghiệp</a:t>
            </a:r>
            <a:endParaRPr lang="en-US" sz="800" dirty="0">
              <a:latin typeface="Times New Roman" panose="02020603050405020304" pitchFamily="18" charset="0"/>
              <a:cs typeface="Times New Roman" panose="02020603050405020304" pitchFamily="18" charset="0"/>
            </a:endParaRPr>
          </a:p>
          <a:p>
            <a:pPr marL="171450" indent="-171450">
              <a:buFontTx/>
              <a:buChar char="-"/>
            </a:pPr>
            <a:r>
              <a:rPr lang="en-US" sz="800" dirty="0" err="1">
                <a:latin typeface="Times New Roman" panose="02020603050405020304" pitchFamily="18" charset="0"/>
                <a:cs typeface="Times New Roman" panose="02020603050405020304" pitchFamily="18" charset="0"/>
              </a:rPr>
              <a:t>Hỏi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điểm</a:t>
            </a:r>
            <a:r>
              <a:rPr lang="en-US" sz="800" dirty="0">
                <a:latin typeface="Times New Roman" panose="02020603050405020304" pitchFamily="18" charset="0"/>
                <a:cs typeface="Times New Roman" panose="02020603050405020304" pitchFamily="18" charset="0"/>
              </a:rPr>
              <a:t> GPA </a:t>
            </a:r>
            <a:r>
              <a:rPr lang="en-US" sz="800" dirty="0" err="1">
                <a:latin typeface="Times New Roman" panose="02020603050405020304" pitchFamily="18" charset="0"/>
                <a:cs typeface="Times New Roman" panose="02020603050405020304" pitchFamily="18" charset="0"/>
              </a:rPr>
              <a:t>để</a:t>
            </a:r>
            <a:r>
              <a:rPr lang="en-US" sz="800" dirty="0">
                <a:latin typeface="Times New Roman" panose="02020603050405020304" pitchFamily="18" charset="0"/>
                <a:cs typeface="Times New Roman" panose="02020603050405020304" pitchFamily="18" charset="0"/>
              </a:rPr>
              <a:t> match </a:t>
            </a:r>
            <a:r>
              <a:rPr lang="en-US" sz="800" dirty="0" err="1">
                <a:latin typeface="Times New Roman" panose="02020603050405020304" pitchFamily="18" charset="0"/>
                <a:cs typeface="Times New Roman" panose="02020603050405020304" pitchFamily="18" charset="0"/>
              </a:rPr>
              <a:t>với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dữ</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liệu</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trên</a:t>
            </a:r>
            <a:r>
              <a:rPr lang="en-US" sz="800" dirty="0">
                <a:latin typeface="Times New Roman" panose="02020603050405020304" pitchFamily="18" charset="0"/>
                <a:cs typeface="Times New Roman" panose="02020603050405020304" pitchFamily="18" charset="0"/>
              </a:rPr>
              <a:t> VOYAGE; hay </a:t>
            </a:r>
            <a:r>
              <a:rPr lang="en-US" sz="800" dirty="0" err="1">
                <a:latin typeface="Times New Roman" panose="02020603050405020304" pitchFamily="18" charset="0"/>
                <a:cs typeface="Times New Roman" panose="02020603050405020304" pitchFamily="18" charset="0"/>
              </a:rPr>
              <a:t>nên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hỏi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tốt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nghiệp</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loại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gì</a:t>
            </a:r>
            <a:r>
              <a:rPr lang="en-US" sz="800" dirty="0">
                <a:latin typeface="Times New Roman" panose="02020603050405020304" pitchFamily="18" charset="0"/>
                <a:cs typeface="Times New Roman" panose="02020603050405020304" pitchFamily="18" charset="0"/>
              </a:rPr>
              <a:t>? </a:t>
            </a:r>
          </a:p>
          <a:p>
            <a:pPr marL="171450" indent="-171450">
              <a:buFontTx/>
              <a:buChar char="-"/>
            </a:pPr>
            <a:r>
              <a:rPr lang="en-US" sz="800" dirty="0" err="1">
                <a:latin typeface="Times New Roman" panose="02020603050405020304" pitchFamily="18" charset="0"/>
                <a:cs typeface="Times New Roman" panose="02020603050405020304" pitchFamily="18" charset="0"/>
              </a:rPr>
              <a:t>Có</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nhất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thiết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phải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hỏi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về</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facebook</a:t>
            </a:r>
            <a:r>
              <a:rPr lang="en-US" sz="800" dirty="0">
                <a:latin typeface="Times New Roman" panose="02020603050405020304" pitchFamily="18"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574AA07F-0A19-4377-948E-2CE4D1925536}" type="slidenum">
              <a:rPr lang="en-US" smtClean="0"/>
              <a:pPr/>
              <a:t>8</a:t>
            </a:fld>
            <a:endParaRPr lang="en-US"/>
          </a:p>
        </p:txBody>
      </p:sp>
    </p:spTree>
    <p:extLst>
      <p:ext uri="{BB962C8B-B14F-4D97-AF65-F5344CB8AC3E}">
        <p14:creationId xmlns:p14="http://schemas.microsoft.com/office/powerpoint/2010/main" val="3415958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err="1">
                <a:latin typeface="Times New Roman" panose="02020603050405020304" pitchFamily="18" charset="0"/>
                <a:cs typeface="Times New Roman" panose="02020603050405020304" pitchFamily="18" charset="0"/>
              </a:rPr>
              <a:t>Điểm</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cần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thảo</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luận</a:t>
            </a:r>
            <a:r>
              <a:rPr lang="en-US" sz="800" dirty="0">
                <a:latin typeface="Times New Roman" panose="02020603050405020304" pitchFamily="18" charset="0"/>
                <a:cs typeface="Times New Roman" panose="02020603050405020304" pitchFamily="18" charset="0"/>
              </a:rPr>
              <a:t>:</a:t>
            </a:r>
          </a:p>
          <a:p>
            <a:pPr marL="171450" indent="-171450">
              <a:buFontTx/>
              <a:buChar char="-"/>
            </a:pPr>
            <a:r>
              <a:rPr lang="en-US" sz="800" dirty="0" err="1">
                <a:latin typeface="Times New Roman" panose="02020603050405020304" pitchFamily="18" charset="0"/>
                <a:cs typeface="Times New Roman" panose="02020603050405020304" pitchFamily="18" charset="0"/>
              </a:rPr>
              <a:t>Có</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nên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thêm</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số</a:t>
            </a:r>
            <a:r>
              <a:rPr lang="en-US" sz="800" dirty="0">
                <a:latin typeface="Times New Roman" panose="02020603050405020304" pitchFamily="18" charset="0"/>
                <a:cs typeface="Times New Roman" panose="02020603050405020304" pitchFamily="18" charset="0"/>
              </a:rPr>
              <a:t> CMT/CCCD (</a:t>
            </a:r>
            <a:r>
              <a:rPr lang="en-US" sz="800" dirty="0" err="1">
                <a:latin typeface="Times New Roman" panose="02020603050405020304" pitchFamily="18" charset="0"/>
                <a:cs typeface="Times New Roman" panose="02020603050405020304" pitchFamily="18" charset="0"/>
              </a:rPr>
              <a:t>số</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tồn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tại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lâu</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ngày</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tháng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năm</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sinh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để</a:t>
            </a:r>
            <a:r>
              <a:rPr lang="en-US" sz="800" dirty="0">
                <a:latin typeface="Times New Roman" panose="02020603050405020304" pitchFamily="18" charset="0"/>
                <a:cs typeface="Times New Roman" panose="02020603050405020304" pitchFamily="18" charset="0"/>
              </a:rPr>
              <a:t> match data), </a:t>
            </a:r>
            <a:r>
              <a:rPr lang="en-US" sz="800" dirty="0" err="1">
                <a:latin typeface="Times New Roman" panose="02020603050405020304" pitchFamily="18" charset="0"/>
                <a:cs typeface="Times New Roman" panose="02020603050405020304" pitchFamily="18" charset="0"/>
              </a:rPr>
              <a:t>tình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trạng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hôn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nhân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nơi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học</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cấp</a:t>
            </a:r>
            <a:r>
              <a:rPr lang="en-US" sz="800" dirty="0">
                <a:latin typeface="Times New Roman" panose="02020603050405020304" pitchFamily="18" charset="0"/>
                <a:cs typeface="Times New Roman" panose="02020603050405020304" pitchFamily="18" charset="0"/>
              </a:rPr>
              <a:t> 3 _</a:t>
            </a:r>
            <a:r>
              <a:rPr lang="en-US" sz="800" dirty="0" err="1">
                <a:latin typeface="Times New Roman" panose="02020603050405020304" pitchFamily="18" charset="0"/>
                <a:cs typeface="Times New Roman" panose="02020603050405020304" pitchFamily="18" charset="0"/>
              </a:rPr>
              <a:t>tỉnh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điểm</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thú</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vị</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trong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nghiên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cứu</a:t>
            </a:r>
            <a:r>
              <a:rPr lang="en-US" sz="800" dirty="0">
                <a:latin typeface="Times New Roman" panose="02020603050405020304" pitchFamily="18" charset="0"/>
                <a:cs typeface="Times New Roman" panose="02020603050405020304" pitchFamily="18" charset="0"/>
              </a:rPr>
              <a:t>)</a:t>
            </a:r>
          </a:p>
          <a:p>
            <a:pPr marL="171450" indent="-171450">
              <a:buFontTx/>
              <a:buChar char="-"/>
            </a:pPr>
            <a:r>
              <a:rPr lang="en-US" sz="800" dirty="0" err="1">
                <a:latin typeface="Times New Roman" panose="02020603050405020304" pitchFamily="18" charset="0"/>
                <a:cs typeface="Times New Roman" panose="02020603050405020304" pitchFamily="18" charset="0"/>
              </a:rPr>
              <a:t>Về</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trình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độ</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tốt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nghiệp</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có</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khảo</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sát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với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các</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đối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tượng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thạc</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sỹ</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tiến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sỹ</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không</a:t>
            </a:r>
            <a:r>
              <a:rPr lang="en-US" sz="800" dirty="0">
                <a:latin typeface="Times New Roman" panose="02020603050405020304" pitchFamily="18" charset="0"/>
                <a:cs typeface="Times New Roman" panose="02020603050405020304" pitchFamily="18" charset="0"/>
              </a:rPr>
              <a:t>?</a:t>
            </a:r>
          </a:p>
          <a:p>
            <a:pPr marL="171450" indent="-171450">
              <a:buFontTx/>
              <a:buChar char="-"/>
            </a:pPr>
            <a:r>
              <a:rPr lang="en-US" sz="800" dirty="0" err="1">
                <a:latin typeface="Times New Roman" panose="02020603050405020304" pitchFamily="18" charset="0"/>
                <a:cs typeface="Times New Roman" panose="02020603050405020304" pitchFamily="18" charset="0"/>
              </a:rPr>
              <a:t>Nên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bổ</a:t>
            </a:r>
            <a:r>
              <a:rPr lang="en-US" sz="800" dirty="0">
                <a:latin typeface="Times New Roman" panose="02020603050405020304" pitchFamily="18" charset="0"/>
                <a:cs typeface="Times New Roman" panose="02020603050405020304" pitchFamily="18" charset="0"/>
              </a:rPr>
              <a:t> sung </a:t>
            </a:r>
            <a:r>
              <a:rPr lang="en-US" sz="800" dirty="0" err="1">
                <a:latin typeface="Times New Roman" panose="02020603050405020304" pitchFamily="18" charset="0"/>
                <a:cs typeface="Times New Roman" panose="02020603050405020304" pitchFamily="18" charset="0"/>
              </a:rPr>
              <a:t>câu</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hỏi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về</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lĩnh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vực</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đào</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tạo</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không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để</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dễ</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đối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sánh</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giữa</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các</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trường</a:t>
            </a:r>
            <a:r>
              <a:rPr lang="en-US" sz="800" dirty="0">
                <a:latin typeface="Times New Roman" panose="02020603050405020304" pitchFamily="18" charset="0"/>
                <a:cs typeface="Times New Roman" panose="02020603050405020304" pitchFamily="18" charset="0"/>
              </a:rPr>
              <a:t>?</a:t>
            </a:r>
          </a:p>
          <a:p>
            <a:pPr marL="171450" indent="-171450">
              <a:buFontTx/>
              <a:buChar char="-"/>
            </a:pPr>
            <a:r>
              <a:rPr lang="en-US" sz="800" dirty="0" err="1">
                <a:latin typeface="Times New Roman" panose="02020603050405020304" pitchFamily="18" charset="0"/>
                <a:cs typeface="Times New Roman" panose="02020603050405020304" pitchFamily="18" charset="0"/>
              </a:rPr>
              <a:t>Có</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nên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hỏi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về</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tháng</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tốt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nghiệp</a:t>
            </a:r>
            <a:endParaRPr lang="en-US" sz="800" dirty="0">
              <a:latin typeface="Times New Roman" panose="02020603050405020304" pitchFamily="18" charset="0"/>
              <a:cs typeface="Times New Roman" panose="02020603050405020304" pitchFamily="18" charset="0"/>
            </a:endParaRPr>
          </a:p>
          <a:p>
            <a:pPr marL="171450" indent="-171450">
              <a:buFontTx/>
              <a:buChar char="-"/>
            </a:pPr>
            <a:r>
              <a:rPr lang="en-US" sz="800" dirty="0" err="1">
                <a:latin typeface="Times New Roman" panose="02020603050405020304" pitchFamily="18" charset="0"/>
                <a:cs typeface="Times New Roman" panose="02020603050405020304" pitchFamily="18" charset="0"/>
              </a:rPr>
              <a:t>Hỏi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điểm</a:t>
            </a:r>
            <a:r>
              <a:rPr lang="en-US" sz="800" dirty="0">
                <a:latin typeface="Times New Roman" panose="02020603050405020304" pitchFamily="18" charset="0"/>
                <a:cs typeface="Times New Roman" panose="02020603050405020304" pitchFamily="18" charset="0"/>
              </a:rPr>
              <a:t> GPA </a:t>
            </a:r>
            <a:r>
              <a:rPr lang="en-US" sz="800" dirty="0" err="1">
                <a:latin typeface="Times New Roman" panose="02020603050405020304" pitchFamily="18" charset="0"/>
                <a:cs typeface="Times New Roman" panose="02020603050405020304" pitchFamily="18" charset="0"/>
              </a:rPr>
              <a:t>để</a:t>
            </a:r>
            <a:r>
              <a:rPr lang="en-US" sz="800" dirty="0">
                <a:latin typeface="Times New Roman" panose="02020603050405020304" pitchFamily="18" charset="0"/>
                <a:cs typeface="Times New Roman" panose="02020603050405020304" pitchFamily="18" charset="0"/>
              </a:rPr>
              <a:t> match </a:t>
            </a:r>
            <a:r>
              <a:rPr lang="en-US" sz="800" dirty="0" err="1">
                <a:latin typeface="Times New Roman" panose="02020603050405020304" pitchFamily="18" charset="0"/>
                <a:cs typeface="Times New Roman" panose="02020603050405020304" pitchFamily="18" charset="0"/>
              </a:rPr>
              <a:t>với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dữ</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liệu</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trên</a:t>
            </a:r>
            <a:r>
              <a:rPr lang="en-US" sz="800" dirty="0">
                <a:latin typeface="Times New Roman" panose="02020603050405020304" pitchFamily="18" charset="0"/>
                <a:cs typeface="Times New Roman" panose="02020603050405020304" pitchFamily="18" charset="0"/>
              </a:rPr>
              <a:t> VOYAGE; hay </a:t>
            </a:r>
            <a:r>
              <a:rPr lang="en-US" sz="800" dirty="0" err="1">
                <a:latin typeface="Times New Roman" panose="02020603050405020304" pitchFamily="18" charset="0"/>
                <a:cs typeface="Times New Roman" panose="02020603050405020304" pitchFamily="18" charset="0"/>
              </a:rPr>
              <a:t>nên</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hỏi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tốt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nghiệp</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loại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gì</a:t>
            </a:r>
            <a:r>
              <a:rPr lang="en-US" sz="800" dirty="0">
                <a:latin typeface="Times New Roman" panose="02020603050405020304" pitchFamily="18" charset="0"/>
                <a:cs typeface="Times New Roman" panose="02020603050405020304" pitchFamily="18" charset="0"/>
              </a:rPr>
              <a:t>? </a:t>
            </a:r>
          </a:p>
          <a:p>
            <a:pPr marL="171450" indent="-171450">
              <a:buFontTx/>
              <a:buChar char="-"/>
            </a:pPr>
            <a:r>
              <a:rPr lang="en-US" sz="800" dirty="0" err="1">
                <a:latin typeface="Times New Roman" panose="02020603050405020304" pitchFamily="18" charset="0"/>
                <a:cs typeface="Times New Roman" panose="02020603050405020304" pitchFamily="18" charset="0"/>
              </a:rPr>
              <a:t>Có</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nhất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thiết</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phải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hỏi</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về</a:t>
            </a:r>
            <a:r>
              <a:rPr lang="en-US" sz="800" dirty="0">
                <a:latin typeface="Times New Roman" panose="02020603050405020304" pitchFamily="18" charset="0"/>
                <a:cs typeface="Times New Roman" panose="02020603050405020304" pitchFamily="18" charset="0"/>
              </a:rPr>
              <a:t> </a:t>
            </a:r>
            <a:r>
              <a:rPr lang="en-US" sz="800" dirty="0" err="1">
                <a:latin typeface="Times New Roman" panose="02020603050405020304" pitchFamily="18" charset="0"/>
                <a:cs typeface="Times New Roman" panose="02020603050405020304" pitchFamily="18" charset="0"/>
              </a:rPr>
              <a:t>facebook</a:t>
            </a:r>
            <a:r>
              <a:rPr lang="en-US" sz="800" dirty="0">
                <a:latin typeface="Times New Roman" panose="02020603050405020304" pitchFamily="18"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574AA07F-0A19-4377-948E-2CE4D1925536}" type="slidenum">
              <a:rPr lang="en-US" smtClean="0"/>
              <a:pPr/>
              <a:t>9</a:t>
            </a:fld>
            <a:endParaRPr lang="en-US"/>
          </a:p>
        </p:txBody>
      </p:sp>
    </p:spTree>
    <p:extLst>
      <p:ext uri="{BB962C8B-B14F-4D97-AF65-F5344CB8AC3E}">
        <p14:creationId xmlns:p14="http://schemas.microsoft.com/office/powerpoint/2010/main" val="2236827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150877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030179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74AA07F-0A19-4377-948E-2CE4D1925536}" type="slidenum">
              <a:rPr lang="en-US" smtClean="0"/>
              <a:pPr/>
              <a:t>12</a:t>
            </a:fld>
            <a:endParaRPr lang="en-US"/>
          </a:p>
        </p:txBody>
      </p:sp>
    </p:spTree>
    <p:extLst>
      <p:ext uri="{BB962C8B-B14F-4D97-AF65-F5344CB8AC3E}">
        <p14:creationId xmlns:p14="http://schemas.microsoft.com/office/powerpoint/2010/main" val="2018933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74AA07F-0A19-4377-948E-2CE4D1925536}" type="slidenum">
              <a:rPr lang="en-US" smtClean="0"/>
              <a:pPr/>
              <a:t>13</a:t>
            </a:fld>
            <a:endParaRPr lang="en-US"/>
          </a:p>
        </p:txBody>
      </p:sp>
    </p:spTree>
    <p:extLst>
      <p:ext uri="{BB962C8B-B14F-4D97-AF65-F5344CB8AC3E}">
        <p14:creationId xmlns:p14="http://schemas.microsoft.com/office/powerpoint/2010/main" val="2878347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74AA07F-0A19-4377-948E-2CE4D1925536}" type="slidenum">
              <a:rPr lang="en-US" smtClean="0"/>
              <a:pPr/>
              <a:t>14</a:t>
            </a:fld>
            <a:endParaRPr lang="en-US"/>
          </a:p>
        </p:txBody>
      </p:sp>
    </p:spTree>
    <p:extLst>
      <p:ext uri="{BB962C8B-B14F-4D97-AF65-F5344CB8AC3E}">
        <p14:creationId xmlns:p14="http://schemas.microsoft.com/office/powerpoint/2010/main" val="3172953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342972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AA84BB65-C03A-4A17-9E3C-9D7FD7C3524C}"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8CDDE-1CF8-4391-97E5-03C5DB3749C9}" type="slidenum">
              <a:rPr lang="en-US" smtClean="0"/>
              <a:pPr/>
              <a:t>‹N›</a:t>
            </a:fld>
            <a:endParaRPr lang="en-US"/>
          </a:p>
        </p:txBody>
      </p:sp>
    </p:spTree>
    <p:extLst>
      <p:ext uri="{BB962C8B-B14F-4D97-AF65-F5344CB8AC3E}">
        <p14:creationId xmlns:p14="http://schemas.microsoft.com/office/powerpoint/2010/main" val="225442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365128"/>
            <a:ext cx="12192000" cy="1028245"/>
          </a:xfrm>
          <a:solidFill>
            <a:srgbClr val="5D0E2B"/>
          </a:solidFill>
        </p:spPr>
        <p:txBody>
          <a:bodyPr/>
          <a:lstStyle>
            <a:lvl1pPr>
              <a:defRPr>
                <a:solidFill>
                  <a:schemeClr val="bg1"/>
                </a:solidFill>
              </a:defRPr>
            </a:lvl1pPr>
          </a:lstStyle>
          <a:p>
            <a:r>
              <a:rPr lang="en-US" dirty="0"/>
              <a:t>		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84BB65-C03A-4A17-9E3C-9D7FD7C3524C}"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8CDDE-1CF8-4391-97E5-03C5DB3749C9}" type="slidenum">
              <a:rPr lang="en-US" smtClean="0"/>
              <a:pPr/>
              <a:t>‹N›</a:t>
            </a:fld>
            <a:endParaRPr lang="en-US"/>
          </a:p>
        </p:txBody>
      </p:sp>
    </p:spTree>
    <p:extLst>
      <p:ext uri="{BB962C8B-B14F-4D97-AF65-F5344CB8AC3E}">
        <p14:creationId xmlns:p14="http://schemas.microsoft.com/office/powerpoint/2010/main" val="3111864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84BB65-C03A-4A17-9E3C-9D7FD7C3524C}"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8CDDE-1CF8-4391-97E5-03C5DB3749C9}" type="slidenum">
              <a:rPr lang="en-US" smtClean="0"/>
              <a:pPr/>
              <a:t>‹N›</a:t>
            </a:fld>
            <a:endParaRPr lang="en-US"/>
          </a:p>
        </p:txBody>
      </p:sp>
    </p:spTree>
    <p:extLst>
      <p:ext uri="{BB962C8B-B14F-4D97-AF65-F5344CB8AC3E}">
        <p14:creationId xmlns:p14="http://schemas.microsoft.com/office/powerpoint/2010/main" val="2985881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65128"/>
            <a:ext cx="12192000" cy="1028245"/>
          </a:xfrm>
          <a:solidFill>
            <a:srgbClr val="5D0E2B"/>
          </a:solidFill>
        </p:spPr>
        <p:txBody>
          <a:bodyPr/>
          <a:lstStyle>
            <a:lvl1pPr marL="1371600" indent="0">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lnSpc>
                <a:spcPct val="108000"/>
              </a:lnSpc>
              <a:spcBef>
                <a:spcPts val="600"/>
              </a:spcBef>
              <a:defRPr sz="2800"/>
            </a:lvl1pPr>
            <a:lvl2pPr>
              <a:lnSpc>
                <a:spcPct val="108000"/>
              </a:lnSpc>
              <a:spcBef>
                <a:spcPts val="600"/>
              </a:spcBef>
              <a:defRPr sz="2400"/>
            </a:lvl2pPr>
            <a:lvl3pPr>
              <a:lnSpc>
                <a:spcPct val="108000"/>
              </a:lnSpc>
              <a:spcBef>
                <a:spcPts val="600"/>
              </a:spcBef>
              <a:defRPr sz="1800"/>
            </a:lvl3pPr>
            <a:lvl4pPr>
              <a:lnSpc>
                <a:spcPct val="108000"/>
              </a:lnSpc>
              <a:spcBef>
                <a:spcPts val="600"/>
              </a:spcBef>
              <a:defRPr sz="1600"/>
            </a:lvl4pPr>
            <a:lvl5pPr>
              <a:lnSpc>
                <a:spcPct val="108000"/>
              </a:lnSpc>
              <a:spcBef>
                <a:spcPts val="6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84BB65-C03A-4A17-9E3C-9D7FD7C3524C}"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8CDDE-1CF8-4391-97E5-03C5DB3749C9}" type="slidenum">
              <a:rPr lang="en-US" smtClean="0"/>
              <a:pPr/>
              <a:t>‹N›</a:t>
            </a:fld>
            <a:endParaRPr lang="en-US"/>
          </a:p>
        </p:txBody>
      </p:sp>
    </p:spTree>
    <p:extLst>
      <p:ext uri="{BB962C8B-B14F-4D97-AF65-F5344CB8AC3E}">
        <p14:creationId xmlns:p14="http://schemas.microsoft.com/office/powerpoint/2010/main" val="2791294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84BB65-C03A-4A17-9E3C-9D7FD7C3524C}"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8CDDE-1CF8-4391-97E5-03C5DB3749C9}" type="slidenum">
              <a:rPr lang="en-US" smtClean="0"/>
              <a:pPr/>
              <a:t>‹N›</a:t>
            </a:fld>
            <a:endParaRPr lang="en-US"/>
          </a:p>
        </p:txBody>
      </p:sp>
    </p:spTree>
    <p:extLst>
      <p:ext uri="{BB962C8B-B14F-4D97-AF65-F5344CB8AC3E}">
        <p14:creationId xmlns:p14="http://schemas.microsoft.com/office/powerpoint/2010/main" val="2935665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0" y="365128"/>
            <a:ext cx="12192000" cy="1028245"/>
          </a:xfrm>
          <a:solidFill>
            <a:srgbClr val="5D0E2B"/>
          </a:solidFill>
        </p:spPr>
        <p:style>
          <a:lnRef idx="0">
            <a:schemeClr val="accent1"/>
          </a:lnRef>
          <a:fillRef idx="3">
            <a:schemeClr val="accent1"/>
          </a:fillRef>
          <a:effectRef idx="3">
            <a:schemeClr val="accent1"/>
          </a:effectRef>
          <a:fontRef idx="none"/>
        </p:style>
        <p:txBody>
          <a:bodyPr/>
          <a:lstStyle>
            <a:lvl1pPr>
              <a:defRPr>
                <a:solidFill>
                  <a:schemeClr val="bg1"/>
                </a:solidFill>
              </a:defRPr>
            </a:lvl1pPr>
          </a:lstStyle>
          <a:p>
            <a:r>
              <a:rPr lang="en-US" dirty="0"/>
              <a:t>		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84BB65-C03A-4A17-9E3C-9D7FD7C3524C}" type="datetimeFigureOut">
              <a:rPr lang="en-US" smtClean="0"/>
              <a:pPr/>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8CDDE-1CF8-4391-97E5-03C5DB3749C9}" type="slidenum">
              <a:rPr lang="en-US" smtClean="0"/>
              <a:pPr/>
              <a:t>‹N›</a:t>
            </a:fld>
            <a:endParaRPr lang="en-US"/>
          </a:p>
        </p:txBody>
      </p:sp>
    </p:spTree>
    <p:extLst>
      <p:ext uri="{BB962C8B-B14F-4D97-AF65-F5344CB8AC3E}">
        <p14:creationId xmlns:p14="http://schemas.microsoft.com/office/powerpoint/2010/main" val="202785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0" y="365128"/>
            <a:ext cx="12192000" cy="1028245"/>
          </a:xfrm>
          <a:solidFill>
            <a:srgbClr val="5D0E2B"/>
          </a:solidFill>
        </p:spPr>
        <p:txBody>
          <a:bodyPr/>
          <a:lstStyle>
            <a:lvl1pPr>
              <a:defRPr>
                <a:solidFill>
                  <a:schemeClr val="bg1"/>
                </a:solidFill>
              </a:defRPr>
            </a:lvl1pPr>
          </a:lstStyle>
          <a:p>
            <a:r>
              <a:rPr lang="en-US" dirty="0"/>
              <a:t>		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84BB65-C03A-4A17-9E3C-9D7FD7C3524C}" type="datetimeFigureOut">
              <a:rPr lang="en-US" smtClean="0"/>
              <a:pPr/>
              <a:t>6/28/2021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58CDDE-1CF8-4391-97E5-03C5DB3749C9}" type="slidenum">
              <a:rPr lang="en-US" smtClean="0"/>
              <a:pPr/>
              <a:t>‹N›</a:t>
            </a:fld>
            <a:endParaRPr lang="en-US"/>
          </a:p>
        </p:txBody>
      </p:sp>
    </p:spTree>
    <p:extLst>
      <p:ext uri="{BB962C8B-B14F-4D97-AF65-F5344CB8AC3E}">
        <p14:creationId xmlns:p14="http://schemas.microsoft.com/office/powerpoint/2010/main" val="4187797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365128"/>
            <a:ext cx="12192000" cy="1028245"/>
          </a:xfrm>
          <a:solidFill>
            <a:srgbClr val="5D0E2B"/>
          </a:solidFill>
        </p:spPr>
        <p:txBody>
          <a:bodyPr/>
          <a:lstStyle>
            <a:lvl1pPr>
              <a:defRPr>
                <a:solidFill>
                  <a:schemeClr val="bg1"/>
                </a:solidFill>
              </a:defRPr>
            </a:lvl1pPr>
          </a:lstStyle>
          <a:p>
            <a:r>
              <a:rPr lang="en-US" dirty="0"/>
              <a:t>		Click to edit Master title style</a:t>
            </a:r>
          </a:p>
        </p:txBody>
      </p:sp>
      <p:sp>
        <p:nvSpPr>
          <p:cNvPr id="3" name="Date Placeholder 2"/>
          <p:cNvSpPr>
            <a:spLocks noGrp="1"/>
          </p:cNvSpPr>
          <p:nvPr>
            <p:ph type="dt" sz="half" idx="10"/>
          </p:nvPr>
        </p:nvSpPr>
        <p:spPr/>
        <p:txBody>
          <a:bodyPr/>
          <a:lstStyle/>
          <a:p>
            <a:fld id="{AA84BB65-C03A-4A17-9E3C-9D7FD7C3524C}" type="datetimeFigureOut">
              <a:rPr lang="en-US" smtClean="0"/>
              <a:pPr/>
              <a:t>6/28/2021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8CDDE-1CF8-4391-97E5-03C5DB3749C9}" type="slidenum">
              <a:rPr lang="en-US" smtClean="0"/>
              <a:pPr/>
              <a:t>‹N›</a:t>
            </a:fld>
            <a:endParaRPr lang="en-US"/>
          </a:p>
        </p:txBody>
      </p:sp>
    </p:spTree>
    <p:extLst>
      <p:ext uri="{BB962C8B-B14F-4D97-AF65-F5344CB8AC3E}">
        <p14:creationId xmlns:p14="http://schemas.microsoft.com/office/powerpoint/2010/main" val="4073918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4BB65-C03A-4A17-9E3C-9D7FD7C3524C}" type="datetimeFigureOut">
              <a:rPr lang="en-US" smtClean="0"/>
              <a:pPr/>
              <a:t>6/28/2021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58CDDE-1CF8-4391-97E5-03C5DB3749C9}" type="slidenum">
              <a:rPr lang="en-US" smtClean="0"/>
              <a:pPr/>
              <a:t>‹N›</a:t>
            </a:fld>
            <a:endParaRPr lang="en-US"/>
          </a:p>
        </p:txBody>
      </p:sp>
    </p:spTree>
    <p:extLst>
      <p:ext uri="{BB962C8B-B14F-4D97-AF65-F5344CB8AC3E}">
        <p14:creationId xmlns:p14="http://schemas.microsoft.com/office/powerpoint/2010/main" val="3358713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A84BB65-C03A-4A17-9E3C-9D7FD7C3524C}" type="datetimeFigureOut">
              <a:rPr lang="en-US" smtClean="0"/>
              <a:pPr/>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8CDDE-1CF8-4391-97E5-03C5DB3749C9}" type="slidenum">
              <a:rPr lang="en-US" smtClean="0"/>
              <a:pPr/>
              <a:t>‹N›</a:t>
            </a:fld>
            <a:endParaRPr lang="en-US"/>
          </a:p>
        </p:txBody>
      </p:sp>
    </p:spTree>
    <p:extLst>
      <p:ext uri="{BB962C8B-B14F-4D97-AF65-F5344CB8AC3E}">
        <p14:creationId xmlns:p14="http://schemas.microsoft.com/office/powerpoint/2010/main" val="236626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A84BB65-C03A-4A17-9E3C-9D7FD7C3524C}" type="datetimeFigureOut">
              <a:rPr lang="en-US" smtClean="0"/>
              <a:pPr/>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8CDDE-1CF8-4391-97E5-03C5DB3749C9}" type="slidenum">
              <a:rPr lang="en-US" smtClean="0"/>
              <a:pPr/>
              <a:t>‹N›</a:t>
            </a:fld>
            <a:endParaRPr lang="en-US"/>
          </a:p>
        </p:txBody>
      </p:sp>
    </p:spTree>
    <p:extLst>
      <p:ext uri="{BB962C8B-B14F-4D97-AF65-F5344CB8AC3E}">
        <p14:creationId xmlns:p14="http://schemas.microsoft.com/office/powerpoint/2010/main" val="2817280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84BB65-C03A-4A17-9E3C-9D7FD7C3524C}" type="datetimeFigureOut">
              <a:rPr lang="en-US" smtClean="0"/>
              <a:pPr/>
              <a:t>6/28/2021</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58CDDE-1CF8-4391-97E5-03C5DB3749C9}" type="slidenum">
              <a:rPr lang="en-US" smtClean="0"/>
              <a:pPr/>
              <a:t>‹N›</a:t>
            </a:fld>
            <a:endParaRPr lang="en-US"/>
          </a:p>
        </p:txBody>
      </p:sp>
    </p:spTree>
    <p:extLst>
      <p:ext uri="{BB962C8B-B14F-4D97-AF65-F5344CB8AC3E}">
        <p14:creationId xmlns:p14="http://schemas.microsoft.com/office/powerpoint/2010/main" val="104858361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comments" Target="../comments/commen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omments" Target="../comments/comment3.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comments" Target="../comments/comment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omments" Target="../comments/comment5.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comments" Target="../comments/comment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comments" Target="../comments/comment7.xml"/><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9455" y="2090506"/>
            <a:ext cx="9144000" cy="2810539"/>
          </a:xfrm>
        </p:spPr>
        <p:txBody>
          <a:bodyPr>
            <a:normAutofit/>
          </a:bodyPr>
          <a:lstStyle/>
          <a:p>
            <a:pPr>
              <a:spcBef>
                <a:spcPts val="600"/>
              </a:spcBef>
              <a:spcAft>
                <a:spcPts val="1200"/>
              </a:spcAft>
            </a:pPr>
            <a:endParaRPr lang="en-IE"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519" y="177854"/>
            <a:ext cx="4641123" cy="1376477"/>
          </a:xfrm>
          <a:prstGeom prst="rect">
            <a:avLst/>
          </a:prstGeom>
        </p:spPr>
      </p:pic>
      <p:pic>
        <p:nvPicPr>
          <p:cNvPr id="7" name="Immagine 3">
            <a:extLst>
              <a:ext uri="{FF2B5EF4-FFF2-40B4-BE49-F238E27FC236}">
                <a16:creationId xmlns:a16="http://schemas.microsoft.com/office/drawing/2014/main" id="{3E7332D4-4BB8-4EE5-8C45-9959130FE5B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4390" y="423068"/>
            <a:ext cx="3441065" cy="886047"/>
          </a:xfrm>
          <a:prstGeom prst="rect">
            <a:avLst/>
          </a:prstGeom>
          <a:noFill/>
          <a:ln>
            <a:noFill/>
          </a:ln>
        </p:spPr>
      </p:pic>
      <p:pic>
        <p:nvPicPr>
          <p:cNvPr id="9" name="Immagine 1">
            <a:extLst>
              <a:ext uri="{FF2B5EF4-FFF2-40B4-BE49-F238E27FC236}">
                <a16:creationId xmlns:a16="http://schemas.microsoft.com/office/drawing/2014/main" id="{11AD50A2-72AB-478A-8A7E-60257534444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7886" y="238251"/>
            <a:ext cx="3483595" cy="1146997"/>
          </a:xfrm>
          <a:prstGeom prst="rect">
            <a:avLst/>
          </a:prstGeom>
          <a:noFill/>
          <a:ln>
            <a:noFill/>
          </a:ln>
        </p:spPr>
      </p:pic>
      <p:pic>
        <p:nvPicPr>
          <p:cNvPr id="8" name="Picture 7">
            <a:extLst>
              <a:ext uri="{FF2B5EF4-FFF2-40B4-BE49-F238E27FC236}">
                <a16:creationId xmlns:a16="http://schemas.microsoft.com/office/drawing/2014/main" id="{7E8B70F4-0CAD-4A27-A411-2FC491F7916A}"/>
              </a:ext>
            </a:extLst>
          </p:cNvPr>
          <p:cNvPicPr>
            <a:picLocks noChangeAspect="1"/>
          </p:cNvPicPr>
          <p:nvPr/>
        </p:nvPicPr>
        <p:blipFill>
          <a:blip r:embed="rId5"/>
          <a:stretch>
            <a:fillRect/>
          </a:stretch>
        </p:blipFill>
        <p:spPr>
          <a:xfrm>
            <a:off x="1663065" y="1483008"/>
            <a:ext cx="8361958" cy="5306411"/>
          </a:xfrm>
          <a:prstGeom prst="rect">
            <a:avLst/>
          </a:prstGeom>
        </p:spPr>
      </p:pic>
    </p:spTree>
    <p:extLst>
      <p:ext uri="{BB962C8B-B14F-4D97-AF65-F5344CB8AC3E}">
        <p14:creationId xmlns:p14="http://schemas.microsoft.com/office/powerpoint/2010/main" val="920730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p:txBody>
          <a:bodyPr>
            <a:normAutofit/>
          </a:bodyPr>
          <a:lstStyle/>
          <a:p>
            <a:r>
              <a:rPr lang="en" dirty="0"/>
              <a:t>							</a:t>
            </a:r>
            <a:r>
              <a:rPr lang="en-US" sz="3200" b="1" dirty="0" err="1"/>
              <a:t>Bảng</a:t>
            </a:r>
            <a:r>
              <a:rPr lang="en-US" sz="3200" b="1" dirty="0"/>
              <a:t> </a:t>
            </a:r>
            <a:r>
              <a:rPr lang="en-US" sz="3200" b="1" dirty="0" err="1"/>
              <a:t>khảo</a:t>
            </a:r>
            <a:r>
              <a:rPr lang="en-US" sz="3200" b="1" dirty="0"/>
              <a:t> </a:t>
            </a:r>
            <a:r>
              <a:rPr lang="en-US" sz="3200" b="1" dirty="0" err="1"/>
              <a:t>sát</a:t>
            </a:r>
            <a:r>
              <a:rPr lang="en-US" sz="3200" b="1" dirty="0"/>
              <a:t> – </a:t>
            </a:r>
            <a:br>
              <a:rPr lang="en-US" sz="3200" b="1" dirty="0"/>
            </a:br>
            <a:r>
              <a:rPr lang="en-US" sz="3200" b="1" dirty="0"/>
              <a:t>							</a:t>
            </a:r>
            <a:r>
              <a:rPr lang="en-US" sz="3200" b="1" dirty="0" err="1">
                <a:solidFill>
                  <a:srgbClr val="FFFF00"/>
                </a:solidFill>
              </a:rPr>
              <a:t>Phần</a:t>
            </a:r>
            <a:r>
              <a:rPr lang="en-US" sz="3200" b="1" dirty="0">
                <a:solidFill>
                  <a:srgbClr val="FFFF00"/>
                </a:solidFill>
              </a:rPr>
              <a:t> 2 – </a:t>
            </a:r>
            <a:r>
              <a:rPr lang="en-US" sz="3200" b="1" dirty="0" err="1">
                <a:solidFill>
                  <a:srgbClr val="FFFF00"/>
                </a:solidFill>
              </a:rPr>
              <a:t>Tình</a:t>
            </a:r>
            <a:r>
              <a:rPr lang="en-US" sz="3200" b="1" dirty="0">
                <a:solidFill>
                  <a:srgbClr val="FFFF00"/>
                </a:solidFill>
              </a:rPr>
              <a:t> </a:t>
            </a:r>
            <a:r>
              <a:rPr lang="en-US" sz="3200" b="1" dirty="0" err="1">
                <a:solidFill>
                  <a:srgbClr val="FFFF00"/>
                </a:solidFill>
              </a:rPr>
              <a:t>trạng</a:t>
            </a:r>
            <a:r>
              <a:rPr lang="en-US" sz="3200" b="1" dirty="0">
                <a:solidFill>
                  <a:srgbClr val="FFFF00"/>
                </a:solidFill>
              </a:rPr>
              <a:t> </a:t>
            </a:r>
            <a:r>
              <a:rPr lang="en-US" sz="3200" b="1" dirty="0" err="1">
                <a:solidFill>
                  <a:srgbClr val="FFFF00"/>
                </a:solidFill>
              </a:rPr>
              <a:t>việc</a:t>
            </a:r>
            <a:r>
              <a:rPr lang="en-US" sz="3200" b="1" dirty="0">
                <a:solidFill>
                  <a:srgbClr val="FFFF00"/>
                </a:solidFill>
              </a:rPr>
              <a:t> </a:t>
            </a:r>
            <a:r>
              <a:rPr lang="en-US" sz="3200" b="1" dirty="0" err="1">
                <a:solidFill>
                  <a:srgbClr val="FFFF00"/>
                </a:solidFill>
              </a:rPr>
              <a:t>làm</a:t>
            </a:r>
            <a:r>
              <a:rPr lang="en" dirty="0"/>
              <a:t>		</a:t>
            </a:r>
            <a:r>
              <a:rPr lang="en-US" dirty="0"/>
              <a:t> </a:t>
            </a:r>
            <a:endParaRPr lang="en" dirty="0"/>
          </a:p>
        </p:txBody>
      </p:sp>
      <p:sp>
        <p:nvSpPr>
          <p:cNvPr id="73" name="Shape 73"/>
          <p:cNvSpPr/>
          <p:nvPr/>
        </p:nvSpPr>
        <p:spPr>
          <a:xfrm>
            <a:off x="211948" y="1964988"/>
            <a:ext cx="1850853" cy="4117952"/>
          </a:xfrm>
          <a:prstGeom prst="roundRect">
            <a:avLst>
              <a:gd name="adj" fmla="val 1666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2300" b="1" dirty="0">
                <a:highlight>
                  <a:srgbClr val="C0C0C0"/>
                </a:highlight>
              </a:rPr>
              <a:t>Câu hỏi 1: </a:t>
            </a:r>
            <a:r>
              <a:rPr lang="en" sz="2300" dirty="0"/>
              <a:t>Người tốt nghiệp có đang làm việc hoặc đã từng làm việc sau khi tốt nghiệp</a:t>
            </a:r>
          </a:p>
        </p:txBody>
      </p:sp>
      <p:cxnSp>
        <p:nvCxnSpPr>
          <p:cNvPr id="74" name="Shape 74"/>
          <p:cNvCxnSpPr>
            <a:cxnSpLocks/>
          </p:cNvCxnSpPr>
          <p:nvPr/>
        </p:nvCxnSpPr>
        <p:spPr>
          <a:xfrm>
            <a:off x="4097953" y="2727006"/>
            <a:ext cx="457311" cy="0"/>
          </a:xfrm>
          <a:prstGeom prst="straightConnector1">
            <a:avLst/>
          </a:prstGeom>
          <a:noFill/>
          <a:ln w="9525" cap="flat" cmpd="sng">
            <a:solidFill>
              <a:schemeClr val="dk2"/>
            </a:solidFill>
            <a:prstDash val="solid"/>
            <a:round/>
            <a:headEnd type="none" w="lg" len="lg"/>
            <a:tailEnd type="triangle" w="lg" len="lg"/>
          </a:ln>
        </p:spPr>
      </p:cxnSp>
      <p:cxnSp>
        <p:nvCxnSpPr>
          <p:cNvPr id="75" name="Shape 75"/>
          <p:cNvCxnSpPr>
            <a:cxnSpLocks/>
          </p:cNvCxnSpPr>
          <p:nvPr/>
        </p:nvCxnSpPr>
        <p:spPr>
          <a:xfrm>
            <a:off x="4129116" y="4575840"/>
            <a:ext cx="485400" cy="0"/>
          </a:xfrm>
          <a:prstGeom prst="straightConnector1">
            <a:avLst/>
          </a:prstGeom>
          <a:noFill/>
          <a:ln w="9525" cap="flat" cmpd="sng">
            <a:solidFill>
              <a:schemeClr val="dk2"/>
            </a:solidFill>
            <a:prstDash val="solid"/>
            <a:round/>
            <a:headEnd type="none" w="lg" len="lg"/>
            <a:tailEnd type="triangle" w="lg" len="lg"/>
          </a:ln>
        </p:spPr>
      </p:cxnSp>
      <p:sp>
        <p:nvSpPr>
          <p:cNvPr id="76" name="Shape 76"/>
          <p:cNvSpPr txBox="1"/>
          <p:nvPr/>
        </p:nvSpPr>
        <p:spPr>
          <a:xfrm>
            <a:off x="4597662" y="1964989"/>
            <a:ext cx="1945810" cy="1822312"/>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121900" tIns="121900" rIns="121900" bIns="121900" anchor="ctr" anchorCtr="0">
            <a:noAutofit/>
          </a:bodyPr>
          <a:lstStyle/>
          <a:p>
            <a:pPr algn="ctr"/>
            <a:r>
              <a:rPr lang="en-GB" sz="2000" dirty="0" err="1"/>
              <a:t>Câu</a:t>
            </a:r>
            <a:r>
              <a:rPr lang="en-GB" sz="2000" dirty="0"/>
              <a:t> 2a. Anh/</a:t>
            </a:r>
            <a:r>
              <a:rPr lang="en-GB" sz="2000" dirty="0" err="1"/>
              <a:t>chị</a:t>
            </a:r>
            <a:r>
              <a:rPr lang="en-GB" sz="2000" dirty="0"/>
              <a:t> </a:t>
            </a:r>
            <a:r>
              <a:rPr lang="en-GB" sz="2000" dirty="0" err="1"/>
              <a:t>đã</a:t>
            </a:r>
            <a:r>
              <a:rPr lang="en-GB" sz="2000" dirty="0"/>
              <a:t> </a:t>
            </a:r>
            <a:r>
              <a:rPr lang="en-GB" sz="2000" dirty="0" err="1"/>
              <a:t>từng</a:t>
            </a:r>
            <a:r>
              <a:rPr lang="en-GB" sz="2000" dirty="0"/>
              <a:t> </a:t>
            </a:r>
            <a:r>
              <a:rPr lang="en-GB" sz="2000" dirty="0" err="1"/>
              <a:t>có</a:t>
            </a:r>
            <a:r>
              <a:rPr lang="en-GB" sz="2000" dirty="0"/>
              <a:t> </a:t>
            </a:r>
            <a:r>
              <a:rPr lang="en-GB" sz="2000" dirty="0" err="1"/>
              <a:t>việc</a:t>
            </a:r>
            <a:r>
              <a:rPr lang="en-GB" sz="2000" dirty="0"/>
              <a:t> </a:t>
            </a:r>
            <a:r>
              <a:rPr lang="en-GB" sz="2000" dirty="0" err="1"/>
              <a:t>làm</a:t>
            </a:r>
            <a:r>
              <a:rPr lang="en-GB" sz="2000" dirty="0"/>
              <a:t> </a:t>
            </a:r>
            <a:r>
              <a:rPr lang="en-GB" sz="2000" dirty="0" err="1"/>
              <a:t>vào</a:t>
            </a:r>
            <a:r>
              <a:rPr lang="en-GB" sz="2000" dirty="0"/>
              <a:t> </a:t>
            </a:r>
            <a:r>
              <a:rPr lang="en-GB" sz="2000" dirty="0" err="1"/>
              <a:t>thời</a:t>
            </a:r>
            <a:r>
              <a:rPr lang="en-GB" sz="2000" dirty="0"/>
              <a:t> </a:t>
            </a:r>
            <a:r>
              <a:rPr lang="en-GB" sz="2000" dirty="0" err="1"/>
              <a:t>điểm</a:t>
            </a:r>
            <a:r>
              <a:rPr lang="en-GB" sz="2000" dirty="0"/>
              <a:t> </a:t>
            </a:r>
            <a:r>
              <a:rPr lang="en-GB" sz="2000" dirty="0" err="1"/>
              <a:t>nhận</a:t>
            </a:r>
            <a:r>
              <a:rPr lang="en-GB" sz="2000" dirty="0"/>
              <a:t> </a:t>
            </a:r>
            <a:r>
              <a:rPr lang="en-GB" sz="2000" dirty="0" err="1"/>
              <a:t>bằng</a:t>
            </a:r>
            <a:r>
              <a:rPr lang="en-GB" sz="2000" dirty="0"/>
              <a:t> </a:t>
            </a:r>
            <a:r>
              <a:rPr lang="en-GB" sz="2000" dirty="0" err="1"/>
              <a:t>tốt</a:t>
            </a:r>
            <a:r>
              <a:rPr lang="en-GB" sz="2000" dirty="0"/>
              <a:t> </a:t>
            </a:r>
            <a:r>
              <a:rPr lang="en-GB" sz="2000" dirty="0" err="1"/>
              <a:t>nghiệp</a:t>
            </a:r>
            <a:r>
              <a:rPr lang="en-GB" sz="2000" dirty="0"/>
              <a:t> </a:t>
            </a:r>
            <a:r>
              <a:rPr lang="en-GB" sz="2000" dirty="0" err="1"/>
              <a:t>không</a:t>
            </a:r>
            <a:r>
              <a:rPr lang="en-GB" sz="2000" dirty="0"/>
              <a:t>?</a:t>
            </a:r>
            <a:endParaRPr lang="en" sz="2000" dirty="0"/>
          </a:p>
        </p:txBody>
      </p:sp>
      <p:sp>
        <p:nvSpPr>
          <p:cNvPr id="77" name="Shape 77"/>
          <p:cNvSpPr txBox="1"/>
          <p:nvPr/>
        </p:nvSpPr>
        <p:spPr>
          <a:xfrm>
            <a:off x="4614517" y="4241598"/>
            <a:ext cx="1945810" cy="1678293"/>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121900" tIns="121900" rIns="121900" bIns="121900" anchor="ctr" anchorCtr="0">
            <a:noAutofit/>
          </a:bodyPr>
          <a:lstStyle/>
          <a:p>
            <a:pPr algn="ctr"/>
            <a:r>
              <a:rPr lang="en" sz="2000" dirty="0"/>
              <a:t>Câu 2b. </a:t>
            </a:r>
            <a:r>
              <a:rPr lang="en-GB" sz="2000" dirty="0"/>
              <a:t>Anh/</a:t>
            </a:r>
            <a:r>
              <a:rPr lang="en-GB" sz="2000" dirty="0" err="1"/>
              <a:t>chị</a:t>
            </a:r>
            <a:r>
              <a:rPr lang="en-GB" sz="2000" dirty="0"/>
              <a:t> </a:t>
            </a:r>
            <a:r>
              <a:rPr lang="en-GB" sz="2000" dirty="0" err="1"/>
              <a:t>từng</a:t>
            </a:r>
            <a:r>
              <a:rPr lang="en-GB" sz="2000" dirty="0"/>
              <a:t> </a:t>
            </a:r>
            <a:r>
              <a:rPr lang="en-GB" sz="2000" dirty="0" err="1"/>
              <a:t>có</a:t>
            </a:r>
            <a:r>
              <a:rPr lang="en-GB" sz="2000" dirty="0"/>
              <a:t> </a:t>
            </a:r>
            <a:r>
              <a:rPr lang="en-GB" sz="2000" dirty="0" err="1"/>
              <a:t>việc</a:t>
            </a:r>
            <a:r>
              <a:rPr lang="en-GB" sz="2000" dirty="0"/>
              <a:t> </a:t>
            </a:r>
            <a:r>
              <a:rPr lang="en-GB" sz="2000" dirty="0" err="1"/>
              <a:t>làm</a:t>
            </a:r>
            <a:r>
              <a:rPr lang="en-GB" sz="2000" dirty="0"/>
              <a:t> </a:t>
            </a:r>
            <a:r>
              <a:rPr lang="en-GB" sz="2000" dirty="0" err="1"/>
              <a:t>vào</a:t>
            </a:r>
            <a:r>
              <a:rPr lang="en-GB" sz="2000" dirty="0"/>
              <a:t> </a:t>
            </a:r>
            <a:r>
              <a:rPr lang="en-GB" sz="2000" dirty="0" err="1"/>
              <a:t>thời</a:t>
            </a:r>
            <a:r>
              <a:rPr lang="en-GB" sz="2000" dirty="0"/>
              <a:t> </a:t>
            </a:r>
            <a:r>
              <a:rPr lang="en-GB" sz="2000" dirty="0" err="1"/>
              <a:t>điểm</a:t>
            </a:r>
            <a:r>
              <a:rPr lang="en-GB" sz="2000" dirty="0"/>
              <a:t> </a:t>
            </a:r>
            <a:r>
              <a:rPr lang="en-GB" sz="2000" dirty="0" err="1"/>
              <a:t>nhận</a:t>
            </a:r>
            <a:r>
              <a:rPr lang="en-GB" sz="2000" dirty="0"/>
              <a:t> </a:t>
            </a:r>
            <a:r>
              <a:rPr lang="en-GB" sz="2000" dirty="0" err="1"/>
              <a:t>bằng</a:t>
            </a:r>
            <a:r>
              <a:rPr lang="en-GB" sz="2000" dirty="0"/>
              <a:t> </a:t>
            </a:r>
            <a:r>
              <a:rPr lang="en-GB" sz="2000" dirty="0" err="1"/>
              <a:t>tốt</a:t>
            </a:r>
            <a:r>
              <a:rPr lang="en-GB" sz="2000" dirty="0"/>
              <a:t> </a:t>
            </a:r>
            <a:r>
              <a:rPr lang="en-GB" sz="2000" dirty="0" err="1"/>
              <a:t>nghiệp</a:t>
            </a:r>
            <a:r>
              <a:rPr lang="en-GB" sz="2000" dirty="0"/>
              <a:t> </a:t>
            </a:r>
            <a:r>
              <a:rPr lang="en-GB" sz="2000" dirty="0" err="1"/>
              <a:t>không</a:t>
            </a:r>
            <a:r>
              <a:rPr lang="en-GB" sz="2000" dirty="0"/>
              <a:t>? </a:t>
            </a:r>
            <a:endParaRPr lang="en" sz="2000" dirty="0"/>
          </a:p>
        </p:txBody>
      </p:sp>
      <p:cxnSp>
        <p:nvCxnSpPr>
          <p:cNvPr id="78" name="Shape 78"/>
          <p:cNvCxnSpPr>
            <a:cxnSpLocks/>
          </p:cNvCxnSpPr>
          <p:nvPr/>
        </p:nvCxnSpPr>
        <p:spPr>
          <a:xfrm>
            <a:off x="2079656" y="2704866"/>
            <a:ext cx="520914" cy="0"/>
          </a:xfrm>
          <a:prstGeom prst="straightConnector1">
            <a:avLst/>
          </a:prstGeom>
          <a:noFill/>
          <a:ln w="9525" cap="flat" cmpd="sng">
            <a:solidFill>
              <a:schemeClr val="dk2"/>
            </a:solidFill>
            <a:prstDash val="solid"/>
            <a:round/>
            <a:headEnd type="none" w="lg" len="lg"/>
            <a:tailEnd type="triangle" w="lg" len="lg"/>
          </a:ln>
        </p:spPr>
      </p:cxnSp>
      <p:cxnSp>
        <p:nvCxnSpPr>
          <p:cNvPr id="79" name="Shape 79"/>
          <p:cNvCxnSpPr>
            <a:cxnSpLocks/>
          </p:cNvCxnSpPr>
          <p:nvPr/>
        </p:nvCxnSpPr>
        <p:spPr>
          <a:xfrm>
            <a:off x="2079656" y="4021812"/>
            <a:ext cx="520914" cy="19"/>
          </a:xfrm>
          <a:prstGeom prst="straightConnector1">
            <a:avLst/>
          </a:prstGeom>
          <a:noFill/>
          <a:ln w="9525" cap="flat" cmpd="sng">
            <a:solidFill>
              <a:schemeClr val="dk2"/>
            </a:solidFill>
            <a:prstDash val="solid"/>
            <a:round/>
            <a:headEnd type="none" w="lg" len="lg"/>
            <a:tailEnd type="triangle" w="lg" len="lg"/>
          </a:ln>
        </p:spPr>
      </p:cxnSp>
      <p:sp>
        <p:nvSpPr>
          <p:cNvPr id="80" name="Shape 80"/>
          <p:cNvSpPr txBox="1"/>
          <p:nvPr/>
        </p:nvSpPr>
        <p:spPr>
          <a:xfrm>
            <a:off x="2605679" y="2198859"/>
            <a:ext cx="1476982" cy="944800"/>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lIns="121900" tIns="121900" rIns="121900" bIns="121900" anchor="ctr" anchorCtr="0">
            <a:noAutofit/>
          </a:bodyPr>
          <a:lstStyle/>
          <a:p>
            <a:pPr algn="ctr"/>
            <a:r>
              <a:rPr lang="en" sz="2000" dirty="0"/>
              <a:t>Đang làm việc [1] </a:t>
            </a:r>
          </a:p>
        </p:txBody>
      </p:sp>
      <p:sp>
        <p:nvSpPr>
          <p:cNvPr id="81" name="Shape 81"/>
          <p:cNvSpPr txBox="1"/>
          <p:nvPr/>
        </p:nvSpPr>
        <p:spPr>
          <a:xfrm>
            <a:off x="2600570" y="3288109"/>
            <a:ext cx="1482091" cy="1595171"/>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lIns="121900" tIns="121900" rIns="121900" bIns="121900" anchor="ctr" anchorCtr="0">
            <a:noAutofit/>
          </a:bodyPr>
          <a:lstStyle/>
          <a:p>
            <a:pPr algn="ctr"/>
            <a:r>
              <a:rPr lang="en" sz="2000" dirty="0"/>
              <a:t>Đã từng có việc làm nhưng hiện giờ thì không [2]</a:t>
            </a:r>
          </a:p>
        </p:txBody>
      </p:sp>
      <p:pic>
        <p:nvPicPr>
          <p:cNvPr id="14" name="Immagine 1">
            <a:extLst>
              <a:ext uri="{FF2B5EF4-FFF2-40B4-BE49-F238E27FC236}">
                <a16:creationId xmlns:a16="http://schemas.microsoft.com/office/drawing/2014/main" id="{7CB8B4D1-6C56-44E3-90BB-F2ABE2CD8CB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499" y="307837"/>
            <a:ext cx="3821056" cy="1248335"/>
          </a:xfrm>
          <a:prstGeom prst="rect">
            <a:avLst/>
          </a:prstGeom>
          <a:noFill/>
          <a:ln>
            <a:noFill/>
          </a:ln>
        </p:spPr>
      </p:pic>
      <p:cxnSp>
        <p:nvCxnSpPr>
          <p:cNvPr id="25" name="Shape 78">
            <a:extLst>
              <a:ext uri="{FF2B5EF4-FFF2-40B4-BE49-F238E27FC236}">
                <a16:creationId xmlns:a16="http://schemas.microsoft.com/office/drawing/2014/main" id="{978A3765-A02C-4D70-BFC3-22E1E43ED78F}"/>
              </a:ext>
            </a:extLst>
          </p:cNvPr>
          <p:cNvCxnSpPr>
            <a:cxnSpLocks/>
          </p:cNvCxnSpPr>
          <p:nvPr/>
        </p:nvCxnSpPr>
        <p:spPr>
          <a:xfrm>
            <a:off x="2079656" y="5493495"/>
            <a:ext cx="520914" cy="0"/>
          </a:xfrm>
          <a:prstGeom prst="straightConnector1">
            <a:avLst/>
          </a:prstGeom>
          <a:noFill/>
          <a:ln w="9525" cap="flat" cmpd="sng">
            <a:solidFill>
              <a:schemeClr val="dk2"/>
            </a:solidFill>
            <a:prstDash val="solid"/>
            <a:round/>
            <a:headEnd type="none" w="lg" len="lg"/>
            <a:tailEnd type="triangle" w="lg" len="lg"/>
          </a:ln>
        </p:spPr>
      </p:cxnSp>
      <p:sp>
        <p:nvSpPr>
          <p:cNvPr id="26" name="Shape 80">
            <a:extLst>
              <a:ext uri="{FF2B5EF4-FFF2-40B4-BE49-F238E27FC236}">
                <a16:creationId xmlns:a16="http://schemas.microsoft.com/office/drawing/2014/main" id="{68D3AD2F-FD6F-44AA-9BCA-1C10543A7A42}"/>
              </a:ext>
            </a:extLst>
          </p:cNvPr>
          <p:cNvSpPr txBox="1"/>
          <p:nvPr/>
        </p:nvSpPr>
        <p:spPr>
          <a:xfrm>
            <a:off x="2597613" y="5021095"/>
            <a:ext cx="1482091" cy="944800"/>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lIns="121900" tIns="121900" rIns="121900" bIns="121900" anchor="ctr" anchorCtr="0">
            <a:noAutofit/>
          </a:bodyPr>
          <a:lstStyle/>
          <a:p>
            <a:pPr algn="ctr"/>
            <a:r>
              <a:rPr lang="en" sz="2000" dirty="0"/>
              <a:t>Chưa từng có việc làm [3]</a:t>
            </a:r>
          </a:p>
        </p:txBody>
      </p:sp>
      <p:cxnSp>
        <p:nvCxnSpPr>
          <p:cNvPr id="15" name="Shape 75">
            <a:extLst>
              <a:ext uri="{FF2B5EF4-FFF2-40B4-BE49-F238E27FC236}">
                <a16:creationId xmlns:a16="http://schemas.microsoft.com/office/drawing/2014/main" id="{4DBE2A22-D14E-4D0D-9B90-F76B748A43E4}"/>
              </a:ext>
            </a:extLst>
          </p:cNvPr>
          <p:cNvCxnSpPr>
            <a:cxnSpLocks/>
          </p:cNvCxnSpPr>
          <p:nvPr/>
        </p:nvCxnSpPr>
        <p:spPr>
          <a:xfrm>
            <a:off x="4129116" y="5489489"/>
            <a:ext cx="485400" cy="0"/>
          </a:xfrm>
          <a:prstGeom prst="straightConnector1">
            <a:avLst/>
          </a:prstGeom>
          <a:noFill/>
          <a:ln w="9525" cap="flat" cmpd="sng">
            <a:solidFill>
              <a:schemeClr val="dk2"/>
            </a:solidFill>
            <a:prstDash val="solid"/>
            <a:round/>
            <a:headEnd type="none" w="lg" len="lg"/>
            <a:tailEnd type="triangle" w="lg" len="lg"/>
          </a:ln>
        </p:spPr>
      </p:cxnSp>
      <p:sp>
        <p:nvSpPr>
          <p:cNvPr id="16" name="Shape 80">
            <a:extLst>
              <a:ext uri="{FF2B5EF4-FFF2-40B4-BE49-F238E27FC236}">
                <a16:creationId xmlns:a16="http://schemas.microsoft.com/office/drawing/2014/main" id="{A6142CD0-3A5C-4264-AFAA-858FC0034C1E}"/>
              </a:ext>
            </a:extLst>
          </p:cNvPr>
          <p:cNvSpPr txBox="1"/>
          <p:nvPr/>
        </p:nvSpPr>
        <p:spPr>
          <a:xfrm>
            <a:off x="10698241" y="2402720"/>
            <a:ext cx="1454101" cy="1291537"/>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lIns="121900" tIns="121900" rIns="121900" bIns="121900" anchor="ctr" anchorCtr="0">
            <a:noAutofit/>
          </a:bodyPr>
          <a:lstStyle/>
          <a:p>
            <a:pPr algn="ctr"/>
            <a:r>
              <a:rPr lang="en" sz="2000" dirty="0"/>
              <a:t>Phần 4: Đặc điểm việc làm</a:t>
            </a:r>
          </a:p>
        </p:txBody>
      </p:sp>
      <p:cxnSp>
        <p:nvCxnSpPr>
          <p:cNvPr id="17" name="Shape 74">
            <a:extLst>
              <a:ext uri="{FF2B5EF4-FFF2-40B4-BE49-F238E27FC236}">
                <a16:creationId xmlns:a16="http://schemas.microsoft.com/office/drawing/2014/main" id="{5553EF0E-F5E8-4706-8B9B-25130287F617}"/>
              </a:ext>
            </a:extLst>
          </p:cNvPr>
          <p:cNvCxnSpPr>
            <a:cxnSpLocks/>
          </p:cNvCxnSpPr>
          <p:nvPr/>
        </p:nvCxnSpPr>
        <p:spPr>
          <a:xfrm>
            <a:off x="6543470" y="2423690"/>
            <a:ext cx="457311" cy="0"/>
          </a:xfrm>
          <a:prstGeom prst="straightConnector1">
            <a:avLst/>
          </a:prstGeom>
          <a:noFill/>
          <a:ln w="9525" cap="flat" cmpd="sng">
            <a:solidFill>
              <a:schemeClr val="dk2"/>
            </a:solidFill>
            <a:prstDash val="solid"/>
            <a:round/>
            <a:headEnd type="none" w="lg" len="lg"/>
            <a:tailEnd type="triangle" w="lg" len="lg"/>
          </a:ln>
        </p:spPr>
      </p:cxnSp>
      <p:cxnSp>
        <p:nvCxnSpPr>
          <p:cNvPr id="18" name="Shape 74">
            <a:extLst>
              <a:ext uri="{FF2B5EF4-FFF2-40B4-BE49-F238E27FC236}">
                <a16:creationId xmlns:a16="http://schemas.microsoft.com/office/drawing/2014/main" id="{B16151F8-4EEF-48C5-8B59-5686B676EA0D}"/>
              </a:ext>
            </a:extLst>
          </p:cNvPr>
          <p:cNvCxnSpPr>
            <a:cxnSpLocks/>
          </p:cNvCxnSpPr>
          <p:nvPr/>
        </p:nvCxnSpPr>
        <p:spPr>
          <a:xfrm>
            <a:off x="6543470" y="3446872"/>
            <a:ext cx="457311" cy="0"/>
          </a:xfrm>
          <a:prstGeom prst="straightConnector1">
            <a:avLst/>
          </a:prstGeom>
          <a:noFill/>
          <a:ln w="9525" cap="flat" cmpd="sng">
            <a:solidFill>
              <a:schemeClr val="dk2"/>
            </a:solidFill>
            <a:prstDash val="solid"/>
            <a:round/>
            <a:headEnd type="none" w="lg" len="lg"/>
            <a:tailEnd type="triangle" w="lg" len="lg"/>
          </a:ln>
        </p:spPr>
      </p:cxnSp>
      <p:sp>
        <p:nvSpPr>
          <p:cNvPr id="19" name="Shape 80">
            <a:extLst>
              <a:ext uri="{FF2B5EF4-FFF2-40B4-BE49-F238E27FC236}">
                <a16:creationId xmlns:a16="http://schemas.microsoft.com/office/drawing/2014/main" id="{5E440BBA-AE87-4BDC-B342-4F9C58358390}"/>
              </a:ext>
            </a:extLst>
          </p:cNvPr>
          <p:cNvSpPr txBox="1"/>
          <p:nvPr/>
        </p:nvSpPr>
        <p:spPr>
          <a:xfrm>
            <a:off x="7007332" y="2002743"/>
            <a:ext cx="925436" cy="799955"/>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lIns="121900" tIns="121900" rIns="121900" bIns="121900" anchor="ctr" anchorCtr="0">
            <a:noAutofit/>
          </a:bodyPr>
          <a:lstStyle/>
          <a:p>
            <a:pPr algn="ctr"/>
            <a:r>
              <a:rPr lang="en" sz="2000" dirty="0"/>
              <a:t>Không</a:t>
            </a:r>
          </a:p>
        </p:txBody>
      </p:sp>
      <p:sp>
        <p:nvSpPr>
          <p:cNvPr id="20" name="Shape 80">
            <a:extLst>
              <a:ext uri="{FF2B5EF4-FFF2-40B4-BE49-F238E27FC236}">
                <a16:creationId xmlns:a16="http://schemas.microsoft.com/office/drawing/2014/main" id="{DEA3F294-CB92-4F3C-B955-8031250965D6}"/>
              </a:ext>
            </a:extLst>
          </p:cNvPr>
          <p:cNvSpPr txBox="1"/>
          <p:nvPr/>
        </p:nvSpPr>
        <p:spPr>
          <a:xfrm>
            <a:off x="7032903" y="3143659"/>
            <a:ext cx="925436" cy="799953"/>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lIns="121900" tIns="121900" rIns="121900" bIns="121900" anchor="ctr" anchorCtr="0">
            <a:noAutofit/>
          </a:bodyPr>
          <a:lstStyle/>
          <a:p>
            <a:pPr algn="ctr"/>
            <a:r>
              <a:rPr lang="en" sz="2000" dirty="0"/>
              <a:t>Có</a:t>
            </a:r>
          </a:p>
        </p:txBody>
      </p:sp>
      <p:sp>
        <p:nvSpPr>
          <p:cNvPr id="21" name="Shape 80">
            <a:extLst>
              <a:ext uri="{FF2B5EF4-FFF2-40B4-BE49-F238E27FC236}">
                <a16:creationId xmlns:a16="http://schemas.microsoft.com/office/drawing/2014/main" id="{90D49FD4-6BED-443F-986A-8D4217861AA1}"/>
              </a:ext>
            </a:extLst>
          </p:cNvPr>
          <p:cNvSpPr txBox="1"/>
          <p:nvPr/>
        </p:nvSpPr>
        <p:spPr>
          <a:xfrm>
            <a:off x="8454901" y="2902626"/>
            <a:ext cx="1850853" cy="2081971"/>
          </a:xfrm>
          <a:prstGeom prst="rect">
            <a:avLst/>
          </a:prstGeom>
          <a:ln>
            <a:solidFill>
              <a:srgbClr val="00B050"/>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lIns="121900" tIns="121900" rIns="121900" bIns="121900" anchor="ctr" anchorCtr="0">
            <a:noAutofit/>
          </a:bodyPr>
          <a:lstStyle/>
          <a:p>
            <a:pPr algn="ctr"/>
            <a:r>
              <a:rPr lang="en" sz="2000" dirty="0"/>
              <a:t>Câu 3. </a:t>
            </a:r>
            <a:r>
              <a:rPr lang="en-GB" sz="2000" dirty="0" err="1"/>
              <a:t>Việc</a:t>
            </a:r>
            <a:r>
              <a:rPr lang="en-GB" sz="2000" dirty="0"/>
              <a:t> </a:t>
            </a:r>
            <a:r>
              <a:rPr lang="en-GB" sz="2000" dirty="0" err="1"/>
              <a:t>nhận</a:t>
            </a:r>
            <a:r>
              <a:rPr lang="en-GB" sz="2000" dirty="0"/>
              <a:t> </a:t>
            </a:r>
            <a:r>
              <a:rPr lang="en-GB" sz="2000" dirty="0" err="1"/>
              <a:t>bằng</a:t>
            </a:r>
            <a:r>
              <a:rPr lang="en-GB" sz="2000" dirty="0"/>
              <a:t> </a:t>
            </a:r>
            <a:r>
              <a:rPr lang="en-GB" sz="2000" dirty="0" err="1"/>
              <a:t>tốt</a:t>
            </a:r>
            <a:r>
              <a:rPr lang="en-GB" sz="2000" dirty="0"/>
              <a:t> </a:t>
            </a:r>
            <a:r>
              <a:rPr lang="en-GB" sz="2000" dirty="0" err="1"/>
              <a:t>nghiệp</a:t>
            </a:r>
            <a:r>
              <a:rPr lang="en-GB" sz="2000" dirty="0"/>
              <a:t> </a:t>
            </a:r>
            <a:r>
              <a:rPr lang="en-GB" sz="2000" dirty="0" err="1"/>
              <a:t>có</a:t>
            </a:r>
            <a:r>
              <a:rPr lang="en-GB" sz="2000" dirty="0"/>
              <a:t> </a:t>
            </a:r>
            <a:r>
              <a:rPr lang="en-GB" sz="2000" dirty="0" err="1"/>
              <a:t>đem</a:t>
            </a:r>
            <a:r>
              <a:rPr lang="en-GB" sz="2000" dirty="0"/>
              <a:t> </a:t>
            </a:r>
            <a:r>
              <a:rPr lang="en-GB" sz="2000" dirty="0" err="1"/>
              <a:t>lại</a:t>
            </a:r>
            <a:r>
              <a:rPr lang="en-GB" sz="2000" dirty="0"/>
              <a:t> </a:t>
            </a:r>
            <a:r>
              <a:rPr lang="en-GB" sz="2000" dirty="0" err="1"/>
              <a:t>khác</a:t>
            </a:r>
            <a:r>
              <a:rPr lang="en-GB" sz="2000" dirty="0"/>
              <a:t> </a:t>
            </a:r>
            <a:r>
              <a:rPr lang="en-GB" sz="2000" dirty="0" err="1"/>
              <a:t>biệt</a:t>
            </a:r>
            <a:r>
              <a:rPr lang="en-GB" sz="2000" dirty="0"/>
              <a:t> </a:t>
            </a:r>
            <a:r>
              <a:rPr lang="en-GB" sz="2000" dirty="0" err="1"/>
              <a:t>gì</a:t>
            </a:r>
            <a:r>
              <a:rPr lang="en-GB" sz="2000" dirty="0"/>
              <a:t> </a:t>
            </a:r>
            <a:r>
              <a:rPr lang="en-GB" sz="2000" dirty="0" err="1"/>
              <a:t>trong</a:t>
            </a:r>
            <a:r>
              <a:rPr lang="en-GB" sz="2000" dirty="0"/>
              <a:t> </a:t>
            </a:r>
            <a:r>
              <a:rPr lang="en-GB" sz="2000" dirty="0" err="1"/>
              <a:t>công</a:t>
            </a:r>
            <a:r>
              <a:rPr lang="en-GB" sz="2000" dirty="0"/>
              <a:t> </a:t>
            </a:r>
            <a:r>
              <a:rPr lang="en-GB" sz="2000" dirty="0" err="1"/>
              <a:t>việc</a:t>
            </a:r>
            <a:r>
              <a:rPr lang="en-GB" sz="2000" dirty="0"/>
              <a:t> </a:t>
            </a:r>
            <a:r>
              <a:rPr lang="en-GB" sz="2000" dirty="0" err="1"/>
              <a:t>của</a:t>
            </a:r>
            <a:r>
              <a:rPr lang="en-GB" sz="2000" dirty="0"/>
              <a:t> </a:t>
            </a:r>
            <a:r>
              <a:rPr lang="en-GB" sz="2000" dirty="0" err="1"/>
              <a:t>anh</a:t>
            </a:r>
            <a:r>
              <a:rPr lang="en-GB" sz="2000" dirty="0"/>
              <a:t>/</a:t>
            </a:r>
            <a:r>
              <a:rPr lang="en-GB" sz="2000" dirty="0" err="1"/>
              <a:t>chị</a:t>
            </a:r>
            <a:r>
              <a:rPr lang="en-GB" sz="2000" dirty="0"/>
              <a:t> hay </a:t>
            </a:r>
            <a:r>
              <a:rPr lang="en-GB" sz="2000" dirty="0" err="1"/>
              <a:t>không</a:t>
            </a:r>
            <a:r>
              <a:rPr lang="en-GB" sz="2000" dirty="0"/>
              <a:t>?</a:t>
            </a:r>
            <a:r>
              <a:rPr lang="en-US" sz="2000" dirty="0"/>
              <a:t>  </a:t>
            </a:r>
            <a:endParaRPr lang="en" sz="2000" dirty="0"/>
          </a:p>
        </p:txBody>
      </p:sp>
      <p:cxnSp>
        <p:nvCxnSpPr>
          <p:cNvPr id="22" name="Shape 74">
            <a:extLst>
              <a:ext uri="{FF2B5EF4-FFF2-40B4-BE49-F238E27FC236}">
                <a16:creationId xmlns:a16="http://schemas.microsoft.com/office/drawing/2014/main" id="{F39B8D33-F206-46CB-922F-41CF509DAA45}"/>
              </a:ext>
            </a:extLst>
          </p:cNvPr>
          <p:cNvCxnSpPr>
            <a:cxnSpLocks/>
          </p:cNvCxnSpPr>
          <p:nvPr/>
        </p:nvCxnSpPr>
        <p:spPr>
          <a:xfrm>
            <a:off x="7958339" y="3429000"/>
            <a:ext cx="457311" cy="0"/>
          </a:xfrm>
          <a:prstGeom prst="straightConnector1">
            <a:avLst/>
          </a:prstGeom>
          <a:noFill/>
          <a:ln w="9525" cap="flat" cmpd="sng">
            <a:solidFill>
              <a:schemeClr val="dk2"/>
            </a:solidFill>
            <a:prstDash val="solid"/>
            <a:round/>
            <a:headEnd type="none" w="lg" len="lg"/>
            <a:tailEnd type="triangle" w="lg" len="lg"/>
          </a:ln>
        </p:spPr>
      </p:cxnSp>
      <p:cxnSp>
        <p:nvCxnSpPr>
          <p:cNvPr id="23" name="Shape 74">
            <a:extLst>
              <a:ext uri="{FF2B5EF4-FFF2-40B4-BE49-F238E27FC236}">
                <a16:creationId xmlns:a16="http://schemas.microsoft.com/office/drawing/2014/main" id="{1C38A414-B92F-4479-9D16-70EB51163F63}"/>
              </a:ext>
            </a:extLst>
          </p:cNvPr>
          <p:cNvCxnSpPr>
            <a:cxnSpLocks/>
          </p:cNvCxnSpPr>
          <p:nvPr/>
        </p:nvCxnSpPr>
        <p:spPr>
          <a:xfrm>
            <a:off x="7932768" y="2517980"/>
            <a:ext cx="2739904" cy="0"/>
          </a:xfrm>
          <a:prstGeom prst="straightConnector1">
            <a:avLst/>
          </a:prstGeom>
          <a:noFill/>
          <a:ln w="9525" cap="flat" cmpd="sng">
            <a:solidFill>
              <a:schemeClr val="dk2"/>
            </a:solidFill>
            <a:prstDash val="solid"/>
            <a:round/>
            <a:headEnd type="none" w="lg" len="lg"/>
            <a:tailEnd type="triangle" w="lg" len="lg"/>
          </a:ln>
        </p:spPr>
      </p:cxnSp>
      <p:cxnSp>
        <p:nvCxnSpPr>
          <p:cNvPr id="24" name="Shape 74">
            <a:extLst>
              <a:ext uri="{FF2B5EF4-FFF2-40B4-BE49-F238E27FC236}">
                <a16:creationId xmlns:a16="http://schemas.microsoft.com/office/drawing/2014/main" id="{A6898CA4-1F3A-48BF-98EF-5D93D132358A}"/>
              </a:ext>
            </a:extLst>
          </p:cNvPr>
          <p:cNvCxnSpPr>
            <a:cxnSpLocks/>
          </p:cNvCxnSpPr>
          <p:nvPr/>
        </p:nvCxnSpPr>
        <p:spPr>
          <a:xfrm>
            <a:off x="10298623" y="3429000"/>
            <a:ext cx="374049" cy="0"/>
          </a:xfrm>
          <a:prstGeom prst="straightConnector1">
            <a:avLst/>
          </a:prstGeom>
          <a:noFill/>
          <a:ln w="9525" cap="flat" cmpd="sng">
            <a:solidFill>
              <a:schemeClr val="dk2"/>
            </a:solidFill>
            <a:prstDash val="solid"/>
            <a:round/>
            <a:headEnd type="none" w="lg" len="lg"/>
            <a:tailEnd type="triangle" w="lg" len="lg"/>
          </a:ln>
        </p:spPr>
      </p:cxnSp>
      <p:cxnSp>
        <p:nvCxnSpPr>
          <p:cNvPr id="27" name="Shape 74">
            <a:extLst>
              <a:ext uri="{FF2B5EF4-FFF2-40B4-BE49-F238E27FC236}">
                <a16:creationId xmlns:a16="http://schemas.microsoft.com/office/drawing/2014/main" id="{50A6654C-0670-4783-8019-DAC9F576606C}"/>
              </a:ext>
            </a:extLst>
          </p:cNvPr>
          <p:cNvCxnSpPr>
            <a:cxnSpLocks/>
          </p:cNvCxnSpPr>
          <p:nvPr/>
        </p:nvCxnSpPr>
        <p:spPr>
          <a:xfrm>
            <a:off x="6595921" y="4753532"/>
            <a:ext cx="457311" cy="0"/>
          </a:xfrm>
          <a:prstGeom prst="straightConnector1">
            <a:avLst/>
          </a:prstGeom>
          <a:noFill/>
          <a:ln w="9525" cap="flat" cmpd="sng">
            <a:solidFill>
              <a:schemeClr val="dk2"/>
            </a:solidFill>
            <a:prstDash val="solid"/>
            <a:round/>
            <a:headEnd type="none" w="lg" len="lg"/>
            <a:tailEnd type="triangle" w="lg" len="lg"/>
          </a:ln>
        </p:spPr>
      </p:cxnSp>
      <p:cxnSp>
        <p:nvCxnSpPr>
          <p:cNvPr id="28" name="Shape 74">
            <a:extLst>
              <a:ext uri="{FF2B5EF4-FFF2-40B4-BE49-F238E27FC236}">
                <a16:creationId xmlns:a16="http://schemas.microsoft.com/office/drawing/2014/main" id="{5B382308-34BD-446B-BC4C-86C4C39075F6}"/>
              </a:ext>
            </a:extLst>
          </p:cNvPr>
          <p:cNvCxnSpPr>
            <a:cxnSpLocks/>
          </p:cNvCxnSpPr>
          <p:nvPr/>
        </p:nvCxnSpPr>
        <p:spPr>
          <a:xfrm>
            <a:off x="6595920" y="5767962"/>
            <a:ext cx="457311" cy="0"/>
          </a:xfrm>
          <a:prstGeom prst="straightConnector1">
            <a:avLst/>
          </a:prstGeom>
          <a:noFill/>
          <a:ln w="9525" cap="flat" cmpd="sng">
            <a:solidFill>
              <a:schemeClr val="dk2"/>
            </a:solidFill>
            <a:prstDash val="solid"/>
            <a:round/>
            <a:headEnd type="none" w="lg" len="lg"/>
            <a:tailEnd type="triangle" w="lg" len="lg"/>
          </a:ln>
        </p:spPr>
      </p:cxnSp>
      <p:sp>
        <p:nvSpPr>
          <p:cNvPr id="29" name="Shape 80">
            <a:extLst>
              <a:ext uri="{FF2B5EF4-FFF2-40B4-BE49-F238E27FC236}">
                <a16:creationId xmlns:a16="http://schemas.microsoft.com/office/drawing/2014/main" id="{FB75BF56-710B-4683-ACF5-EC65F4312729}"/>
              </a:ext>
            </a:extLst>
          </p:cNvPr>
          <p:cNvSpPr txBox="1"/>
          <p:nvPr/>
        </p:nvSpPr>
        <p:spPr>
          <a:xfrm>
            <a:off x="7053258" y="4235190"/>
            <a:ext cx="925436" cy="799955"/>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lIns="121900" tIns="121900" rIns="121900" bIns="121900" anchor="ctr" anchorCtr="0">
            <a:noAutofit/>
          </a:bodyPr>
          <a:lstStyle/>
          <a:p>
            <a:pPr algn="ctr"/>
            <a:r>
              <a:rPr lang="en" sz="2000" dirty="0"/>
              <a:t>Có</a:t>
            </a:r>
          </a:p>
        </p:txBody>
      </p:sp>
      <p:sp>
        <p:nvSpPr>
          <p:cNvPr id="30" name="Shape 80">
            <a:extLst>
              <a:ext uri="{FF2B5EF4-FFF2-40B4-BE49-F238E27FC236}">
                <a16:creationId xmlns:a16="http://schemas.microsoft.com/office/drawing/2014/main" id="{693E6C58-2700-490D-9201-AF8CD752C2DB}"/>
              </a:ext>
            </a:extLst>
          </p:cNvPr>
          <p:cNvSpPr txBox="1"/>
          <p:nvPr/>
        </p:nvSpPr>
        <p:spPr>
          <a:xfrm>
            <a:off x="7053232" y="5376105"/>
            <a:ext cx="925436" cy="799953"/>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lIns="121900" tIns="121900" rIns="121900" bIns="121900" anchor="ctr" anchorCtr="0">
            <a:noAutofit/>
          </a:bodyPr>
          <a:lstStyle/>
          <a:p>
            <a:pPr algn="ctr"/>
            <a:r>
              <a:rPr lang="en" sz="2000" dirty="0"/>
              <a:t>Không</a:t>
            </a:r>
          </a:p>
        </p:txBody>
      </p:sp>
      <p:cxnSp>
        <p:nvCxnSpPr>
          <p:cNvPr id="31" name="Shape 74">
            <a:extLst>
              <a:ext uri="{FF2B5EF4-FFF2-40B4-BE49-F238E27FC236}">
                <a16:creationId xmlns:a16="http://schemas.microsoft.com/office/drawing/2014/main" id="{FDD11BD0-4366-4205-B46D-C5876EF8455D}"/>
              </a:ext>
            </a:extLst>
          </p:cNvPr>
          <p:cNvCxnSpPr>
            <a:cxnSpLocks/>
          </p:cNvCxnSpPr>
          <p:nvPr/>
        </p:nvCxnSpPr>
        <p:spPr>
          <a:xfrm>
            <a:off x="7978668" y="4824817"/>
            <a:ext cx="457311" cy="0"/>
          </a:xfrm>
          <a:prstGeom prst="straightConnector1">
            <a:avLst/>
          </a:prstGeom>
          <a:noFill/>
          <a:ln w="9525" cap="flat" cmpd="sng">
            <a:solidFill>
              <a:srgbClr val="FF0000"/>
            </a:solidFill>
            <a:prstDash val="solid"/>
            <a:round/>
            <a:headEnd type="none" w="lg" len="lg"/>
            <a:tailEnd type="triangle" w="lg" len="lg"/>
          </a:ln>
        </p:spPr>
      </p:cxnSp>
      <p:cxnSp>
        <p:nvCxnSpPr>
          <p:cNvPr id="32" name="Shape 74">
            <a:extLst>
              <a:ext uri="{FF2B5EF4-FFF2-40B4-BE49-F238E27FC236}">
                <a16:creationId xmlns:a16="http://schemas.microsoft.com/office/drawing/2014/main" id="{4C50AF76-CC2B-442E-8E3C-CBA5D61862AC}"/>
              </a:ext>
            </a:extLst>
          </p:cNvPr>
          <p:cNvCxnSpPr>
            <a:cxnSpLocks/>
          </p:cNvCxnSpPr>
          <p:nvPr/>
        </p:nvCxnSpPr>
        <p:spPr>
          <a:xfrm>
            <a:off x="7978668" y="5620438"/>
            <a:ext cx="2739904" cy="0"/>
          </a:xfrm>
          <a:prstGeom prst="straightConnector1">
            <a:avLst/>
          </a:prstGeom>
          <a:noFill/>
          <a:ln w="9525" cap="flat" cmpd="sng">
            <a:solidFill>
              <a:schemeClr val="dk2"/>
            </a:solidFill>
            <a:prstDash val="solid"/>
            <a:round/>
            <a:headEnd type="none" w="lg" len="lg"/>
            <a:tailEnd type="triangle" w="lg" len="lg"/>
          </a:ln>
        </p:spPr>
      </p:cxnSp>
      <p:sp>
        <p:nvSpPr>
          <p:cNvPr id="33" name="Shape 80">
            <a:extLst>
              <a:ext uri="{FF2B5EF4-FFF2-40B4-BE49-F238E27FC236}">
                <a16:creationId xmlns:a16="http://schemas.microsoft.com/office/drawing/2014/main" id="{39D1429C-63E2-4316-A53E-944CC65FF3EF}"/>
              </a:ext>
            </a:extLst>
          </p:cNvPr>
          <p:cNvSpPr txBox="1"/>
          <p:nvPr/>
        </p:nvSpPr>
        <p:spPr>
          <a:xfrm>
            <a:off x="10698241" y="4577742"/>
            <a:ext cx="1454101" cy="1291537"/>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lIns="121900" tIns="121900" rIns="121900" bIns="121900" anchor="ctr" anchorCtr="0">
            <a:noAutofit/>
          </a:bodyPr>
          <a:lstStyle/>
          <a:p>
            <a:pPr algn="ctr"/>
            <a:r>
              <a:rPr lang="en" sz="2000" dirty="0"/>
              <a:t>Phần 3: Tìm kiếm việc làm</a:t>
            </a:r>
          </a:p>
        </p:txBody>
      </p:sp>
      <p:cxnSp>
        <p:nvCxnSpPr>
          <p:cNvPr id="34" name="Shape 74">
            <a:extLst>
              <a:ext uri="{FF2B5EF4-FFF2-40B4-BE49-F238E27FC236}">
                <a16:creationId xmlns:a16="http://schemas.microsoft.com/office/drawing/2014/main" id="{4ED59B40-A2AE-4524-91E4-57DB47B4A102}"/>
              </a:ext>
            </a:extLst>
          </p:cNvPr>
          <p:cNvCxnSpPr>
            <a:cxnSpLocks/>
          </p:cNvCxnSpPr>
          <p:nvPr/>
        </p:nvCxnSpPr>
        <p:spPr>
          <a:xfrm>
            <a:off x="10305754" y="4831353"/>
            <a:ext cx="366918" cy="0"/>
          </a:xfrm>
          <a:prstGeom prst="straightConnector1">
            <a:avLst/>
          </a:prstGeom>
          <a:noFill/>
          <a:ln w="9525" cap="flat" cmpd="sng">
            <a:solidFill>
              <a:srgbClr val="FF0000"/>
            </a:solidFill>
            <a:prstDash val="solid"/>
            <a:round/>
            <a:headEnd type="none" w="lg" len="lg"/>
            <a:tailEnd type="triangle" w="lg" len="lg"/>
          </a:ln>
        </p:spPr>
      </p:cxnSp>
    </p:spTree>
    <p:extLst>
      <p:ext uri="{BB962C8B-B14F-4D97-AF65-F5344CB8AC3E}">
        <p14:creationId xmlns:p14="http://schemas.microsoft.com/office/powerpoint/2010/main" val="133133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16" grpId="0" animBg="1"/>
      <p:bldP spid="19" grpId="0" animBg="1"/>
      <p:bldP spid="20" grpId="0" animBg="1"/>
      <p:bldP spid="21" grpId="0" animBg="1"/>
      <p:bldP spid="29" grpId="0" animBg="1"/>
      <p:bldP spid="30" grpId="0" animBg="1"/>
      <p:bldP spid="3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p:txBody>
          <a:bodyPr>
            <a:normAutofit fontScale="90000"/>
          </a:bodyPr>
          <a:lstStyle/>
          <a:p>
            <a:r>
              <a:rPr lang="en" dirty="0"/>
              <a:t>						</a:t>
            </a:r>
            <a:r>
              <a:rPr lang="en-US" sz="3200" b="1" dirty="0"/>
              <a:t> </a:t>
            </a:r>
            <a:r>
              <a:rPr lang="en-US" sz="3600" b="1" dirty="0" err="1">
                <a:solidFill>
                  <a:srgbClr val="FFFF00"/>
                </a:solidFill>
              </a:rPr>
              <a:t>Phần</a:t>
            </a:r>
            <a:r>
              <a:rPr lang="en-US" sz="3600" b="1" dirty="0">
                <a:solidFill>
                  <a:srgbClr val="FFFF00"/>
                </a:solidFill>
              </a:rPr>
              <a:t> 3: </a:t>
            </a:r>
            <a:r>
              <a:rPr lang="en" sz="3600" dirty="0"/>
              <a:t>Tìm kiếm việc làm (dành cho những 									người đang không có việc làm): </a:t>
            </a:r>
            <a:r>
              <a:rPr lang="en" dirty="0"/>
              <a:t>		</a:t>
            </a:r>
            <a:r>
              <a:rPr lang="en-US" dirty="0"/>
              <a:t> </a:t>
            </a:r>
            <a:endParaRPr lang="en" dirty="0"/>
          </a:p>
        </p:txBody>
      </p:sp>
      <p:sp>
        <p:nvSpPr>
          <p:cNvPr id="73" name="Shape 73"/>
          <p:cNvSpPr/>
          <p:nvPr/>
        </p:nvSpPr>
        <p:spPr>
          <a:xfrm>
            <a:off x="1877873" y="1552206"/>
            <a:ext cx="8436262" cy="670243"/>
          </a:xfrm>
          <a:prstGeom prst="roundRect">
            <a:avLst>
              <a:gd name="adj" fmla="val 1666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r>
              <a:rPr lang="en" sz="2300" b="1" dirty="0">
                <a:highlight>
                  <a:srgbClr val="C0C0C0"/>
                </a:highlight>
              </a:rPr>
              <a:t>Câu hỏi 4</a:t>
            </a:r>
            <a:r>
              <a:rPr lang="en" sz="2300" b="1" dirty="0"/>
              <a:t>: 	</a:t>
            </a:r>
            <a:r>
              <a:rPr lang="en" sz="2300" dirty="0"/>
              <a:t>Lần cuối bạn làm việc cách đây bao lâu?</a:t>
            </a:r>
          </a:p>
        </p:txBody>
      </p:sp>
      <p:pic>
        <p:nvPicPr>
          <p:cNvPr id="14" name="Immagine 1">
            <a:extLst>
              <a:ext uri="{FF2B5EF4-FFF2-40B4-BE49-F238E27FC236}">
                <a16:creationId xmlns:a16="http://schemas.microsoft.com/office/drawing/2014/main" id="{7CB8B4D1-6C56-44E3-90BB-F2ABE2CD8CB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411" y="255082"/>
            <a:ext cx="3821056" cy="1248335"/>
          </a:xfrm>
          <a:prstGeom prst="rect">
            <a:avLst/>
          </a:prstGeom>
          <a:noFill/>
          <a:ln>
            <a:noFill/>
          </a:ln>
        </p:spPr>
      </p:pic>
      <p:sp>
        <p:nvSpPr>
          <p:cNvPr id="16" name="Shape 73">
            <a:extLst>
              <a:ext uri="{FF2B5EF4-FFF2-40B4-BE49-F238E27FC236}">
                <a16:creationId xmlns:a16="http://schemas.microsoft.com/office/drawing/2014/main" id="{EC5F07EF-2F14-4D13-A28F-2F8B902ADCA4}"/>
              </a:ext>
            </a:extLst>
          </p:cNvPr>
          <p:cNvSpPr/>
          <p:nvPr/>
        </p:nvSpPr>
        <p:spPr>
          <a:xfrm>
            <a:off x="1877869" y="2396011"/>
            <a:ext cx="8436268" cy="731872"/>
          </a:xfrm>
          <a:prstGeom prst="roundRect">
            <a:avLst>
              <a:gd name="adj" fmla="val 1666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r>
              <a:rPr lang="en" sz="2300" b="1" dirty="0">
                <a:highlight>
                  <a:srgbClr val="C0C0C0"/>
                </a:highlight>
              </a:rPr>
              <a:t>Câu hỏi 5: </a:t>
            </a:r>
            <a:r>
              <a:rPr lang="en" sz="2300" dirty="0"/>
              <a:t>Nguyên nhân chính của việc nghỉ làm công việc gần nhất?</a:t>
            </a:r>
          </a:p>
        </p:txBody>
      </p:sp>
      <p:sp>
        <p:nvSpPr>
          <p:cNvPr id="17" name="Shape 73">
            <a:extLst>
              <a:ext uri="{FF2B5EF4-FFF2-40B4-BE49-F238E27FC236}">
                <a16:creationId xmlns:a16="http://schemas.microsoft.com/office/drawing/2014/main" id="{CA25FDC8-680D-4E43-8AB4-4E5F176D85A1}"/>
              </a:ext>
            </a:extLst>
          </p:cNvPr>
          <p:cNvSpPr/>
          <p:nvPr/>
        </p:nvSpPr>
        <p:spPr>
          <a:xfrm>
            <a:off x="1877869" y="4116923"/>
            <a:ext cx="8436267" cy="624191"/>
          </a:xfrm>
          <a:prstGeom prst="roundRect">
            <a:avLst>
              <a:gd name="adj" fmla="val 1666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r>
              <a:rPr lang="en" sz="2300" b="1" dirty="0">
                <a:highlight>
                  <a:srgbClr val="C0C0C0"/>
                </a:highlight>
              </a:rPr>
              <a:t>Câu hỏi 7: </a:t>
            </a:r>
            <a:r>
              <a:rPr lang="en" sz="2300" b="1" dirty="0"/>
              <a:t>     </a:t>
            </a:r>
            <a:r>
              <a:rPr lang="en" sz="2300" dirty="0"/>
              <a:t>Nếu có cơ hội, sẽ bắt đầu công việc mới trong bao lâu?</a:t>
            </a:r>
          </a:p>
        </p:txBody>
      </p:sp>
      <p:sp>
        <p:nvSpPr>
          <p:cNvPr id="18" name="Shape 73">
            <a:extLst>
              <a:ext uri="{FF2B5EF4-FFF2-40B4-BE49-F238E27FC236}">
                <a16:creationId xmlns:a16="http://schemas.microsoft.com/office/drawing/2014/main" id="{D74280C4-B498-49FA-A96D-CF4A45A88979}"/>
              </a:ext>
            </a:extLst>
          </p:cNvPr>
          <p:cNvSpPr/>
          <p:nvPr/>
        </p:nvSpPr>
        <p:spPr>
          <a:xfrm>
            <a:off x="1877872" y="3322398"/>
            <a:ext cx="8436263" cy="624191"/>
          </a:xfrm>
          <a:prstGeom prst="roundRect">
            <a:avLst>
              <a:gd name="adj" fmla="val 1666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r>
              <a:rPr lang="en" sz="2300" b="1" dirty="0">
                <a:highlight>
                  <a:srgbClr val="C0C0C0"/>
                </a:highlight>
              </a:rPr>
              <a:t>Câu hỏi 6: </a:t>
            </a:r>
            <a:r>
              <a:rPr lang="en" sz="2300" b="1" dirty="0"/>
              <a:t>	</a:t>
            </a:r>
            <a:r>
              <a:rPr lang="en" sz="2300" dirty="0"/>
              <a:t>Có chủ động tìm kiếm việc làm không?</a:t>
            </a:r>
          </a:p>
        </p:txBody>
      </p:sp>
      <p:sp>
        <p:nvSpPr>
          <p:cNvPr id="11" name="Shape 73">
            <a:extLst>
              <a:ext uri="{FF2B5EF4-FFF2-40B4-BE49-F238E27FC236}">
                <a16:creationId xmlns:a16="http://schemas.microsoft.com/office/drawing/2014/main" id="{3F6F80E2-7AF8-4362-AC9A-F58A2EB46ADB}"/>
              </a:ext>
            </a:extLst>
          </p:cNvPr>
          <p:cNvSpPr/>
          <p:nvPr/>
        </p:nvSpPr>
        <p:spPr>
          <a:xfrm>
            <a:off x="1877866" y="4936630"/>
            <a:ext cx="8436267" cy="701528"/>
          </a:xfrm>
          <a:prstGeom prst="roundRect">
            <a:avLst>
              <a:gd name="adj" fmla="val 1666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r>
              <a:rPr lang="en" sz="2300" b="1" dirty="0">
                <a:highlight>
                  <a:srgbClr val="C0C0C0"/>
                </a:highlight>
              </a:rPr>
              <a:t>Câu hỏi 8: </a:t>
            </a:r>
            <a:r>
              <a:rPr lang="en" sz="2300" b="1" dirty="0"/>
              <a:t>	</a:t>
            </a:r>
            <a:r>
              <a:rPr lang="en" sz="2300" dirty="0"/>
              <a:t>Tại sao không tìm kiếm việc làm?</a:t>
            </a:r>
          </a:p>
        </p:txBody>
      </p:sp>
      <p:sp>
        <p:nvSpPr>
          <p:cNvPr id="12" name="Shape 73">
            <a:extLst>
              <a:ext uri="{FF2B5EF4-FFF2-40B4-BE49-F238E27FC236}">
                <a16:creationId xmlns:a16="http://schemas.microsoft.com/office/drawing/2014/main" id="{19CD50D4-4542-44FA-B099-B61A3234AAF7}"/>
              </a:ext>
            </a:extLst>
          </p:cNvPr>
          <p:cNvSpPr/>
          <p:nvPr/>
        </p:nvSpPr>
        <p:spPr>
          <a:xfrm>
            <a:off x="1877866" y="5842064"/>
            <a:ext cx="8436267" cy="701528"/>
          </a:xfrm>
          <a:prstGeom prst="roundRect">
            <a:avLst>
              <a:gd name="adj" fmla="val 1666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r>
              <a:rPr lang="en" sz="2300" b="1" dirty="0">
                <a:highlight>
                  <a:srgbClr val="C0C0C0"/>
                </a:highlight>
              </a:rPr>
              <a:t>Câu hỏi 9: </a:t>
            </a:r>
            <a:r>
              <a:rPr lang="en" sz="2300" b="1" dirty="0"/>
              <a:t>	</a:t>
            </a:r>
            <a:r>
              <a:rPr lang="en" sz="2300" dirty="0"/>
              <a:t>Lần cuối cùng tìm kiếm việc làm là khi nào?</a:t>
            </a:r>
          </a:p>
        </p:txBody>
      </p:sp>
    </p:spTree>
    <p:extLst>
      <p:ext uri="{BB962C8B-B14F-4D97-AF65-F5344CB8AC3E}">
        <p14:creationId xmlns:p14="http://schemas.microsoft.com/office/powerpoint/2010/main" val="3288481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6EBA392-14CC-46D5-93D8-2C24BDC7BD44}"/>
              </a:ext>
            </a:extLst>
          </p:cNvPr>
          <p:cNvPicPr>
            <a:picLocks noChangeAspect="1"/>
          </p:cNvPicPr>
          <p:nvPr/>
        </p:nvPicPr>
        <p:blipFill>
          <a:blip r:embed="rId3"/>
          <a:stretch>
            <a:fillRect/>
          </a:stretch>
        </p:blipFill>
        <p:spPr>
          <a:xfrm>
            <a:off x="0" y="1410164"/>
            <a:ext cx="12192000" cy="4997398"/>
          </a:xfrm>
          <a:prstGeom prst="rect">
            <a:avLst/>
          </a:prstGeom>
        </p:spPr>
      </p:pic>
      <p:sp>
        <p:nvSpPr>
          <p:cNvPr id="4" name="Title 3"/>
          <p:cNvSpPr>
            <a:spLocks noGrp="1"/>
          </p:cNvSpPr>
          <p:nvPr>
            <p:ph type="title"/>
          </p:nvPr>
        </p:nvSpPr>
        <p:spPr/>
        <p:txBody>
          <a:bodyPr>
            <a:noAutofit/>
          </a:bodyPr>
          <a:lstStyle/>
          <a:p>
            <a:r>
              <a:rPr lang="en-US" sz="3500" dirty="0"/>
              <a:t>				   </a:t>
            </a:r>
            <a:r>
              <a:rPr lang="en-US" sz="3500" b="1" dirty="0" err="1"/>
              <a:t>Bảng</a:t>
            </a:r>
            <a:r>
              <a:rPr lang="en-US" sz="3500" b="1" dirty="0"/>
              <a:t> </a:t>
            </a:r>
            <a:r>
              <a:rPr lang="en-US" sz="3500" b="1" dirty="0" err="1"/>
              <a:t>khảo</a:t>
            </a:r>
            <a:r>
              <a:rPr lang="en-US" sz="3500" b="1" dirty="0"/>
              <a:t> </a:t>
            </a:r>
            <a:r>
              <a:rPr lang="en-US" sz="3500" b="1" dirty="0" err="1"/>
              <a:t>sát</a:t>
            </a:r>
            <a:r>
              <a:rPr lang="en-US" sz="3500" b="1" dirty="0"/>
              <a:t> </a:t>
            </a:r>
            <a:r>
              <a:rPr lang="en-US" sz="3500" b="1" dirty="0" err="1"/>
              <a:t>tình</a:t>
            </a:r>
            <a:r>
              <a:rPr lang="en-US" sz="3500" b="1" dirty="0"/>
              <a:t> </a:t>
            </a:r>
            <a:r>
              <a:rPr lang="en-US" sz="3500" b="1" dirty="0" err="1"/>
              <a:t>trạng</a:t>
            </a:r>
            <a:r>
              <a:rPr lang="en-US" sz="3500" b="1" dirty="0"/>
              <a:t> </a:t>
            </a:r>
            <a:r>
              <a:rPr lang="en-US" sz="3500" b="1" dirty="0" err="1"/>
              <a:t>việc</a:t>
            </a:r>
            <a:r>
              <a:rPr lang="en-US" sz="3500" b="1" dirty="0"/>
              <a:t> </a:t>
            </a:r>
            <a:r>
              <a:rPr lang="en-US" sz="3500" b="1" dirty="0" err="1"/>
              <a:t>làm</a:t>
            </a:r>
            <a:r>
              <a:rPr lang="en-US" sz="3500" b="1" dirty="0"/>
              <a:t> </a:t>
            </a:r>
            <a:r>
              <a:rPr lang="en-US" sz="3500" b="1" dirty="0" err="1"/>
              <a:t>của</a:t>
            </a:r>
            <a:r>
              <a:rPr lang="en-US" sz="3500" b="1" dirty="0"/>
              <a:t>									 </a:t>
            </a:r>
            <a:r>
              <a:rPr lang="en-US" sz="3500" b="1" dirty="0" err="1"/>
              <a:t>người</a:t>
            </a:r>
            <a:r>
              <a:rPr lang="en-US" sz="3500" b="1" dirty="0"/>
              <a:t> </a:t>
            </a:r>
            <a:r>
              <a:rPr lang="en-US" sz="3500" b="1" dirty="0" err="1"/>
              <a:t>tốt</a:t>
            </a:r>
            <a:r>
              <a:rPr lang="en-US" sz="3500" b="1" dirty="0"/>
              <a:t> </a:t>
            </a:r>
            <a:r>
              <a:rPr lang="en-US" sz="3500" b="1" dirty="0" err="1"/>
              <a:t>nghiệp</a:t>
            </a:r>
            <a:r>
              <a:rPr lang="en-US" sz="3500" b="1" dirty="0"/>
              <a:t> – </a:t>
            </a:r>
            <a:r>
              <a:rPr lang="en-US" sz="3500" b="1" dirty="0" err="1"/>
              <a:t>Phần</a:t>
            </a:r>
            <a:r>
              <a:rPr lang="en-US" sz="3500" b="1" dirty="0"/>
              <a:t> 3</a:t>
            </a:r>
          </a:p>
        </p:txBody>
      </p:sp>
      <p:pic>
        <p:nvPicPr>
          <p:cNvPr id="6" name="Immagine 1">
            <a:extLst>
              <a:ext uri="{FF2B5EF4-FFF2-40B4-BE49-F238E27FC236}">
                <a16:creationId xmlns:a16="http://schemas.microsoft.com/office/drawing/2014/main" id="{2086AA66-F79F-4296-8635-99A6A4EDFD49}"/>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9904" y="255082"/>
            <a:ext cx="3821056" cy="1248335"/>
          </a:xfrm>
          <a:prstGeom prst="rect">
            <a:avLst/>
          </a:prstGeom>
          <a:noFill/>
          <a:ln>
            <a:noFill/>
          </a:ln>
        </p:spPr>
      </p:pic>
      <p:sp>
        <p:nvSpPr>
          <p:cNvPr id="15" name="Callout: Left Arrow 14">
            <a:extLst>
              <a:ext uri="{FF2B5EF4-FFF2-40B4-BE49-F238E27FC236}">
                <a16:creationId xmlns:a16="http://schemas.microsoft.com/office/drawing/2014/main" id="{1C149A3B-45D4-4502-A9B4-9B98A52214C7}"/>
              </a:ext>
            </a:extLst>
          </p:cNvPr>
          <p:cNvSpPr/>
          <p:nvPr/>
        </p:nvSpPr>
        <p:spPr>
          <a:xfrm>
            <a:off x="4437335" y="4509170"/>
            <a:ext cx="7488776" cy="2035255"/>
          </a:xfrm>
          <a:prstGeom prst="leftArrowCallout">
            <a:avLst>
              <a:gd name="adj1" fmla="val 25000"/>
              <a:gd name="adj2" fmla="val 25000"/>
              <a:gd name="adj3" fmla="val 25000"/>
              <a:gd name="adj4" fmla="val 9135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CBB8ACD-7B0C-41F8-9377-8BC84CB18E77}"/>
              </a:ext>
            </a:extLst>
          </p:cNvPr>
          <p:cNvSpPr txBox="1"/>
          <p:nvPr/>
        </p:nvSpPr>
        <p:spPr>
          <a:xfrm>
            <a:off x="5150651" y="4509170"/>
            <a:ext cx="6775459" cy="2554545"/>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Gộp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nội</a:t>
            </a:r>
            <a:r>
              <a:rPr lang="en-US" sz="2000" dirty="0">
                <a:latin typeface="Arial" panose="020B0604020202020204" pitchFamily="34" charset="0"/>
                <a:cs typeface="Arial" panose="020B0604020202020204" pitchFamily="34" charset="0"/>
              </a:rPr>
              <a:t> dung </a:t>
            </a:r>
            <a:r>
              <a:rPr lang="en-US" sz="2000" dirty="0" err="1">
                <a:latin typeface="Arial" panose="020B0604020202020204" pitchFamily="34" charset="0"/>
                <a:cs typeface="Arial" panose="020B0604020202020204" pitchFamily="34" charset="0"/>
              </a:rPr>
              <a:t>hỏi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lý</a:t>
            </a:r>
            <a:r>
              <a:rPr lang="en-US" sz="2000" dirty="0">
                <a:latin typeface="Arial" panose="020B0604020202020204" pitchFamily="34" charset="0"/>
                <a:cs typeface="Arial" panose="020B0604020202020204" pitchFamily="34" charset="0"/>
              </a:rPr>
              <a:t> do </a:t>
            </a:r>
            <a:r>
              <a:rPr lang="en-US" sz="2000" dirty="0" err="1">
                <a:latin typeface="Arial" panose="020B0604020202020204" pitchFamily="34" charset="0"/>
                <a:cs typeface="Arial" panose="020B0604020202020204" pitchFamily="34" charset="0"/>
              </a:rPr>
              <a:t>chưa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được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tuyển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dụng</a:t>
            </a:r>
            <a:endParaRPr lang="en-US" sz="2000" dirty="0">
              <a:latin typeface="Arial" panose="020B0604020202020204" pitchFamily="34" charset="0"/>
              <a:cs typeface="Arial" panose="020B0604020202020204" pitchFamily="34" charset="0"/>
            </a:endParaRPr>
          </a:p>
          <a:p>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Bổ</a:t>
            </a:r>
            <a:r>
              <a:rPr lang="en-US" sz="2000" dirty="0">
                <a:effectLst/>
                <a:latin typeface="Arial" panose="020B0604020202020204" pitchFamily="34" charset="0"/>
                <a:cs typeface="Arial" panose="020B0604020202020204" pitchFamily="34" charset="0"/>
              </a:rPr>
              <a:t> sung </a:t>
            </a:r>
            <a:r>
              <a:rPr lang="en-US" sz="2000" dirty="0" err="1">
                <a:effectLst/>
                <a:latin typeface="Arial" panose="020B0604020202020204" pitchFamily="34" charset="0"/>
                <a:cs typeface="Arial" panose="020B0604020202020204" pitchFamily="34" charset="0"/>
              </a:rPr>
              <a:t>th</a:t>
            </a:r>
            <a:r>
              <a:rPr lang="en-US" sz="2000" dirty="0" err="1">
                <a:latin typeface="Arial" panose="020B0604020202020204" pitchFamily="34" charset="0"/>
                <a:cs typeface="Arial" panose="020B0604020202020204" pitchFamily="34" charset="0"/>
              </a:rPr>
              <a:t>êm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phương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án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chưa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tìm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được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việc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phù</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hợp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trượt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tuyển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dụng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Hanu</a:t>
            </a:r>
            <a:r>
              <a:rPr lang="en-US" sz="2000" dirty="0">
                <a:latin typeface="Arial" panose="020B0604020202020204" pitchFamily="34" charset="0"/>
                <a:cs typeface="Arial" panose="020B0604020202020204" pitchFamily="34" charset="0"/>
              </a:rPr>
              <a:t>, HALOU)</a:t>
            </a:r>
          </a:p>
          <a:p>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Bổ</a:t>
            </a:r>
            <a:r>
              <a:rPr lang="en-US" sz="2000" dirty="0">
                <a:effectLst/>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sung </a:t>
            </a:r>
            <a:r>
              <a:rPr lang="en-US" sz="2000" dirty="0" err="1">
                <a:latin typeface="Arial" panose="020B0604020202020204" pitchFamily="34" charset="0"/>
                <a:cs typeface="Arial" panose="020B0604020202020204" pitchFamily="34" charset="0"/>
              </a:rPr>
              <a:t>thêm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câu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hỏi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phụ</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phương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án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bị</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chưa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được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tuyển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dụng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đâu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nguyên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khảo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tự</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đánh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giá</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năng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còn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thiếu</a:t>
            </a:r>
            <a:r>
              <a:rPr lang="en-US" sz="2000" dirty="0">
                <a:latin typeface="Arial" panose="020B0604020202020204" pitchFamily="34" charset="0"/>
                <a:cs typeface="Arial" panose="020B0604020202020204" pitchFamily="34" charset="0"/>
              </a:rPr>
              <a:t> </a:t>
            </a:r>
            <a:r>
              <a:rPr lang="en-US" sz="2000" dirty="0">
                <a:effectLst/>
              </a:rPr>
              <a:t>(</a:t>
            </a:r>
            <a:r>
              <a:rPr lang="en-US" sz="2000" dirty="0" err="1">
                <a:effectLst/>
              </a:rPr>
              <a:t>Hanu</a:t>
            </a:r>
            <a:r>
              <a:rPr lang="en-US" sz="2000" dirty="0">
                <a:effectLst/>
              </a:rPr>
              <a:t>)</a:t>
            </a:r>
            <a:endParaRPr lang="vi-VN" sz="2000" dirty="0">
              <a:effectLst/>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9" name="Callout: Left Arrow 8">
            <a:extLst>
              <a:ext uri="{FF2B5EF4-FFF2-40B4-BE49-F238E27FC236}">
                <a16:creationId xmlns:a16="http://schemas.microsoft.com/office/drawing/2014/main" id="{F99475D7-A987-4866-A437-EC6EAF5D0E4B}"/>
              </a:ext>
            </a:extLst>
          </p:cNvPr>
          <p:cNvSpPr/>
          <p:nvPr/>
        </p:nvSpPr>
        <p:spPr>
          <a:xfrm>
            <a:off x="8677071" y="1933427"/>
            <a:ext cx="3365771" cy="1495574"/>
          </a:xfrm>
          <a:prstGeom prst="leftArrowCallout">
            <a:avLst>
              <a:gd name="adj1" fmla="val 25000"/>
              <a:gd name="adj2" fmla="val 25000"/>
              <a:gd name="adj3" fmla="val 25000"/>
              <a:gd name="adj4" fmla="val 8405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76B1F13D-91D8-4570-B206-9754973DFE16}"/>
              </a:ext>
            </a:extLst>
          </p:cNvPr>
          <p:cNvSpPr txBox="1"/>
          <p:nvPr/>
        </p:nvSpPr>
        <p:spPr>
          <a:xfrm>
            <a:off x="9234791" y="1998277"/>
            <a:ext cx="2691319" cy="1323439"/>
          </a:xfrm>
          <a:prstGeom prst="rect">
            <a:avLst/>
          </a:prstGeom>
          <a:noFill/>
        </p:spPr>
        <p:txBody>
          <a:bodyPr wrap="square" rtlCol="0">
            <a:spAutoFit/>
          </a:bodyPr>
          <a:lstStyle/>
          <a:p>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tính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theo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vì</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thất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nghiệp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hơn</a:t>
            </a:r>
            <a:r>
              <a:rPr lang="en-US" sz="2000" dirty="0">
                <a:latin typeface="Arial" panose="020B0604020202020204" pitchFamily="34" charset="0"/>
                <a:cs typeface="Arial" panose="020B0604020202020204" pitchFamily="34" charset="0"/>
              </a:rPr>
              <a:t> (TNU, HALOU)</a:t>
            </a:r>
          </a:p>
        </p:txBody>
      </p:sp>
    </p:spTree>
    <p:extLst>
      <p:ext uri="{BB962C8B-B14F-4D97-AF65-F5344CB8AC3E}">
        <p14:creationId xmlns:p14="http://schemas.microsoft.com/office/powerpoint/2010/main" val="454750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9" grpId="0" animBg="1"/>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500" dirty="0"/>
              <a:t>				   </a:t>
            </a:r>
            <a:r>
              <a:rPr lang="en-US" sz="3500" b="1" dirty="0" err="1"/>
              <a:t>Bảng</a:t>
            </a:r>
            <a:r>
              <a:rPr lang="en-US" sz="3500" b="1" dirty="0"/>
              <a:t> </a:t>
            </a:r>
            <a:r>
              <a:rPr lang="en-US" sz="3500" b="1" dirty="0" err="1"/>
              <a:t>khảo</a:t>
            </a:r>
            <a:r>
              <a:rPr lang="en-US" sz="3500" b="1" dirty="0"/>
              <a:t> </a:t>
            </a:r>
            <a:r>
              <a:rPr lang="en-US" sz="3500" b="1" dirty="0" err="1"/>
              <a:t>sát</a:t>
            </a:r>
            <a:r>
              <a:rPr lang="en-US" sz="3500" b="1" dirty="0"/>
              <a:t> </a:t>
            </a:r>
            <a:r>
              <a:rPr lang="en-US" sz="3500" b="1" dirty="0" err="1"/>
              <a:t>tình</a:t>
            </a:r>
            <a:r>
              <a:rPr lang="en-US" sz="3500" b="1" dirty="0"/>
              <a:t> </a:t>
            </a:r>
            <a:r>
              <a:rPr lang="en-US" sz="3500" b="1" dirty="0" err="1"/>
              <a:t>trạng</a:t>
            </a:r>
            <a:r>
              <a:rPr lang="en-US" sz="3500" b="1" dirty="0"/>
              <a:t> </a:t>
            </a:r>
            <a:r>
              <a:rPr lang="en-US" sz="3500" b="1" dirty="0" err="1"/>
              <a:t>việc</a:t>
            </a:r>
            <a:r>
              <a:rPr lang="en-US" sz="3500" b="1" dirty="0"/>
              <a:t> </a:t>
            </a:r>
            <a:r>
              <a:rPr lang="en-US" sz="3500" b="1" dirty="0" err="1"/>
              <a:t>làm</a:t>
            </a:r>
            <a:r>
              <a:rPr lang="en-US" sz="3500" b="1" dirty="0"/>
              <a:t> </a:t>
            </a:r>
            <a:r>
              <a:rPr lang="en-US" sz="3500" b="1" dirty="0" err="1"/>
              <a:t>của</a:t>
            </a:r>
            <a:r>
              <a:rPr lang="en-US" sz="3500" b="1" dirty="0"/>
              <a:t>									 </a:t>
            </a:r>
            <a:r>
              <a:rPr lang="en-US" sz="3500" b="1" dirty="0" err="1"/>
              <a:t>người</a:t>
            </a:r>
            <a:r>
              <a:rPr lang="en-US" sz="3500" b="1" dirty="0"/>
              <a:t> </a:t>
            </a:r>
            <a:r>
              <a:rPr lang="en-US" sz="3500" b="1" dirty="0" err="1"/>
              <a:t>tốt</a:t>
            </a:r>
            <a:r>
              <a:rPr lang="en-US" sz="3500" b="1" dirty="0"/>
              <a:t> </a:t>
            </a:r>
            <a:r>
              <a:rPr lang="en-US" sz="3500" b="1" dirty="0" err="1"/>
              <a:t>nghiệp</a:t>
            </a:r>
            <a:r>
              <a:rPr lang="en-US" sz="3500" b="1" dirty="0"/>
              <a:t> – </a:t>
            </a:r>
            <a:r>
              <a:rPr lang="en-US" sz="3500" b="1" dirty="0" err="1"/>
              <a:t>Phần</a:t>
            </a:r>
            <a:r>
              <a:rPr lang="en-US" sz="3500" b="1" dirty="0"/>
              <a:t> 3</a:t>
            </a:r>
          </a:p>
        </p:txBody>
      </p:sp>
      <p:pic>
        <p:nvPicPr>
          <p:cNvPr id="6" name="Immagine 1">
            <a:extLst>
              <a:ext uri="{FF2B5EF4-FFF2-40B4-BE49-F238E27FC236}">
                <a16:creationId xmlns:a16="http://schemas.microsoft.com/office/drawing/2014/main" id="{2086AA66-F79F-4296-8635-99A6A4EDFD4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904" y="255082"/>
            <a:ext cx="3821056" cy="1248335"/>
          </a:xfrm>
          <a:prstGeom prst="rect">
            <a:avLst/>
          </a:prstGeom>
          <a:noFill/>
          <a:ln>
            <a:noFill/>
          </a:ln>
        </p:spPr>
      </p:pic>
      <p:pic>
        <p:nvPicPr>
          <p:cNvPr id="3" name="Picture 2">
            <a:extLst>
              <a:ext uri="{FF2B5EF4-FFF2-40B4-BE49-F238E27FC236}">
                <a16:creationId xmlns:a16="http://schemas.microsoft.com/office/drawing/2014/main" id="{81B2F18F-2890-461F-BD07-18E2C842D20D}"/>
              </a:ext>
            </a:extLst>
          </p:cNvPr>
          <p:cNvPicPr>
            <a:picLocks noChangeAspect="1"/>
          </p:cNvPicPr>
          <p:nvPr/>
        </p:nvPicPr>
        <p:blipFill>
          <a:blip r:embed="rId4"/>
          <a:stretch>
            <a:fillRect/>
          </a:stretch>
        </p:blipFill>
        <p:spPr>
          <a:xfrm>
            <a:off x="0" y="1574523"/>
            <a:ext cx="10538298" cy="1334395"/>
          </a:xfrm>
          <a:prstGeom prst="rect">
            <a:avLst/>
          </a:prstGeom>
        </p:spPr>
      </p:pic>
      <p:pic>
        <p:nvPicPr>
          <p:cNvPr id="8" name="Picture 7">
            <a:extLst>
              <a:ext uri="{FF2B5EF4-FFF2-40B4-BE49-F238E27FC236}">
                <a16:creationId xmlns:a16="http://schemas.microsoft.com/office/drawing/2014/main" id="{60FB41BE-C046-4894-B698-4C7F09A4DA59}"/>
              </a:ext>
            </a:extLst>
          </p:cNvPr>
          <p:cNvPicPr>
            <a:picLocks noChangeAspect="1"/>
          </p:cNvPicPr>
          <p:nvPr/>
        </p:nvPicPr>
        <p:blipFill>
          <a:blip r:embed="rId5"/>
          <a:stretch>
            <a:fillRect/>
          </a:stretch>
        </p:blipFill>
        <p:spPr>
          <a:xfrm>
            <a:off x="265890" y="2827888"/>
            <a:ext cx="9889787" cy="1502518"/>
          </a:xfrm>
          <a:prstGeom prst="rect">
            <a:avLst/>
          </a:prstGeom>
        </p:spPr>
      </p:pic>
      <p:pic>
        <p:nvPicPr>
          <p:cNvPr id="10" name="Picture 9">
            <a:extLst>
              <a:ext uri="{FF2B5EF4-FFF2-40B4-BE49-F238E27FC236}">
                <a16:creationId xmlns:a16="http://schemas.microsoft.com/office/drawing/2014/main" id="{F4DBD1A6-E379-4E3C-9D20-C2AC2243F725}"/>
              </a:ext>
            </a:extLst>
          </p:cNvPr>
          <p:cNvPicPr>
            <a:picLocks noChangeAspect="1"/>
          </p:cNvPicPr>
          <p:nvPr/>
        </p:nvPicPr>
        <p:blipFill>
          <a:blip r:embed="rId6"/>
          <a:stretch>
            <a:fillRect/>
          </a:stretch>
        </p:blipFill>
        <p:spPr>
          <a:xfrm>
            <a:off x="771727" y="4457952"/>
            <a:ext cx="10006519" cy="2400048"/>
          </a:xfrm>
          <a:prstGeom prst="rect">
            <a:avLst/>
          </a:prstGeom>
        </p:spPr>
      </p:pic>
      <p:sp>
        <p:nvSpPr>
          <p:cNvPr id="11" name="TextBox 10">
            <a:extLst>
              <a:ext uri="{FF2B5EF4-FFF2-40B4-BE49-F238E27FC236}">
                <a16:creationId xmlns:a16="http://schemas.microsoft.com/office/drawing/2014/main" id="{7CD8D0CE-A0BB-432D-873F-A950369E4F7F}"/>
              </a:ext>
            </a:extLst>
          </p:cNvPr>
          <p:cNvSpPr txBox="1"/>
          <p:nvPr/>
        </p:nvSpPr>
        <p:spPr>
          <a:xfrm>
            <a:off x="4737369" y="2117784"/>
            <a:ext cx="3933217" cy="646331"/>
          </a:xfrm>
          <a:prstGeom prst="rect">
            <a:avLst/>
          </a:prstGeom>
          <a:solidFill>
            <a:schemeClr val="accent1">
              <a:lumMod val="20000"/>
              <a:lumOff val="80000"/>
            </a:schemeClr>
          </a:solidFill>
        </p:spPr>
        <p:txBody>
          <a:bodyPr wrap="square" rtlCol="0">
            <a:spAutoFit/>
          </a:bodyPr>
          <a:lstStyle/>
          <a:p>
            <a:r>
              <a:rPr lang="en-US" dirty="0" err="1"/>
              <a:t>Nếu</a:t>
            </a:r>
            <a:r>
              <a:rPr lang="en-US" dirty="0"/>
              <a:t> </a:t>
            </a:r>
            <a:r>
              <a:rPr lang="en-US" dirty="0" err="1"/>
              <a:t>có</a:t>
            </a:r>
            <a:r>
              <a:rPr lang="en-US" dirty="0"/>
              <a:t> ở </a:t>
            </a:r>
            <a:r>
              <a:rPr lang="en-US" dirty="0" err="1"/>
              <a:t>câu</a:t>
            </a:r>
            <a:r>
              <a:rPr lang="en-US" dirty="0"/>
              <a:t> 6, </a:t>
            </a:r>
            <a:r>
              <a:rPr lang="en-US" dirty="0" err="1"/>
              <a:t>sẽ</a:t>
            </a:r>
            <a:r>
              <a:rPr lang="en-US" dirty="0"/>
              <a:t> </a:t>
            </a:r>
            <a:r>
              <a:rPr lang="en-US" dirty="0" err="1"/>
              <a:t>không</a:t>
            </a:r>
            <a:r>
              <a:rPr lang="en-US" dirty="0"/>
              <a:t> </a:t>
            </a:r>
            <a:r>
              <a:rPr lang="en-US" dirty="0" err="1"/>
              <a:t>trả</a:t>
            </a:r>
            <a:r>
              <a:rPr lang="en-US" dirty="0"/>
              <a:t> </a:t>
            </a:r>
            <a:r>
              <a:rPr lang="en-US" dirty="0" err="1"/>
              <a:t>lời</a:t>
            </a:r>
            <a:r>
              <a:rPr lang="en-US" dirty="0"/>
              <a:t> </a:t>
            </a:r>
            <a:r>
              <a:rPr lang="en-US" dirty="0" err="1"/>
              <a:t>câu</a:t>
            </a:r>
            <a:r>
              <a:rPr lang="en-US" dirty="0"/>
              <a:t> </a:t>
            </a:r>
            <a:r>
              <a:rPr lang="en-US" dirty="0" err="1"/>
              <a:t>hỏi</a:t>
            </a:r>
            <a:r>
              <a:rPr lang="en-US" dirty="0"/>
              <a:t> </a:t>
            </a:r>
            <a:r>
              <a:rPr lang="en-US" dirty="0" err="1"/>
              <a:t>số</a:t>
            </a:r>
            <a:r>
              <a:rPr lang="en-US" dirty="0"/>
              <a:t> 8 </a:t>
            </a:r>
            <a:r>
              <a:rPr lang="en-US" dirty="0">
                <a:sym typeface="Wingdings" panose="05000000000000000000" pitchFamily="2" charset="2"/>
              </a:rPr>
              <a:t> </a:t>
            </a:r>
            <a:r>
              <a:rPr lang="en-US" dirty="0" err="1">
                <a:sym typeface="Wingdings" panose="05000000000000000000" pitchFamily="2" charset="2"/>
              </a:rPr>
              <a:t>đổi</a:t>
            </a:r>
            <a:r>
              <a:rPr lang="en-US" dirty="0">
                <a:sym typeface="Wingdings" panose="05000000000000000000" pitchFamily="2" charset="2"/>
              </a:rPr>
              <a:t> </a:t>
            </a:r>
            <a:r>
              <a:rPr lang="en-US" dirty="0" err="1">
                <a:sym typeface="Wingdings" panose="05000000000000000000" pitchFamily="2" charset="2"/>
              </a:rPr>
              <a:t>thứ</a:t>
            </a:r>
            <a:r>
              <a:rPr lang="en-US" dirty="0">
                <a:sym typeface="Wingdings" panose="05000000000000000000" pitchFamily="2" charset="2"/>
              </a:rPr>
              <a:t> </a:t>
            </a:r>
            <a:r>
              <a:rPr lang="en-US" dirty="0" err="1">
                <a:sym typeface="Wingdings" panose="05000000000000000000" pitchFamily="2" charset="2"/>
              </a:rPr>
              <a:t>tự</a:t>
            </a:r>
            <a:r>
              <a:rPr lang="en-US" dirty="0">
                <a:sym typeface="Wingdings" panose="05000000000000000000" pitchFamily="2" charset="2"/>
              </a:rPr>
              <a:t> </a:t>
            </a:r>
            <a:r>
              <a:rPr lang="en-US" dirty="0" err="1">
                <a:sym typeface="Wingdings" panose="05000000000000000000" pitchFamily="2" charset="2"/>
              </a:rPr>
              <a:t>của</a:t>
            </a:r>
            <a:r>
              <a:rPr lang="en-US" dirty="0">
                <a:sym typeface="Wingdings" panose="05000000000000000000" pitchFamily="2" charset="2"/>
              </a:rPr>
              <a:t> </a:t>
            </a:r>
            <a:r>
              <a:rPr lang="en-US" dirty="0" err="1">
                <a:sym typeface="Wingdings" panose="05000000000000000000" pitchFamily="2" charset="2"/>
              </a:rPr>
              <a:t>câu</a:t>
            </a:r>
            <a:r>
              <a:rPr lang="en-US" dirty="0">
                <a:sym typeface="Wingdings" panose="05000000000000000000" pitchFamily="2" charset="2"/>
              </a:rPr>
              <a:t> 7 </a:t>
            </a:r>
            <a:r>
              <a:rPr lang="en-US" dirty="0" err="1">
                <a:sym typeface="Wingdings" panose="05000000000000000000" pitchFamily="2" charset="2"/>
              </a:rPr>
              <a:t>và</a:t>
            </a:r>
            <a:r>
              <a:rPr lang="en-US" dirty="0">
                <a:sym typeface="Wingdings" panose="05000000000000000000" pitchFamily="2" charset="2"/>
              </a:rPr>
              <a:t> 8 (</a:t>
            </a:r>
            <a:r>
              <a:rPr lang="en-US" dirty="0" err="1">
                <a:sym typeface="Wingdings" panose="05000000000000000000" pitchFamily="2" charset="2"/>
              </a:rPr>
              <a:t>Hanu</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349298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500" dirty="0"/>
              <a:t>				   </a:t>
            </a:r>
            <a:r>
              <a:rPr lang="en-US" sz="3500" b="1" dirty="0" err="1"/>
              <a:t>Bảng</a:t>
            </a:r>
            <a:r>
              <a:rPr lang="en-US" sz="3500" b="1" dirty="0"/>
              <a:t> </a:t>
            </a:r>
            <a:r>
              <a:rPr lang="en-US" sz="3500" b="1" dirty="0" err="1"/>
              <a:t>khảo</a:t>
            </a:r>
            <a:r>
              <a:rPr lang="en-US" sz="3500" b="1" dirty="0"/>
              <a:t> </a:t>
            </a:r>
            <a:r>
              <a:rPr lang="en-US" sz="3500" b="1" dirty="0" err="1"/>
              <a:t>sát</a:t>
            </a:r>
            <a:r>
              <a:rPr lang="en-US" sz="3500" b="1" dirty="0"/>
              <a:t> </a:t>
            </a:r>
            <a:r>
              <a:rPr lang="en-US" sz="3500" b="1" dirty="0" err="1"/>
              <a:t>tình</a:t>
            </a:r>
            <a:r>
              <a:rPr lang="en-US" sz="3500" b="1" dirty="0"/>
              <a:t> </a:t>
            </a:r>
            <a:r>
              <a:rPr lang="en-US" sz="3500" b="1" dirty="0" err="1"/>
              <a:t>trạng</a:t>
            </a:r>
            <a:r>
              <a:rPr lang="en-US" sz="3500" b="1" dirty="0"/>
              <a:t> </a:t>
            </a:r>
            <a:r>
              <a:rPr lang="en-US" sz="3500" b="1" dirty="0" err="1"/>
              <a:t>việc</a:t>
            </a:r>
            <a:r>
              <a:rPr lang="en-US" sz="3500" b="1" dirty="0"/>
              <a:t> </a:t>
            </a:r>
            <a:r>
              <a:rPr lang="en-US" sz="3500" b="1" dirty="0" err="1"/>
              <a:t>làm</a:t>
            </a:r>
            <a:r>
              <a:rPr lang="en-US" sz="3500" b="1" dirty="0"/>
              <a:t> </a:t>
            </a:r>
            <a:r>
              <a:rPr lang="en-US" sz="3500" b="1" dirty="0" err="1"/>
              <a:t>của</a:t>
            </a:r>
            <a:r>
              <a:rPr lang="en-US" sz="3500" b="1" dirty="0"/>
              <a:t>									 </a:t>
            </a:r>
            <a:r>
              <a:rPr lang="en-US" sz="3500" b="1" dirty="0" err="1"/>
              <a:t>người</a:t>
            </a:r>
            <a:r>
              <a:rPr lang="en-US" sz="3500" b="1" dirty="0"/>
              <a:t> </a:t>
            </a:r>
            <a:r>
              <a:rPr lang="en-US" sz="3500" b="1" dirty="0" err="1"/>
              <a:t>tốt</a:t>
            </a:r>
            <a:r>
              <a:rPr lang="en-US" sz="3500" b="1" dirty="0"/>
              <a:t> </a:t>
            </a:r>
            <a:r>
              <a:rPr lang="en-US" sz="3500" b="1" dirty="0" err="1"/>
              <a:t>nghiệp</a:t>
            </a:r>
            <a:r>
              <a:rPr lang="en-US" sz="3500" b="1" dirty="0"/>
              <a:t> – </a:t>
            </a:r>
            <a:r>
              <a:rPr lang="en-US" sz="3500" b="1" dirty="0" err="1"/>
              <a:t>Phần</a:t>
            </a:r>
            <a:r>
              <a:rPr lang="en-US" sz="3500" b="1" dirty="0"/>
              <a:t> 3</a:t>
            </a:r>
          </a:p>
        </p:txBody>
      </p:sp>
      <p:pic>
        <p:nvPicPr>
          <p:cNvPr id="6" name="Immagine 1">
            <a:extLst>
              <a:ext uri="{FF2B5EF4-FFF2-40B4-BE49-F238E27FC236}">
                <a16:creationId xmlns:a16="http://schemas.microsoft.com/office/drawing/2014/main" id="{2086AA66-F79F-4296-8635-99A6A4EDFD4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904" y="255082"/>
            <a:ext cx="3821056" cy="1248335"/>
          </a:xfrm>
          <a:prstGeom prst="rect">
            <a:avLst/>
          </a:prstGeom>
          <a:noFill/>
          <a:ln>
            <a:noFill/>
          </a:ln>
        </p:spPr>
      </p:pic>
      <p:sp>
        <p:nvSpPr>
          <p:cNvPr id="11" name="TextBox 10">
            <a:extLst>
              <a:ext uri="{FF2B5EF4-FFF2-40B4-BE49-F238E27FC236}">
                <a16:creationId xmlns:a16="http://schemas.microsoft.com/office/drawing/2014/main" id="{7CD8D0CE-A0BB-432D-873F-A950369E4F7F}"/>
              </a:ext>
            </a:extLst>
          </p:cNvPr>
          <p:cNvSpPr txBox="1"/>
          <p:nvPr/>
        </p:nvSpPr>
        <p:spPr>
          <a:xfrm>
            <a:off x="5774986" y="4199503"/>
            <a:ext cx="3933217" cy="1107996"/>
          </a:xfrm>
          <a:prstGeom prst="rect">
            <a:avLst/>
          </a:prstGeom>
          <a:solidFill>
            <a:schemeClr val="accent1">
              <a:lumMod val="20000"/>
              <a:lumOff val="80000"/>
            </a:schemeClr>
          </a:solidFill>
        </p:spPr>
        <p:txBody>
          <a:bodyPr wrap="square" rtlCol="0">
            <a:spAutoFit/>
          </a:bodyPr>
          <a:lstStyle/>
          <a:p>
            <a:r>
              <a:rPr lang="en-US" sz="2200" dirty="0" err="1"/>
              <a:t>Gợi</a:t>
            </a:r>
            <a:r>
              <a:rPr lang="en-US" sz="2200" dirty="0"/>
              <a:t> ý </a:t>
            </a:r>
            <a:r>
              <a:rPr lang="en-US" sz="2200" dirty="0" err="1"/>
              <a:t>bỏ</a:t>
            </a:r>
            <a:r>
              <a:rPr lang="en-US" sz="2200" dirty="0"/>
              <a:t> </a:t>
            </a:r>
            <a:r>
              <a:rPr lang="en-US" sz="2200" dirty="0" err="1"/>
              <a:t>câu</a:t>
            </a:r>
            <a:r>
              <a:rPr lang="en-US" sz="2200" dirty="0"/>
              <a:t> </a:t>
            </a:r>
            <a:r>
              <a:rPr lang="en-US" sz="2200" dirty="0" err="1"/>
              <a:t>hỏi</a:t>
            </a:r>
            <a:r>
              <a:rPr lang="en-US" sz="2200" dirty="0"/>
              <a:t> </a:t>
            </a:r>
            <a:r>
              <a:rPr lang="en-US" sz="2200" dirty="0" err="1"/>
              <a:t>số</a:t>
            </a:r>
            <a:r>
              <a:rPr lang="en-US" sz="2200" dirty="0"/>
              <a:t> 9 (</a:t>
            </a:r>
            <a:r>
              <a:rPr lang="en-US" sz="2200" dirty="0" err="1"/>
              <a:t>Hanu</a:t>
            </a:r>
            <a:r>
              <a:rPr lang="en-US" sz="2200" dirty="0"/>
              <a:t>, PTIT VNUA)</a:t>
            </a:r>
          </a:p>
          <a:p>
            <a:r>
              <a:rPr lang="en-US" sz="2200" dirty="0" err="1"/>
              <a:t>Tích</a:t>
            </a:r>
            <a:r>
              <a:rPr lang="en-US" sz="2200" dirty="0"/>
              <a:t> </a:t>
            </a:r>
            <a:r>
              <a:rPr lang="en-US" sz="2200" dirty="0" err="1"/>
              <a:t>hợp</a:t>
            </a:r>
            <a:r>
              <a:rPr lang="en-US" sz="2200" dirty="0"/>
              <a:t> </a:t>
            </a:r>
            <a:r>
              <a:rPr lang="en-US" sz="2200" dirty="0" err="1"/>
              <a:t>với</a:t>
            </a:r>
            <a:r>
              <a:rPr lang="en-US" sz="2200" dirty="0"/>
              <a:t> </a:t>
            </a:r>
            <a:r>
              <a:rPr lang="en-US" sz="2200" dirty="0" err="1"/>
              <a:t>câu</a:t>
            </a:r>
            <a:r>
              <a:rPr lang="en-US" sz="2200" dirty="0"/>
              <a:t> </a:t>
            </a:r>
            <a:r>
              <a:rPr lang="en-US" sz="2200" dirty="0" err="1"/>
              <a:t>số</a:t>
            </a:r>
            <a:r>
              <a:rPr lang="en-US" sz="2200" dirty="0"/>
              <a:t> 4 (TNU)</a:t>
            </a:r>
          </a:p>
        </p:txBody>
      </p:sp>
      <p:pic>
        <p:nvPicPr>
          <p:cNvPr id="5" name="Picture 4">
            <a:extLst>
              <a:ext uri="{FF2B5EF4-FFF2-40B4-BE49-F238E27FC236}">
                <a16:creationId xmlns:a16="http://schemas.microsoft.com/office/drawing/2014/main" id="{7D574638-97B0-43EA-B92E-C3508925C0DE}"/>
              </a:ext>
            </a:extLst>
          </p:cNvPr>
          <p:cNvPicPr>
            <a:picLocks noChangeAspect="1"/>
          </p:cNvPicPr>
          <p:nvPr/>
        </p:nvPicPr>
        <p:blipFill>
          <a:blip r:embed="rId4"/>
          <a:stretch>
            <a:fillRect/>
          </a:stretch>
        </p:blipFill>
        <p:spPr>
          <a:xfrm>
            <a:off x="0" y="1851648"/>
            <a:ext cx="12192000" cy="2181938"/>
          </a:xfrm>
          <a:prstGeom prst="rect">
            <a:avLst/>
          </a:prstGeom>
        </p:spPr>
      </p:pic>
    </p:spTree>
    <p:extLst>
      <p:ext uri="{BB962C8B-B14F-4D97-AF65-F5344CB8AC3E}">
        <p14:creationId xmlns:p14="http://schemas.microsoft.com/office/powerpoint/2010/main" val="3800797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p:txBody>
          <a:bodyPr>
            <a:normAutofit fontScale="90000"/>
          </a:bodyPr>
          <a:lstStyle/>
          <a:p>
            <a:r>
              <a:rPr lang="en" dirty="0"/>
              <a:t>							</a:t>
            </a:r>
            <a:r>
              <a:rPr lang="en-US" sz="3200" b="1" dirty="0"/>
              <a:t> </a:t>
            </a:r>
            <a:r>
              <a:rPr lang="en-US" sz="3200" b="1" dirty="0" err="1"/>
              <a:t>Bảng</a:t>
            </a:r>
            <a:r>
              <a:rPr lang="en-US" sz="3200" b="1" dirty="0"/>
              <a:t> </a:t>
            </a:r>
            <a:r>
              <a:rPr lang="en-US" sz="3200" b="1" dirty="0" err="1"/>
              <a:t>khảo</a:t>
            </a:r>
            <a:r>
              <a:rPr lang="en-US" sz="3200" b="1" dirty="0"/>
              <a:t> </a:t>
            </a:r>
            <a:r>
              <a:rPr lang="en-US" sz="3200" b="1" dirty="0" err="1"/>
              <a:t>sát</a:t>
            </a:r>
            <a:r>
              <a:rPr lang="en-US" sz="3200" b="1" dirty="0"/>
              <a:t> </a:t>
            </a:r>
            <a:r>
              <a:rPr lang="en-US" sz="3200" b="1" dirty="0" err="1"/>
              <a:t>tình</a:t>
            </a:r>
            <a:r>
              <a:rPr lang="en-US" sz="3200" b="1" dirty="0"/>
              <a:t> </a:t>
            </a:r>
            <a:r>
              <a:rPr lang="en-US" sz="3200" b="1" dirty="0" err="1"/>
              <a:t>trạng</a:t>
            </a:r>
            <a:r>
              <a:rPr lang="en-US" sz="3200" b="1" dirty="0"/>
              <a:t> </a:t>
            </a:r>
            <a:r>
              <a:rPr lang="en-US" sz="3200" b="1" dirty="0" err="1"/>
              <a:t>việc</a:t>
            </a:r>
            <a:r>
              <a:rPr lang="en-US" sz="3200" b="1" dirty="0"/>
              <a:t> </a:t>
            </a:r>
            <a:r>
              <a:rPr lang="en-US" sz="3200" b="1" dirty="0" err="1"/>
              <a:t>làm</a:t>
            </a:r>
            <a:r>
              <a:rPr lang="en-US" sz="3200" b="1" dirty="0"/>
              <a:t> </a:t>
            </a:r>
            <a:r>
              <a:rPr lang="en-US" sz="3200" b="1" dirty="0" err="1"/>
              <a:t>của</a:t>
            </a:r>
            <a:r>
              <a:rPr lang="en-US" sz="3200" b="1" dirty="0"/>
              <a:t>							 			</a:t>
            </a:r>
            <a:r>
              <a:rPr lang="en-US" sz="3200" b="1" dirty="0" err="1"/>
              <a:t>người</a:t>
            </a:r>
            <a:r>
              <a:rPr lang="en-US" sz="3200" b="1" dirty="0"/>
              <a:t> </a:t>
            </a:r>
            <a:r>
              <a:rPr lang="en-US" sz="3200" b="1" dirty="0" err="1"/>
              <a:t>tốt</a:t>
            </a:r>
            <a:r>
              <a:rPr lang="en-US" sz="3200" b="1" dirty="0"/>
              <a:t> </a:t>
            </a:r>
            <a:r>
              <a:rPr lang="en-US" sz="3200" b="1" dirty="0" err="1"/>
              <a:t>nghiệp</a:t>
            </a:r>
            <a:r>
              <a:rPr lang="en-US" sz="3200" b="1" dirty="0"/>
              <a:t> – </a:t>
            </a:r>
            <a:r>
              <a:rPr lang="en-US" sz="3200" b="1" dirty="0" err="1">
                <a:solidFill>
                  <a:srgbClr val="FFFF00"/>
                </a:solidFill>
              </a:rPr>
              <a:t>Phần</a:t>
            </a:r>
            <a:r>
              <a:rPr lang="en-US" sz="3200" b="1" dirty="0">
                <a:solidFill>
                  <a:srgbClr val="FFFF00"/>
                </a:solidFill>
              </a:rPr>
              <a:t> 4: </a:t>
            </a:r>
            <a:r>
              <a:rPr lang="en-US" sz="3200" b="1" dirty="0" err="1">
                <a:solidFill>
                  <a:srgbClr val="FFFF00"/>
                </a:solidFill>
              </a:rPr>
              <a:t>Mô</a:t>
            </a:r>
            <a:r>
              <a:rPr lang="en-US" sz="3200" b="1" dirty="0">
                <a:solidFill>
                  <a:srgbClr val="FFFF00"/>
                </a:solidFill>
              </a:rPr>
              <a:t> </a:t>
            </a:r>
            <a:r>
              <a:rPr lang="en-US" sz="3200" b="1" dirty="0" err="1">
                <a:solidFill>
                  <a:srgbClr val="FFFF00"/>
                </a:solidFill>
              </a:rPr>
              <a:t>tả</a:t>
            </a:r>
            <a:r>
              <a:rPr lang="en-US" sz="3200" b="1" dirty="0">
                <a:solidFill>
                  <a:srgbClr val="FFFF00"/>
                </a:solidFill>
              </a:rPr>
              <a:t> </a:t>
            </a:r>
            <a:r>
              <a:rPr lang="en-US" sz="3200" b="1" dirty="0" err="1">
                <a:solidFill>
                  <a:srgbClr val="FFFF00"/>
                </a:solidFill>
              </a:rPr>
              <a:t>việc</a:t>
            </a:r>
            <a:r>
              <a:rPr lang="en-US" sz="3200" b="1" dirty="0">
                <a:solidFill>
                  <a:srgbClr val="FFFF00"/>
                </a:solidFill>
              </a:rPr>
              <a:t> </a:t>
            </a:r>
            <a:r>
              <a:rPr lang="en-US" sz="3200" b="1" dirty="0" err="1">
                <a:solidFill>
                  <a:srgbClr val="FFFF00"/>
                </a:solidFill>
              </a:rPr>
              <a:t>làm</a:t>
            </a:r>
            <a:r>
              <a:rPr lang="en" dirty="0"/>
              <a:t>		</a:t>
            </a:r>
            <a:r>
              <a:rPr lang="en-US" dirty="0"/>
              <a:t> </a:t>
            </a:r>
            <a:endParaRPr lang="en" dirty="0"/>
          </a:p>
        </p:txBody>
      </p:sp>
      <p:sp>
        <p:nvSpPr>
          <p:cNvPr id="73" name="Shape 73"/>
          <p:cNvSpPr/>
          <p:nvPr/>
        </p:nvSpPr>
        <p:spPr>
          <a:xfrm>
            <a:off x="563343" y="1581696"/>
            <a:ext cx="2601518" cy="1591754"/>
          </a:xfrm>
          <a:prstGeom prst="roundRect">
            <a:avLst>
              <a:gd name="adj" fmla="val 16667"/>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2000" b="1" dirty="0">
                <a:highlight>
                  <a:srgbClr val="C0C0C0"/>
                </a:highlight>
              </a:rPr>
              <a:t>Câu hỏi 10: </a:t>
            </a:r>
            <a:r>
              <a:rPr lang="en" sz="2000" dirty="0"/>
              <a:t>Công việc hiện tại (chia theo mảng, mỗi mảng lựa chọn chi tiết tên công việc)</a:t>
            </a:r>
          </a:p>
        </p:txBody>
      </p:sp>
      <p:pic>
        <p:nvPicPr>
          <p:cNvPr id="14" name="Immagine 1">
            <a:extLst>
              <a:ext uri="{FF2B5EF4-FFF2-40B4-BE49-F238E27FC236}">
                <a16:creationId xmlns:a16="http://schemas.microsoft.com/office/drawing/2014/main" id="{7CB8B4D1-6C56-44E3-90BB-F2ABE2CD8CB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904" y="255082"/>
            <a:ext cx="3821056" cy="1248335"/>
          </a:xfrm>
          <a:prstGeom prst="rect">
            <a:avLst/>
          </a:prstGeom>
          <a:noFill/>
          <a:ln>
            <a:noFill/>
          </a:ln>
        </p:spPr>
      </p:pic>
      <p:sp>
        <p:nvSpPr>
          <p:cNvPr id="22" name="Shape 73">
            <a:extLst>
              <a:ext uri="{FF2B5EF4-FFF2-40B4-BE49-F238E27FC236}">
                <a16:creationId xmlns:a16="http://schemas.microsoft.com/office/drawing/2014/main" id="{D8F2C70C-F0FD-406C-B785-32291A979031}"/>
              </a:ext>
            </a:extLst>
          </p:cNvPr>
          <p:cNvSpPr/>
          <p:nvPr/>
        </p:nvSpPr>
        <p:spPr>
          <a:xfrm>
            <a:off x="563342" y="3283494"/>
            <a:ext cx="2601518" cy="887850"/>
          </a:xfrm>
          <a:prstGeom prst="roundRect">
            <a:avLst>
              <a:gd name="adj" fmla="val 16667"/>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2000" b="1" dirty="0">
                <a:highlight>
                  <a:srgbClr val="C0C0C0"/>
                </a:highlight>
              </a:rPr>
              <a:t>Câu hỏi 11: </a:t>
            </a:r>
            <a:r>
              <a:rPr lang="en" sz="2000" dirty="0"/>
              <a:t>Vị trí hiện tại trong tổ chức</a:t>
            </a:r>
          </a:p>
        </p:txBody>
      </p:sp>
      <p:sp>
        <p:nvSpPr>
          <p:cNvPr id="23" name="Shape 73">
            <a:extLst>
              <a:ext uri="{FF2B5EF4-FFF2-40B4-BE49-F238E27FC236}">
                <a16:creationId xmlns:a16="http://schemas.microsoft.com/office/drawing/2014/main" id="{95520AA5-84F2-4721-BD28-EAC7BE3C3B87}"/>
              </a:ext>
            </a:extLst>
          </p:cNvPr>
          <p:cNvSpPr/>
          <p:nvPr/>
        </p:nvSpPr>
        <p:spPr>
          <a:xfrm>
            <a:off x="563342" y="4312465"/>
            <a:ext cx="2601518" cy="887850"/>
          </a:xfrm>
          <a:prstGeom prst="roundRect">
            <a:avLst>
              <a:gd name="adj" fmla="val 16667"/>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2000" b="1" dirty="0">
                <a:highlight>
                  <a:srgbClr val="C0C0C0"/>
                </a:highlight>
              </a:rPr>
              <a:t>Câu hỏi 12: </a:t>
            </a:r>
            <a:r>
              <a:rPr lang="en" sz="2000" dirty="0"/>
              <a:t>Thời gian làm công việc này</a:t>
            </a:r>
          </a:p>
        </p:txBody>
      </p:sp>
      <p:sp>
        <p:nvSpPr>
          <p:cNvPr id="17" name="Shape 73">
            <a:extLst>
              <a:ext uri="{FF2B5EF4-FFF2-40B4-BE49-F238E27FC236}">
                <a16:creationId xmlns:a16="http://schemas.microsoft.com/office/drawing/2014/main" id="{324D1FEF-F59D-4E1A-AFD5-86AA066CCD4B}"/>
              </a:ext>
            </a:extLst>
          </p:cNvPr>
          <p:cNvSpPr/>
          <p:nvPr/>
        </p:nvSpPr>
        <p:spPr>
          <a:xfrm>
            <a:off x="563343" y="5336580"/>
            <a:ext cx="2601518" cy="1317139"/>
          </a:xfrm>
          <a:prstGeom prst="roundRect">
            <a:avLst>
              <a:gd name="adj" fmla="val 1666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2000" dirty="0"/>
              <a:t> </a:t>
            </a:r>
            <a:r>
              <a:rPr lang="en" sz="2000" b="1" dirty="0">
                <a:highlight>
                  <a:srgbClr val="C0C0C0"/>
                </a:highlight>
              </a:rPr>
              <a:t>Câu hỏi 13: </a:t>
            </a:r>
            <a:r>
              <a:rPr lang="en" sz="2000" dirty="0"/>
              <a:t>Tìm được công việc đầu tiên bao lâu sau khi tốt nghiệp</a:t>
            </a:r>
          </a:p>
        </p:txBody>
      </p:sp>
      <p:sp>
        <p:nvSpPr>
          <p:cNvPr id="18" name="Shape 73">
            <a:extLst>
              <a:ext uri="{FF2B5EF4-FFF2-40B4-BE49-F238E27FC236}">
                <a16:creationId xmlns:a16="http://schemas.microsoft.com/office/drawing/2014/main" id="{A67EE029-5C64-4ACD-96E2-B6970883F587}"/>
              </a:ext>
            </a:extLst>
          </p:cNvPr>
          <p:cNvSpPr/>
          <p:nvPr/>
        </p:nvSpPr>
        <p:spPr>
          <a:xfrm>
            <a:off x="3451484" y="1598640"/>
            <a:ext cx="2613933" cy="1118620"/>
          </a:xfrm>
          <a:prstGeom prst="roundRect">
            <a:avLst>
              <a:gd name="adj" fmla="val 16667"/>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2000" b="1" dirty="0">
                <a:highlight>
                  <a:srgbClr val="C0C0C0"/>
                </a:highlight>
              </a:rPr>
              <a:t>Câu hỏi 14: </a:t>
            </a:r>
            <a:r>
              <a:rPr lang="en" sz="2000" dirty="0"/>
              <a:t>Mảng hoạt động của doanh nghiệp hiện tại</a:t>
            </a:r>
          </a:p>
        </p:txBody>
      </p:sp>
      <p:sp>
        <p:nvSpPr>
          <p:cNvPr id="19" name="Shape 73">
            <a:extLst>
              <a:ext uri="{FF2B5EF4-FFF2-40B4-BE49-F238E27FC236}">
                <a16:creationId xmlns:a16="http://schemas.microsoft.com/office/drawing/2014/main" id="{0968DF64-DF0C-4D90-B3DB-A232A6EE5340}"/>
              </a:ext>
            </a:extLst>
          </p:cNvPr>
          <p:cNvSpPr/>
          <p:nvPr/>
        </p:nvSpPr>
        <p:spPr>
          <a:xfrm>
            <a:off x="3451484" y="2834205"/>
            <a:ext cx="2613933" cy="1065726"/>
          </a:xfrm>
          <a:prstGeom prst="roundRect">
            <a:avLst>
              <a:gd name="adj" fmla="val 16667"/>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2000" b="1" dirty="0">
                <a:highlight>
                  <a:srgbClr val="C0C0C0"/>
                </a:highlight>
              </a:rPr>
              <a:t>Câu hỏi 15: </a:t>
            </a:r>
            <a:r>
              <a:rPr lang="en" sz="2000" dirty="0"/>
              <a:t>Liệu có làm đúng ngành đào tạo</a:t>
            </a:r>
          </a:p>
        </p:txBody>
      </p:sp>
      <p:sp>
        <p:nvSpPr>
          <p:cNvPr id="20" name="Shape 73">
            <a:extLst>
              <a:ext uri="{FF2B5EF4-FFF2-40B4-BE49-F238E27FC236}">
                <a16:creationId xmlns:a16="http://schemas.microsoft.com/office/drawing/2014/main" id="{0B7C343F-871B-4EFD-B8C7-827052AC507F}"/>
              </a:ext>
            </a:extLst>
          </p:cNvPr>
          <p:cNvSpPr/>
          <p:nvPr/>
        </p:nvSpPr>
        <p:spPr>
          <a:xfrm>
            <a:off x="3451484" y="5336580"/>
            <a:ext cx="2651030" cy="1266338"/>
          </a:xfrm>
          <a:prstGeom prst="roundRect">
            <a:avLst>
              <a:gd name="adj" fmla="val 16667"/>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2000" b="1" dirty="0">
                <a:highlight>
                  <a:srgbClr val="C0C0C0"/>
                </a:highlight>
              </a:rPr>
              <a:t>Câu hỏi 17: </a:t>
            </a:r>
            <a:r>
              <a:rPr lang="en" sz="2000" dirty="0"/>
              <a:t>Người tốt nghiệp làm việc toàn thời gian hay bán thời gian?</a:t>
            </a:r>
          </a:p>
        </p:txBody>
      </p:sp>
      <p:sp>
        <p:nvSpPr>
          <p:cNvPr id="21" name="Shape 73">
            <a:extLst>
              <a:ext uri="{FF2B5EF4-FFF2-40B4-BE49-F238E27FC236}">
                <a16:creationId xmlns:a16="http://schemas.microsoft.com/office/drawing/2014/main" id="{9993842C-A506-4818-B971-B9A73B6ECD42}"/>
              </a:ext>
            </a:extLst>
          </p:cNvPr>
          <p:cNvSpPr/>
          <p:nvPr/>
        </p:nvSpPr>
        <p:spPr>
          <a:xfrm>
            <a:off x="6348214" y="1598641"/>
            <a:ext cx="2657303" cy="955328"/>
          </a:xfrm>
          <a:prstGeom prst="roundRect">
            <a:avLst>
              <a:gd name="adj" fmla="val 16667"/>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2000" b="1" dirty="0">
                <a:highlight>
                  <a:srgbClr val="C0C0C0"/>
                </a:highlight>
              </a:rPr>
              <a:t>Câu hỏi 18: </a:t>
            </a:r>
            <a:r>
              <a:rPr lang="en" sz="2000" dirty="0"/>
              <a:t>L</a:t>
            </a:r>
            <a:r>
              <a:rPr lang="en-US" sz="2000" dirty="0" err="1"/>
              <a:t>oại</a:t>
            </a:r>
            <a:r>
              <a:rPr lang="en-US" sz="2000" dirty="0"/>
              <a:t> </a:t>
            </a:r>
            <a:r>
              <a:rPr lang="en-US" sz="2000" dirty="0" err="1"/>
              <a:t>hình</a:t>
            </a:r>
            <a:r>
              <a:rPr lang="en-US" sz="2000" dirty="0"/>
              <a:t> </a:t>
            </a:r>
            <a:r>
              <a:rPr lang="en-US" sz="2000" dirty="0" err="1"/>
              <a:t>doanh</a:t>
            </a:r>
            <a:r>
              <a:rPr lang="en-US" sz="2000" dirty="0"/>
              <a:t> </a:t>
            </a:r>
            <a:r>
              <a:rPr lang="en-US" sz="2000" dirty="0" err="1"/>
              <a:t>nghiệp</a:t>
            </a:r>
            <a:r>
              <a:rPr lang="en-US" sz="2000" dirty="0"/>
              <a:t>, </a:t>
            </a:r>
            <a:r>
              <a:rPr lang="en-US" sz="2000" dirty="0" err="1"/>
              <a:t>như</a:t>
            </a:r>
            <a:r>
              <a:rPr lang="en-US" sz="2000" dirty="0"/>
              <a:t> </a:t>
            </a:r>
            <a:r>
              <a:rPr lang="en-US" sz="2000" dirty="0" err="1"/>
              <a:t>nhà</a:t>
            </a:r>
            <a:r>
              <a:rPr lang="en-US" sz="2000" dirty="0"/>
              <a:t> </a:t>
            </a:r>
            <a:r>
              <a:rPr lang="en-US" sz="2000" dirty="0" err="1"/>
              <a:t>nước</a:t>
            </a:r>
            <a:r>
              <a:rPr lang="en-US" sz="2000" dirty="0"/>
              <a:t>, </a:t>
            </a:r>
            <a:r>
              <a:rPr lang="en-US" sz="2000" dirty="0" err="1"/>
              <a:t>tư</a:t>
            </a:r>
            <a:r>
              <a:rPr lang="en-US" sz="2000" dirty="0"/>
              <a:t> </a:t>
            </a:r>
            <a:r>
              <a:rPr lang="en-US" sz="2000" dirty="0" err="1"/>
              <a:t>nhân</a:t>
            </a:r>
            <a:r>
              <a:rPr lang="en-US" sz="2000" dirty="0"/>
              <a:t>, …</a:t>
            </a:r>
            <a:endParaRPr lang="en" sz="2000" dirty="0"/>
          </a:p>
        </p:txBody>
      </p:sp>
      <p:sp>
        <p:nvSpPr>
          <p:cNvPr id="28" name="Shape 73">
            <a:extLst>
              <a:ext uri="{FF2B5EF4-FFF2-40B4-BE49-F238E27FC236}">
                <a16:creationId xmlns:a16="http://schemas.microsoft.com/office/drawing/2014/main" id="{BE75716B-2F02-4D57-8D2E-6A4B1DEB391B}"/>
              </a:ext>
            </a:extLst>
          </p:cNvPr>
          <p:cNvSpPr/>
          <p:nvPr/>
        </p:nvSpPr>
        <p:spPr>
          <a:xfrm>
            <a:off x="3451484" y="4023795"/>
            <a:ext cx="2613933" cy="1221228"/>
          </a:xfrm>
          <a:prstGeom prst="roundRect">
            <a:avLst>
              <a:gd name="adj" fmla="val 16667"/>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2000" b="1" dirty="0">
                <a:highlight>
                  <a:srgbClr val="C0C0C0"/>
                </a:highlight>
              </a:rPr>
              <a:t>Câu hỏi 16: </a:t>
            </a:r>
            <a:r>
              <a:rPr lang="en" sz="2000" dirty="0"/>
              <a:t>Loại hợp đồng, bao gồm dài hạn, có thời hạn, tự làm chủ, tạm thời </a:t>
            </a:r>
          </a:p>
        </p:txBody>
      </p:sp>
      <p:sp>
        <p:nvSpPr>
          <p:cNvPr id="29" name="Shape 73">
            <a:extLst>
              <a:ext uri="{FF2B5EF4-FFF2-40B4-BE49-F238E27FC236}">
                <a16:creationId xmlns:a16="http://schemas.microsoft.com/office/drawing/2014/main" id="{3B17E8F9-A2A7-4F92-A7D7-B1006984D655}"/>
              </a:ext>
            </a:extLst>
          </p:cNvPr>
          <p:cNvSpPr/>
          <p:nvPr/>
        </p:nvSpPr>
        <p:spPr>
          <a:xfrm>
            <a:off x="6348215" y="2673852"/>
            <a:ext cx="2690575" cy="955328"/>
          </a:xfrm>
          <a:prstGeom prst="roundRect">
            <a:avLst>
              <a:gd name="adj" fmla="val 16667"/>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2000" b="1" dirty="0">
                <a:highlight>
                  <a:srgbClr val="C0C0C0"/>
                </a:highlight>
              </a:rPr>
              <a:t>Câu hỏi 19: </a:t>
            </a:r>
            <a:r>
              <a:rPr lang="en" sz="2000" dirty="0"/>
              <a:t>Mức độ hài lòng với công việc hiện tại</a:t>
            </a:r>
          </a:p>
        </p:txBody>
      </p:sp>
      <p:sp>
        <p:nvSpPr>
          <p:cNvPr id="30" name="Shape 73">
            <a:extLst>
              <a:ext uri="{FF2B5EF4-FFF2-40B4-BE49-F238E27FC236}">
                <a16:creationId xmlns:a16="http://schemas.microsoft.com/office/drawing/2014/main" id="{15DD03FB-E821-43F1-802B-AB1225DB2905}"/>
              </a:ext>
            </a:extLst>
          </p:cNvPr>
          <p:cNvSpPr/>
          <p:nvPr/>
        </p:nvSpPr>
        <p:spPr>
          <a:xfrm>
            <a:off x="6348216" y="3749063"/>
            <a:ext cx="2690576" cy="1336614"/>
          </a:xfrm>
          <a:prstGeom prst="roundRect">
            <a:avLst>
              <a:gd name="adj" fmla="val 16667"/>
            </a:avLst>
          </a:prstGeom>
          <a:solidFill>
            <a:schemeClr val="accent5">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2000" b="1" dirty="0">
                <a:highlight>
                  <a:srgbClr val="C0C0C0"/>
                </a:highlight>
              </a:rPr>
              <a:t>Câu hỏi 20: </a:t>
            </a:r>
            <a:r>
              <a:rPr lang="en" sz="2000" dirty="0"/>
              <a:t>Những kỹ năng/năng lực đã được trang bị từ chương trình ĐT</a:t>
            </a:r>
          </a:p>
        </p:txBody>
      </p:sp>
      <p:sp>
        <p:nvSpPr>
          <p:cNvPr id="31" name="Shape 73">
            <a:extLst>
              <a:ext uri="{FF2B5EF4-FFF2-40B4-BE49-F238E27FC236}">
                <a16:creationId xmlns:a16="http://schemas.microsoft.com/office/drawing/2014/main" id="{BF188C3D-92F7-4600-96E8-AD07C019339C}"/>
              </a:ext>
            </a:extLst>
          </p:cNvPr>
          <p:cNvSpPr/>
          <p:nvPr/>
        </p:nvSpPr>
        <p:spPr>
          <a:xfrm>
            <a:off x="6387762" y="5243749"/>
            <a:ext cx="2651030" cy="1336614"/>
          </a:xfrm>
          <a:prstGeom prst="roundRect">
            <a:avLst>
              <a:gd name="adj" fmla="val 16667"/>
            </a:avLst>
          </a:prstGeom>
          <a:solidFill>
            <a:schemeClr val="accent5">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1900" b="1" dirty="0">
                <a:highlight>
                  <a:srgbClr val="C0C0C0"/>
                </a:highlight>
              </a:rPr>
              <a:t>Câu hỏi 21: </a:t>
            </a:r>
            <a:r>
              <a:rPr lang="en" sz="1900" dirty="0"/>
              <a:t>Mức độ sử dụng các kỹ năng/năng lực đã được trang bị cho công việc</a:t>
            </a:r>
          </a:p>
        </p:txBody>
      </p:sp>
      <p:sp>
        <p:nvSpPr>
          <p:cNvPr id="32" name="Shape 73">
            <a:extLst>
              <a:ext uri="{FF2B5EF4-FFF2-40B4-BE49-F238E27FC236}">
                <a16:creationId xmlns:a16="http://schemas.microsoft.com/office/drawing/2014/main" id="{DC46E491-8A53-4132-A072-33B8492C30CD}"/>
              </a:ext>
            </a:extLst>
          </p:cNvPr>
          <p:cNvSpPr/>
          <p:nvPr/>
        </p:nvSpPr>
        <p:spPr>
          <a:xfrm>
            <a:off x="9321587" y="1587334"/>
            <a:ext cx="2661129" cy="1696160"/>
          </a:xfrm>
          <a:prstGeom prst="roundRect">
            <a:avLst>
              <a:gd name="adj" fmla="val 16667"/>
            </a:avLst>
          </a:prstGeom>
          <a:solidFill>
            <a:schemeClr val="accent5">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2000" b="1" dirty="0">
                <a:highlight>
                  <a:srgbClr val="C0C0C0"/>
                </a:highlight>
              </a:rPr>
              <a:t>Câu hỏi 22: </a:t>
            </a:r>
            <a:r>
              <a:rPr lang="en-US" sz="2000" dirty="0" err="1"/>
              <a:t>Mức</a:t>
            </a:r>
            <a:r>
              <a:rPr lang="en-US" sz="2000" dirty="0"/>
              <a:t> </a:t>
            </a:r>
            <a:r>
              <a:rPr lang="en-US" sz="2000" dirty="0" err="1"/>
              <a:t>độ</a:t>
            </a:r>
            <a:r>
              <a:rPr lang="en-US" sz="2000" dirty="0"/>
              <a:t> </a:t>
            </a:r>
            <a:r>
              <a:rPr lang="en-US" sz="2000" dirty="0" err="1"/>
              <a:t>đồng</a:t>
            </a:r>
            <a:r>
              <a:rPr lang="en-US" sz="2000" dirty="0"/>
              <a:t> ý </a:t>
            </a:r>
            <a:r>
              <a:rPr lang="en-US" sz="2000" dirty="0" err="1"/>
              <a:t>với</a:t>
            </a:r>
            <a:r>
              <a:rPr lang="en-US" sz="2000" dirty="0"/>
              <a:t> </a:t>
            </a:r>
            <a:r>
              <a:rPr lang="en-US" sz="2000" dirty="0" err="1"/>
              <a:t>các</a:t>
            </a:r>
            <a:r>
              <a:rPr lang="en-US" sz="2000" dirty="0"/>
              <a:t> </a:t>
            </a:r>
            <a:r>
              <a:rPr lang="en-US" sz="2000" dirty="0" err="1"/>
              <a:t>nhận</a:t>
            </a:r>
            <a:r>
              <a:rPr lang="en-US" sz="2000" dirty="0"/>
              <a:t> </a:t>
            </a:r>
            <a:r>
              <a:rPr lang="en-US" sz="2000" dirty="0" err="1"/>
              <a:t>định</a:t>
            </a:r>
            <a:r>
              <a:rPr lang="en-US" sz="2000" dirty="0"/>
              <a:t> </a:t>
            </a:r>
            <a:r>
              <a:rPr lang="en-US" sz="2000" dirty="0" err="1"/>
              <a:t>về</a:t>
            </a:r>
            <a:r>
              <a:rPr lang="en-US" sz="2000" dirty="0"/>
              <a:t> </a:t>
            </a:r>
            <a:r>
              <a:rPr lang="en-US" sz="2000" dirty="0" err="1"/>
              <a:t>ích</a:t>
            </a:r>
            <a:r>
              <a:rPr lang="en-US" sz="2000" dirty="0"/>
              <a:t> </a:t>
            </a:r>
            <a:r>
              <a:rPr lang="en-US" sz="2000" dirty="0" err="1"/>
              <a:t>lợi</a:t>
            </a:r>
            <a:r>
              <a:rPr lang="en-US" sz="2000" dirty="0"/>
              <a:t> </a:t>
            </a:r>
            <a:r>
              <a:rPr lang="en-US" sz="2000" dirty="0" err="1"/>
              <a:t>của</a:t>
            </a:r>
            <a:r>
              <a:rPr lang="en-US" sz="2000" dirty="0"/>
              <a:t> </a:t>
            </a:r>
            <a:r>
              <a:rPr lang="en-US" sz="2000" dirty="0" err="1"/>
              <a:t>các</a:t>
            </a:r>
            <a:r>
              <a:rPr lang="en-US" sz="2000" dirty="0"/>
              <a:t> </a:t>
            </a:r>
            <a:r>
              <a:rPr lang="en-US" sz="2000" dirty="0" err="1"/>
              <a:t>môn</a:t>
            </a:r>
            <a:r>
              <a:rPr lang="en-US" sz="2000" dirty="0"/>
              <a:t> </a:t>
            </a:r>
            <a:r>
              <a:rPr lang="en-US" sz="2000" dirty="0" err="1"/>
              <a:t>học</a:t>
            </a:r>
            <a:r>
              <a:rPr lang="en-US" sz="2000" dirty="0"/>
              <a:t> </a:t>
            </a:r>
            <a:r>
              <a:rPr lang="en-US" sz="2000" dirty="0" err="1"/>
              <a:t>và</a:t>
            </a:r>
            <a:r>
              <a:rPr lang="en-US" sz="2000" dirty="0"/>
              <a:t> </a:t>
            </a:r>
            <a:r>
              <a:rPr lang="en-US" sz="2000" dirty="0" err="1"/>
              <a:t>các</a:t>
            </a:r>
            <a:r>
              <a:rPr lang="en-US" sz="2000" dirty="0"/>
              <a:t> </a:t>
            </a:r>
            <a:r>
              <a:rPr lang="en-US" sz="2000" dirty="0" err="1"/>
              <a:t>kỹ</a:t>
            </a:r>
            <a:r>
              <a:rPr lang="en-US" sz="2000" dirty="0"/>
              <a:t> </a:t>
            </a:r>
            <a:r>
              <a:rPr lang="en-US" sz="2000" dirty="0" err="1"/>
              <a:t>năng</a:t>
            </a:r>
            <a:r>
              <a:rPr lang="en-US" sz="2000" dirty="0"/>
              <a:t> </a:t>
            </a:r>
            <a:r>
              <a:rPr lang="en-US" sz="2000" dirty="0" err="1"/>
              <a:t>được</a:t>
            </a:r>
            <a:r>
              <a:rPr lang="en-US" sz="2000" dirty="0"/>
              <a:t> </a:t>
            </a:r>
            <a:r>
              <a:rPr lang="en-US" sz="2000" dirty="0" err="1"/>
              <a:t>học</a:t>
            </a:r>
            <a:endParaRPr lang="en" sz="2000" dirty="0"/>
          </a:p>
        </p:txBody>
      </p:sp>
      <p:sp>
        <p:nvSpPr>
          <p:cNvPr id="33" name="Shape 73">
            <a:extLst>
              <a:ext uri="{FF2B5EF4-FFF2-40B4-BE49-F238E27FC236}">
                <a16:creationId xmlns:a16="http://schemas.microsoft.com/office/drawing/2014/main" id="{2666C590-ADC6-4094-BDEA-3E6D8D44788D}"/>
              </a:ext>
            </a:extLst>
          </p:cNvPr>
          <p:cNvSpPr/>
          <p:nvPr/>
        </p:nvSpPr>
        <p:spPr>
          <a:xfrm>
            <a:off x="9325416" y="3420464"/>
            <a:ext cx="2708914" cy="750880"/>
          </a:xfrm>
          <a:prstGeom prst="roundRect">
            <a:avLst>
              <a:gd name="adj" fmla="val 1666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2000" b="1" dirty="0">
                <a:highlight>
                  <a:srgbClr val="C0C0C0"/>
                </a:highlight>
              </a:rPr>
              <a:t>Câu hỏi 23: </a:t>
            </a:r>
            <a:r>
              <a:rPr lang="en" sz="2000" dirty="0"/>
              <a:t>Có trở về quê hương để làm việc</a:t>
            </a:r>
          </a:p>
        </p:txBody>
      </p:sp>
      <p:sp>
        <p:nvSpPr>
          <p:cNvPr id="34" name="Shape 73">
            <a:extLst>
              <a:ext uri="{FF2B5EF4-FFF2-40B4-BE49-F238E27FC236}">
                <a16:creationId xmlns:a16="http://schemas.microsoft.com/office/drawing/2014/main" id="{D01ED95A-510A-4E77-AB4C-AEFD6C4D6B48}"/>
              </a:ext>
            </a:extLst>
          </p:cNvPr>
          <p:cNvSpPr/>
          <p:nvPr/>
        </p:nvSpPr>
        <p:spPr>
          <a:xfrm>
            <a:off x="9325416" y="4308315"/>
            <a:ext cx="2708914" cy="1021118"/>
          </a:xfrm>
          <a:prstGeom prst="roundRect">
            <a:avLst>
              <a:gd name="adj" fmla="val 16667"/>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2000" b="1" dirty="0">
                <a:highlight>
                  <a:srgbClr val="C0C0C0"/>
                </a:highlight>
              </a:rPr>
              <a:t>Câu hỏi 24: </a:t>
            </a:r>
            <a:r>
              <a:rPr lang="en" sz="2000" dirty="0"/>
              <a:t>Tương lai có định trở về quê hương làm việc</a:t>
            </a:r>
          </a:p>
        </p:txBody>
      </p:sp>
      <p:sp>
        <p:nvSpPr>
          <p:cNvPr id="35" name="Shape 73">
            <a:extLst>
              <a:ext uri="{FF2B5EF4-FFF2-40B4-BE49-F238E27FC236}">
                <a16:creationId xmlns:a16="http://schemas.microsoft.com/office/drawing/2014/main" id="{C71E2675-348E-4723-B695-4AFB3DD9D7E7}"/>
              </a:ext>
            </a:extLst>
          </p:cNvPr>
          <p:cNvSpPr/>
          <p:nvPr/>
        </p:nvSpPr>
        <p:spPr>
          <a:xfrm>
            <a:off x="9325416" y="5551251"/>
            <a:ext cx="2708914" cy="990140"/>
          </a:xfrm>
          <a:prstGeom prst="roundRect">
            <a:avLst>
              <a:gd name="adj" fmla="val 16667"/>
            </a:avLst>
          </a:prstGeom>
          <a:solidFill>
            <a:schemeClr val="accent2">
              <a:lumMod val="20000"/>
              <a:lumOff val="80000"/>
            </a:schemeClr>
          </a:soli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121900" tIns="121900" rIns="121900" bIns="121900" anchor="ctr" anchorCtr="0">
            <a:noAutofit/>
          </a:bodyPr>
          <a:lstStyle/>
          <a:p>
            <a:pPr algn="ctr"/>
            <a:r>
              <a:rPr lang="en" sz="2000" b="1" dirty="0">
                <a:highlight>
                  <a:srgbClr val="C0C0C0"/>
                </a:highlight>
              </a:rPr>
              <a:t>Câu hỏi 25 </a:t>
            </a:r>
            <a:r>
              <a:rPr lang="en" sz="2000" dirty="0"/>
              <a:t>Mức thu nhập trung bình hàng tháng</a:t>
            </a:r>
          </a:p>
        </p:txBody>
      </p:sp>
    </p:spTree>
    <p:extLst>
      <p:ext uri="{BB962C8B-B14F-4D97-AF65-F5344CB8AC3E}">
        <p14:creationId xmlns:p14="http://schemas.microsoft.com/office/powerpoint/2010/main" val="1737801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p:txBody>
          <a:bodyPr>
            <a:normAutofit fontScale="90000"/>
          </a:bodyPr>
          <a:lstStyle/>
          <a:p>
            <a:r>
              <a:rPr lang="en" dirty="0"/>
              <a:t>							</a:t>
            </a:r>
            <a:r>
              <a:rPr lang="en-US" sz="3200" b="1" dirty="0"/>
              <a:t> </a:t>
            </a:r>
            <a:r>
              <a:rPr lang="en-US" sz="3200" b="1" dirty="0" err="1"/>
              <a:t>Bảng</a:t>
            </a:r>
            <a:r>
              <a:rPr lang="en-US" sz="3200" b="1" dirty="0"/>
              <a:t> </a:t>
            </a:r>
            <a:r>
              <a:rPr lang="en-US" sz="3200" b="1" dirty="0" err="1"/>
              <a:t>khảo</a:t>
            </a:r>
            <a:r>
              <a:rPr lang="en-US" sz="3200" b="1" dirty="0"/>
              <a:t> </a:t>
            </a:r>
            <a:r>
              <a:rPr lang="en-US" sz="3200" b="1" dirty="0" err="1"/>
              <a:t>sát</a:t>
            </a:r>
            <a:r>
              <a:rPr lang="en-US" sz="3200" b="1" dirty="0"/>
              <a:t> </a:t>
            </a:r>
            <a:r>
              <a:rPr lang="en-US" sz="3200" b="1" dirty="0" err="1"/>
              <a:t>tình</a:t>
            </a:r>
            <a:r>
              <a:rPr lang="en-US" sz="3200" b="1" dirty="0"/>
              <a:t> </a:t>
            </a:r>
            <a:r>
              <a:rPr lang="en-US" sz="3200" b="1" dirty="0" err="1"/>
              <a:t>trạng</a:t>
            </a:r>
            <a:r>
              <a:rPr lang="en-US" sz="3200" b="1" dirty="0"/>
              <a:t> </a:t>
            </a:r>
            <a:r>
              <a:rPr lang="en-US" sz="3200" b="1" dirty="0" err="1"/>
              <a:t>việc</a:t>
            </a:r>
            <a:r>
              <a:rPr lang="en-US" sz="3200" b="1" dirty="0"/>
              <a:t> </a:t>
            </a:r>
            <a:r>
              <a:rPr lang="en-US" sz="3200" b="1" dirty="0" err="1"/>
              <a:t>làm</a:t>
            </a:r>
            <a:r>
              <a:rPr lang="en-US" sz="3200" b="1" dirty="0"/>
              <a:t> </a:t>
            </a:r>
            <a:r>
              <a:rPr lang="en-US" sz="3200" b="1" dirty="0" err="1"/>
              <a:t>của</a:t>
            </a:r>
            <a:r>
              <a:rPr lang="en-US" sz="3200" b="1" dirty="0"/>
              <a:t>							 			</a:t>
            </a:r>
            <a:r>
              <a:rPr lang="en-US" sz="3200" b="1" dirty="0" err="1"/>
              <a:t>người</a:t>
            </a:r>
            <a:r>
              <a:rPr lang="en-US" sz="3200" b="1" dirty="0"/>
              <a:t> </a:t>
            </a:r>
            <a:r>
              <a:rPr lang="en-US" sz="3200" b="1" dirty="0" err="1"/>
              <a:t>tốt</a:t>
            </a:r>
            <a:r>
              <a:rPr lang="en-US" sz="3200" b="1" dirty="0"/>
              <a:t> </a:t>
            </a:r>
            <a:r>
              <a:rPr lang="en-US" sz="3200" b="1" dirty="0" err="1"/>
              <a:t>nghiệp</a:t>
            </a:r>
            <a:r>
              <a:rPr lang="en-US" sz="3200" b="1" dirty="0"/>
              <a:t> – </a:t>
            </a:r>
            <a:r>
              <a:rPr lang="en-US" sz="3200" b="1" dirty="0" err="1">
                <a:solidFill>
                  <a:srgbClr val="FFFF00"/>
                </a:solidFill>
              </a:rPr>
              <a:t>Một</a:t>
            </a:r>
            <a:r>
              <a:rPr lang="en-US" sz="3200" b="1" dirty="0">
                <a:solidFill>
                  <a:srgbClr val="FFFF00"/>
                </a:solidFill>
              </a:rPr>
              <a:t> </a:t>
            </a:r>
            <a:r>
              <a:rPr lang="en-US" sz="3200" b="1" dirty="0" err="1">
                <a:solidFill>
                  <a:srgbClr val="FFFF00"/>
                </a:solidFill>
              </a:rPr>
              <a:t>số</a:t>
            </a:r>
            <a:r>
              <a:rPr lang="en-US" sz="3200" b="1" dirty="0">
                <a:solidFill>
                  <a:srgbClr val="FFFF00"/>
                </a:solidFill>
              </a:rPr>
              <a:t> ý </a:t>
            </a:r>
            <a:r>
              <a:rPr lang="en-US" sz="3200" b="1" dirty="0" err="1">
                <a:solidFill>
                  <a:srgbClr val="FFFF00"/>
                </a:solidFill>
              </a:rPr>
              <a:t>kiến</a:t>
            </a:r>
            <a:r>
              <a:rPr lang="en-US" sz="3200" b="1" dirty="0">
                <a:solidFill>
                  <a:srgbClr val="FFFF00"/>
                </a:solidFill>
              </a:rPr>
              <a:t> </a:t>
            </a:r>
            <a:r>
              <a:rPr lang="en-US" sz="3200" b="1" dirty="0" err="1">
                <a:solidFill>
                  <a:srgbClr val="FFFF00"/>
                </a:solidFill>
              </a:rPr>
              <a:t>khác</a:t>
            </a:r>
            <a:r>
              <a:rPr lang="en" dirty="0"/>
              <a:t>		</a:t>
            </a:r>
            <a:r>
              <a:rPr lang="en-US" dirty="0"/>
              <a:t> </a:t>
            </a:r>
            <a:endParaRPr lang="en" dirty="0"/>
          </a:p>
        </p:txBody>
      </p:sp>
      <p:pic>
        <p:nvPicPr>
          <p:cNvPr id="14" name="Immagine 1">
            <a:extLst>
              <a:ext uri="{FF2B5EF4-FFF2-40B4-BE49-F238E27FC236}">
                <a16:creationId xmlns:a16="http://schemas.microsoft.com/office/drawing/2014/main" id="{7CB8B4D1-6C56-44E3-90BB-F2ABE2CD8CB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790" y="316388"/>
            <a:ext cx="3821056" cy="1248335"/>
          </a:xfrm>
          <a:prstGeom prst="rect">
            <a:avLst/>
          </a:prstGeom>
          <a:noFill/>
          <a:ln>
            <a:noFill/>
          </a:ln>
        </p:spPr>
      </p:pic>
      <p:sp>
        <p:nvSpPr>
          <p:cNvPr id="21" name="TextBox 20">
            <a:extLst>
              <a:ext uri="{FF2B5EF4-FFF2-40B4-BE49-F238E27FC236}">
                <a16:creationId xmlns:a16="http://schemas.microsoft.com/office/drawing/2014/main" id="{F125599F-AC9B-4EF2-B1D9-38F314169DE4}"/>
              </a:ext>
            </a:extLst>
          </p:cNvPr>
          <p:cNvSpPr txBox="1"/>
          <p:nvPr/>
        </p:nvSpPr>
        <p:spPr>
          <a:xfrm>
            <a:off x="362076" y="2065194"/>
            <a:ext cx="11467848" cy="4815164"/>
          </a:xfrm>
          <a:prstGeom prst="rect">
            <a:avLst/>
          </a:prstGeom>
          <a:noFill/>
        </p:spPr>
        <p:txBody>
          <a:bodyPr wrap="square">
            <a:spAutoFit/>
          </a:bodyPr>
          <a:lstStyle/>
          <a:p>
            <a:pPr marL="285750" indent="-285750">
              <a:buFont typeface="Arial" panose="020B0604020202020204" pitchFamily="34" charset="0"/>
              <a:buChar char="•"/>
            </a:pPr>
            <a:r>
              <a:rPr lang="en-US" sz="2000" b="1" dirty="0">
                <a:effectLst/>
                <a:latin typeface="Calibri Light (Headings)"/>
                <a:cs typeface="Arial" panose="020B0604020202020204" pitchFamily="34" charset="0"/>
              </a:rPr>
              <a:t>VNUA: </a:t>
            </a:r>
            <a:r>
              <a:rPr lang="vi-VN" sz="2000" b="1" dirty="0">
                <a:effectLst/>
                <a:latin typeface="Calibri Light (Headings)"/>
                <a:cs typeface="Arial" panose="020B0604020202020204" pitchFamily="34" charset="0"/>
              </a:rPr>
              <a:t>Cũng có thể cân nhắc thêm các câu hỏi ví dụ như</a:t>
            </a:r>
            <a:r>
              <a:rPr lang="en-US" sz="2000" b="1" dirty="0">
                <a:effectLst/>
                <a:latin typeface="Calibri Light (Headings)"/>
                <a:cs typeface="Arial" panose="020B0604020202020204" pitchFamily="34" charset="0"/>
              </a:rPr>
              <a:t> </a:t>
            </a:r>
          </a:p>
          <a:p>
            <a:pPr marL="742950" lvl="1" indent="-285750">
              <a:buFont typeface="Arial" panose="020B0604020202020204" pitchFamily="34" charset="0"/>
              <a:buChar char="•"/>
            </a:pPr>
            <a:r>
              <a:rPr lang="vi-VN" sz="2000" b="1" dirty="0">
                <a:effectLst/>
                <a:latin typeface="Calibri Light (Headings)"/>
                <a:cs typeface="Arial" panose="020B0604020202020204" pitchFamily="34" charset="0"/>
              </a:rPr>
              <a:t>Mong muốn về chọn việc làm mà mình ưa thích,</a:t>
            </a:r>
            <a:r>
              <a:rPr lang="en-US" sz="2000" b="1" dirty="0">
                <a:effectLst/>
                <a:latin typeface="Calibri Light (Headings)"/>
                <a:cs typeface="Arial" panose="020B0604020202020204" pitchFamily="34" charset="0"/>
              </a:rPr>
              <a:t> </a:t>
            </a:r>
          </a:p>
          <a:p>
            <a:pPr marL="742950" lvl="1" indent="-285750">
              <a:buFont typeface="Arial" panose="020B0604020202020204" pitchFamily="34" charset="0"/>
              <a:buChar char="•"/>
            </a:pPr>
            <a:r>
              <a:rPr lang="vi-VN" sz="2000" b="1" dirty="0">
                <a:effectLst/>
                <a:latin typeface="Calibri Light (Headings)"/>
                <a:cs typeface="Arial" panose="020B0604020202020204" pitchFamily="34" charset="0"/>
              </a:rPr>
              <a:t>Từ khi tốt nghiệp đã thay đối việc làm bao nhiêu lần, tai sao</a:t>
            </a:r>
            <a:endParaRPr lang="en-US" sz="2000" b="1" dirty="0">
              <a:effectLst/>
              <a:latin typeface="Calibri Light (Headings)"/>
              <a:cs typeface="Arial" panose="020B0604020202020204" pitchFamily="34" charset="0"/>
            </a:endParaRPr>
          </a:p>
          <a:p>
            <a:pPr marL="742950" lvl="1" indent="-285750">
              <a:buFont typeface="Arial" panose="020B0604020202020204" pitchFamily="34" charset="0"/>
              <a:buChar char="•"/>
            </a:pPr>
            <a:r>
              <a:rPr lang="vi-VN" sz="2000" b="1" dirty="0">
                <a:effectLst/>
                <a:latin typeface="Calibri Light (Headings)"/>
                <a:cs typeface="Arial" panose="020B0604020202020204" pitchFamily="34" charset="0"/>
              </a:rPr>
              <a:t>Có các rủi ro gi khi làm việc</a:t>
            </a:r>
            <a:endParaRPr lang="en-US" sz="2000" b="1" dirty="0">
              <a:effectLst/>
              <a:latin typeface="Calibri Light (Headings)"/>
              <a:cs typeface="Arial" panose="020B0604020202020204" pitchFamily="34" charset="0"/>
            </a:endParaRPr>
          </a:p>
          <a:p>
            <a:pPr marL="742950" lvl="1" indent="-285750">
              <a:buFont typeface="Arial" panose="020B0604020202020204" pitchFamily="34" charset="0"/>
              <a:buChar char="•"/>
            </a:pPr>
            <a:r>
              <a:rPr lang="vi-VN" sz="2000" b="1" dirty="0">
                <a:effectLst/>
                <a:latin typeface="Calibri Light (Headings)"/>
                <a:cs typeface="Arial" panose="020B0604020202020204" pitchFamily="34" charset="0"/>
              </a:rPr>
              <a:t>Trong đợt dịch Covid thì có khó khăn trong tìm kiếm việc làm không, có làm việc trực tuyến không…</a:t>
            </a:r>
            <a:endParaRPr lang="en-US" sz="2000" b="1" dirty="0">
              <a:effectLst/>
              <a:latin typeface="Calibri Light (Headings)"/>
              <a:cs typeface="Arial" panose="020B0604020202020204" pitchFamily="34" charset="0"/>
            </a:endParaRPr>
          </a:p>
          <a:p>
            <a:pPr marL="742950" lvl="1" indent="-285750">
              <a:buFont typeface="Arial" panose="020B0604020202020204" pitchFamily="34" charset="0"/>
              <a:buChar char="•"/>
            </a:pPr>
            <a:r>
              <a:rPr lang="vi-VN" sz="2000" b="1" dirty="0">
                <a:effectLst/>
                <a:latin typeface="Calibri Light (Headings)"/>
                <a:cs typeface="Arial" panose="020B0604020202020204" pitchFamily="34" charset="0"/>
              </a:rPr>
              <a:t>Các góp ý về kiến thức kỹ năng cần thay đổi trong giảng dạy ở đại học</a:t>
            </a:r>
            <a:endParaRPr lang="en-US" sz="2000" b="1" dirty="0">
              <a:effectLst/>
              <a:latin typeface="Calibri Light (Headings)"/>
              <a:cs typeface="Arial" panose="020B0604020202020204" pitchFamily="34" charset="0"/>
            </a:endParaRPr>
          </a:p>
          <a:p>
            <a:pPr marL="742950" lvl="1" indent="-285750">
              <a:buFont typeface="Arial" panose="020B0604020202020204" pitchFamily="34" charset="0"/>
              <a:buChar char="•"/>
            </a:pPr>
            <a:r>
              <a:rPr lang="en-US" sz="2000" b="1" dirty="0">
                <a:latin typeface="Calibri Light (Headings)"/>
                <a:cs typeface="Arial" panose="020B0604020202020204" pitchFamily="34" charset="0"/>
              </a:rPr>
              <a:t>C</a:t>
            </a:r>
            <a:r>
              <a:rPr lang="vi-VN" sz="2000" b="1" dirty="0">
                <a:effectLst/>
                <a:latin typeface="Calibri Light (Headings)"/>
                <a:cs typeface="Arial" panose="020B0604020202020204" pitchFamily="34" charset="0"/>
              </a:rPr>
              <a:t>ác thuận lợi và trở ngại khi tìm việc hoặc khởi nghiệp</a:t>
            </a:r>
            <a:endParaRPr lang="en-US" sz="2000" b="1" dirty="0">
              <a:effectLst/>
              <a:latin typeface="Calibri Light (Headings)"/>
              <a:cs typeface="Arial" panose="020B0604020202020204" pitchFamily="34" charset="0"/>
            </a:endParaRPr>
          </a:p>
          <a:p>
            <a:pPr marL="742950" lvl="1" indent="-285750">
              <a:buFont typeface="Arial" panose="020B0604020202020204" pitchFamily="34" charset="0"/>
              <a:buChar char="•"/>
            </a:pPr>
            <a:r>
              <a:rPr lang="en-US" sz="2000" b="1" dirty="0">
                <a:effectLst/>
                <a:latin typeface="Calibri Light (Headings)"/>
                <a:cs typeface="Arial" panose="020B0604020202020204" pitchFamily="34" charset="0"/>
              </a:rPr>
              <a:t>N</a:t>
            </a:r>
            <a:r>
              <a:rPr lang="vi-VN" sz="2000" b="1" dirty="0">
                <a:effectLst/>
                <a:latin typeface="Calibri Light (Headings)"/>
                <a:cs typeface="Arial" panose="020B0604020202020204" pitchFamily="34" charset="0"/>
              </a:rPr>
              <a:t>ơi làm việc: thành thị, nông thôn</a:t>
            </a:r>
          </a:p>
          <a:p>
            <a:r>
              <a:rPr lang="vi-VN" sz="2000" b="1" dirty="0">
                <a:effectLst/>
                <a:latin typeface="Calibri Light (Headings)"/>
                <a:cs typeface="Arial" panose="020B0604020202020204" pitchFamily="34" charset="0"/>
              </a:rPr>
              <a:t>Truy nhiên đấy chỉ là gợi ý vì nếu câu hỏi dài quá thì sẽ có xu hướng ngại trả lời</a:t>
            </a:r>
          </a:p>
          <a:p>
            <a:r>
              <a:rPr lang="vi-VN" sz="2000" b="1" dirty="0">
                <a:effectLst/>
                <a:latin typeface="Calibri Light (Headings)"/>
                <a:cs typeface="Arial" panose="020B0604020202020204" pitchFamily="34" charset="0"/>
              </a:rPr>
              <a:t>Nếu có thể được thì thiết kế câu hỏi c</a:t>
            </a:r>
            <a:r>
              <a:rPr lang="en-US" sz="2000" b="1" dirty="0">
                <a:latin typeface="Calibri Light (Headings)"/>
                <a:cs typeface="Arial" panose="020B0604020202020204" pitchFamily="34" charset="0"/>
              </a:rPr>
              <a:t>ó</a:t>
            </a:r>
            <a:r>
              <a:rPr lang="vi-VN" sz="2000" b="1" dirty="0">
                <a:effectLst/>
                <a:latin typeface="Calibri Light (Headings)"/>
                <a:cs typeface="Arial" panose="020B0604020202020204" pitchFamily="34" charset="0"/>
              </a:rPr>
              <a:t> thể trả lời theo google doc sẽ thuận lợi</a:t>
            </a:r>
          </a:p>
          <a:p>
            <a:endParaRPr lang="en-US" sz="2000" b="1" dirty="0">
              <a:effectLst/>
              <a:latin typeface="+mj-lt"/>
              <a:ea typeface="Calibri" panose="020F0502020204030204" pitchFamily="34" charset="0"/>
              <a:cs typeface="Arial" panose="020B0604020202020204" pitchFamily="34" charset="0"/>
            </a:endParaRPr>
          </a:p>
          <a:p>
            <a:pPr marL="342900" indent="-342900">
              <a:buFont typeface="Arial" panose="020B0604020202020204" pitchFamily="34" charset="0"/>
              <a:buChar char="•"/>
            </a:pPr>
            <a:r>
              <a:rPr lang="en-US" sz="2000" b="1" dirty="0">
                <a:effectLst/>
                <a:latin typeface="+mj-lt"/>
                <a:ea typeface="Calibri" panose="020F0502020204030204" pitchFamily="34" charset="0"/>
                <a:cs typeface="Arial" panose="020B0604020202020204" pitchFamily="34" charset="0"/>
              </a:rPr>
              <a:t>TNU: </a:t>
            </a:r>
            <a:r>
              <a:rPr lang="en-US" sz="2000" b="1" dirty="0" err="1">
                <a:effectLst/>
                <a:latin typeface="+mj-lt"/>
                <a:ea typeface="Calibri" panose="020F0502020204030204" pitchFamily="34" charset="0"/>
                <a:cs typeface="Arial" panose="020B0604020202020204" pitchFamily="34" charset="0"/>
              </a:rPr>
              <a:t>Cần</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đưa</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dữ</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liệu</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kiểm</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thử</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chạy</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phân</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tích</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đánh</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giá</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sự</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phù</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hợp</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của</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bảng</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hỏi</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và</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của</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mô</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hình</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dự</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kiến</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phân</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tích</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dữ</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liệu</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Gợi</a:t>
            </a:r>
            <a:r>
              <a:rPr lang="en-US" sz="2000" b="1" dirty="0">
                <a:effectLst/>
                <a:latin typeface="+mj-lt"/>
                <a:ea typeface="Calibri" panose="020F0502020204030204" pitchFamily="34" charset="0"/>
                <a:cs typeface="Arial" panose="020B0604020202020204" pitchFamily="34" charset="0"/>
              </a:rPr>
              <a:t> ý </a:t>
            </a:r>
            <a:r>
              <a:rPr lang="en-US" sz="2000" b="1" dirty="0" err="1">
                <a:effectLst/>
                <a:latin typeface="+mj-lt"/>
                <a:ea typeface="Calibri" panose="020F0502020204030204" pitchFamily="34" charset="0"/>
                <a:cs typeface="Arial" panose="020B0604020202020204" pitchFamily="34" charset="0"/>
              </a:rPr>
              <a:t>một</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số</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phương</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pháp</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giúp</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phân</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tích</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dữ</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liệu</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như</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Phân</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tích</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nhân</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tố</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khám</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phá</a:t>
            </a:r>
            <a:r>
              <a:rPr lang="en-US" sz="2000" b="1" dirty="0">
                <a:effectLst/>
                <a:latin typeface="+mj-lt"/>
                <a:ea typeface="Calibri" panose="020F0502020204030204" pitchFamily="34" charset="0"/>
                <a:cs typeface="Arial" panose="020B0604020202020204" pitchFamily="34" charset="0"/>
              </a:rPr>
              <a:t> EFA, </a:t>
            </a:r>
            <a:r>
              <a:rPr lang="en-US" sz="2000" b="1" dirty="0" err="1">
                <a:effectLst/>
                <a:latin typeface="+mj-lt"/>
                <a:ea typeface="Calibri" panose="020F0502020204030204" pitchFamily="34" charset="0"/>
                <a:cs typeface="Arial" panose="020B0604020202020204" pitchFamily="34" charset="0"/>
              </a:rPr>
              <a:t>mô</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hình</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cấu</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trúc</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tuyến</a:t>
            </a:r>
            <a:r>
              <a:rPr lang="en-US" sz="2000" b="1" dirty="0">
                <a:effectLst/>
                <a:latin typeface="+mj-lt"/>
                <a:ea typeface="Calibri" panose="020F0502020204030204" pitchFamily="34" charset="0"/>
                <a:cs typeface="Arial" panose="020B0604020202020204" pitchFamily="34" charset="0"/>
              </a:rPr>
              <a:t> </a:t>
            </a:r>
            <a:r>
              <a:rPr lang="en-US" sz="2000" b="1" dirty="0" err="1">
                <a:effectLst/>
                <a:latin typeface="+mj-lt"/>
                <a:ea typeface="Calibri" panose="020F0502020204030204" pitchFamily="34" charset="0"/>
                <a:cs typeface="Arial" panose="020B0604020202020204" pitchFamily="34" charset="0"/>
              </a:rPr>
              <a:t>tính</a:t>
            </a:r>
            <a:r>
              <a:rPr lang="en-US" sz="2000" b="1" dirty="0">
                <a:effectLst/>
                <a:latin typeface="+mj-lt"/>
                <a:ea typeface="Calibri" panose="020F0502020204030204" pitchFamily="34" charset="0"/>
                <a:cs typeface="Arial" panose="020B0604020202020204" pitchFamily="34" charset="0"/>
              </a:rPr>
              <a:t> SEM </a:t>
            </a:r>
          </a:p>
          <a:p>
            <a:pPr marL="342900" indent="-342900">
              <a:lnSpc>
                <a:spcPct val="150000"/>
              </a:lnSpc>
              <a:buFont typeface="Arial" panose="020B0604020202020204" pitchFamily="34" charset="0"/>
              <a:buChar char="•"/>
            </a:pPr>
            <a:endParaRPr lang="en-US" sz="2000" b="1" dirty="0">
              <a:effectLs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15439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p:txBody>
          <a:bodyPr>
            <a:normAutofit fontScale="90000"/>
          </a:bodyPr>
          <a:lstStyle/>
          <a:p>
            <a:r>
              <a:rPr lang="en" dirty="0"/>
              <a:t>							</a:t>
            </a:r>
            <a:r>
              <a:rPr lang="en-US" sz="3200" b="1" dirty="0"/>
              <a:t> </a:t>
            </a:r>
            <a:r>
              <a:rPr lang="en-US" sz="3200" b="1" dirty="0" err="1"/>
              <a:t>Bảng</a:t>
            </a:r>
            <a:r>
              <a:rPr lang="en-US" sz="3200" b="1" dirty="0"/>
              <a:t> </a:t>
            </a:r>
            <a:r>
              <a:rPr lang="en-US" sz="3200" b="1" dirty="0" err="1"/>
              <a:t>khảo</a:t>
            </a:r>
            <a:r>
              <a:rPr lang="en-US" sz="3200" b="1" dirty="0"/>
              <a:t> </a:t>
            </a:r>
            <a:r>
              <a:rPr lang="en-US" sz="3200" b="1" dirty="0" err="1"/>
              <a:t>sát</a:t>
            </a:r>
            <a:r>
              <a:rPr lang="en-US" sz="3200" b="1" dirty="0"/>
              <a:t> </a:t>
            </a:r>
            <a:r>
              <a:rPr lang="en-US" sz="3200" b="1" dirty="0" err="1"/>
              <a:t>tình</a:t>
            </a:r>
            <a:r>
              <a:rPr lang="en-US" sz="3200" b="1" dirty="0"/>
              <a:t> </a:t>
            </a:r>
            <a:r>
              <a:rPr lang="en-US" sz="3200" b="1" dirty="0" err="1"/>
              <a:t>trạng</a:t>
            </a:r>
            <a:r>
              <a:rPr lang="en-US" sz="3200" b="1" dirty="0"/>
              <a:t> </a:t>
            </a:r>
            <a:r>
              <a:rPr lang="en-US" sz="3200" b="1" dirty="0" err="1"/>
              <a:t>việc</a:t>
            </a:r>
            <a:r>
              <a:rPr lang="en-US" sz="3200" b="1" dirty="0"/>
              <a:t> </a:t>
            </a:r>
            <a:r>
              <a:rPr lang="en-US" sz="3200" b="1" dirty="0" err="1"/>
              <a:t>làm</a:t>
            </a:r>
            <a:r>
              <a:rPr lang="en-US" sz="3200" b="1" dirty="0"/>
              <a:t> </a:t>
            </a:r>
            <a:r>
              <a:rPr lang="en-US" sz="3200" b="1" dirty="0" err="1"/>
              <a:t>của</a:t>
            </a:r>
            <a:r>
              <a:rPr lang="en-US" sz="3200" b="1" dirty="0"/>
              <a:t>							 			</a:t>
            </a:r>
            <a:r>
              <a:rPr lang="en-US" sz="3200" b="1" dirty="0" err="1"/>
              <a:t>người</a:t>
            </a:r>
            <a:r>
              <a:rPr lang="en-US" sz="3200" b="1" dirty="0"/>
              <a:t> </a:t>
            </a:r>
            <a:r>
              <a:rPr lang="en-US" sz="3200" b="1" dirty="0" err="1"/>
              <a:t>tốt</a:t>
            </a:r>
            <a:r>
              <a:rPr lang="en-US" sz="3200" b="1" dirty="0"/>
              <a:t> </a:t>
            </a:r>
            <a:r>
              <a:rPr lang="en-US" sz="3200" b="1" dirty="0" err="1"/>
              <a:t>nghiệp</a:t>
            </a:r>
            <a:r>
              <a:rPr lang="en-US" sz="3200" b="1" dirty="0"/>
              <a:t> – </a:t>
            </a:r>
            <a:r>
              <a:rPr lang="en-US" sz="3200" b="1" dirty="0" err="1">
                <a:solidFill>
                  <a:srgbClr val="FFFF00"/>
                </a:solidFill>
              </a:rPr>
              <a:t>Một</a:t>
            </a:r>
            <a:r>
              <a:rPr lang="en-US" sz="3200" b="1" dirty="0">
                <a:solidFill>
                  <a:srgbClr val="FFFF00"/>
                </a:solidFill>
              </a:rPr>
              <a:t> </a:t>
            </a:r>
            <a:r>
              <a:rPr lang="en-US" sz="3200" b="1" dirty="0" err="1">
                <a:solidFill>
                  <a:srgbClr val="FFFF00"/>
                </a:solidFill>
              </a:rPr>
              <a:t>số</a:t>
            </a:r>
            <a:r>
              <a:rPr lang="en-US" sz="3200" b="1" dirty="0">
                <a:solidFill>
                  <a:srgbClr val="FFFF00"/>
                </a:solidFill>
              </a:rPr>
              <a:t> ý </a:t>
            </a:r>
            <a:r>
              <a:rPr lang="en-US" sz="3200" b="1" dirty="0" err="1">
                <a:solidFill>
                  <a:srgbClr val="FFFF00"/>
                </a:solidFill>
              </a:rPr>
              <a:t>kiến</a:t>
            </a:r>
            <a:r>
              <a:rPr lang="en-US" sz="3200" b="1" dirty="0">
                <a:solidFill>
                  <a:srgbClr val="FFFF00"/>
                </a:solidFill>
              </a:rPr>
              <a:t> </a:t>
            </a:r>
            <a:r>
              <a:rPr lang="en-US" sz="3200" b="1" dirty="0" err="1">
                <a:solidFill>
                  <a:srgbClr val="FFFF00"/>
                </a:solidFill>
              </a:rPr>
              <a:t>khác</a:t>
            </a:r>
            <a:r>
              <a:rPr lang="en" dirty="0"/>
              <a:t>		</a:t>
            </a:r>
            <a:r>
              <a:rPr lang="en-US" dirty="0"/>
              <a:t> </a:t>
            </a:r>
            <a:endParaRPr lang="en" dirty="0"/>
          </a:p>
        </p:txBody>
      </p:sp>
      <p:pic>
        <p:nvPicPr>
          <p:cNvPr id="14" name="Immagine 1">
            <a:extLst>
              <a:ext uri="{FF2B5EF4-FFF2-40B4-BE49-F238E27FC236}">
                <a16:creationId xmlns:a16="http://schemas.microsoft.com/office/drawing/2014/main" id="{7CB8B4D1-6C56-44E3-90BB-F2ABE2CD8CB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790" y="316388"/>
            <a:ext cx="3821056" cy="1248335"/>
          </a:xfrm>
          <a:prstGeom prst="rect">
            <a:avLst/>
          </a:prstGeom>
          <a:noFill/>
          <a:ln>
            <a:noFill/>
          </a:ln>
        </p:spPr>
      </p:pic>
      <p:sp>
        <p:nvSpPr>
          <p:cNvPr id="21" name="TextBox 20">
            <a:extLst>
              <a:ext uri="{FF2B5EF4-FFF2-40B4-BE49-F238E27FC236}">
                <a16:creationId xmlns:a16="http://schemas.microsoft.com/office/drawing/2014/main" id="{F125599F-AC9B-4EF2-B1D9-38F314169DE4}"/>
              </a:ext>
            </a:extLst>
          </p:cNvPr>
          <p:cNvSpPr txBox="1"/>
          <p:nvPr/>
        </p:nvSpPr>
        <p:spPr>
          <a:xfrm>
            <a:off x="362076" y="2141938"/>
            <a:ext cx="11467848" cy="3891835"/>
          </a:xfrm>
          <a:prstGeom prst="rect">
            <a:avLst/>
          </a:prstGeom>
          <a:noFill/>
        </p:spPr>
        <p:txBody>
          <a:bodyPr wrap="square">
            <a:spAutoFit/>
          </a:bodyPr>
          <a:lstStyle/>
          <a:p>
            <a:pPr marL="342900" indent="-342900">
              <a:buFont typeface="Arial" panose="020B0604020202020204" pitchFamily="34" charset="0"/>
              <a:buChar char="•"/>
            </a:pPr>
            <a:r>
              <a:rPr lang="en-US" sz="2000" dirty="0">
                <a:effectLst/>
                <a:latin typeface="+mj-lt"/>
                <a:ea typeface="Calibri" panose="020F0502020204030204" pitchFamily="34" charset="0"/>
                <a:cs typeface="Arial" panose="020B0604020202020204" pitchFamily="34" charset="0"/>
              </a:rPr>
              <a:t>AJC: </a:t>
            </a:r>
            <a:endParaRPr lang="en-US" sz="2000" dirty="0">
              <a:latin typeface="+mj-lt"/>
              <a:cs typeface="Arial" panose="020B0604020202020204" pitchFamily="34" charset="0"/>
            </a:endParaRPr>
          </a:p>
          <a:p>
            <a:pPr marL="800100" lvl="1" indent="-342900" algn="just">
              <a:buFont typeface="Arial" panose="020B0604020202020204" pitchFamily="34" charset="0"/>
              <a:buChar char="•"/>
            </a:pPr>
            <a:r>
              <a:rPr lang="vi-VN" sz="2000" b="1" dirty="0">
                <a:effectLst/>
                <a:latin typeface="Calibri Light (Headings)"/>
                <a:ea typeface="Times New Roman" panose="02020603050405020304" pitchFamily="18" charset="0"/>
                <a:cs typeface="Arial" panose="020B0604020202020204" pitchFamily="34" charset="0"/>
              </a:rPr>
              <a:t>Chuẩn hoá thuật ngữ. Một số câu hỏi đã có giải thích, định nghĩa thuật ngữ kèm theo khá rõ ràng. Việc làm này cần thiết cho một số câu hỏi khác(đã có ghi chú trong bảng hỏi cụ thể), nhất là những câu hỏi không khó hiểu nhưng lại có thể dẫn đến nhiều cách hiểu khác nhau để có thể dễ dàng hơn không chỉ người trả lời mà còn cho khâu phân tích, đánh giá sau này.</a:t>
            </a:r>
            <a:endParaRPr lang="en-US" sz="2000" b="1" dirty="0">
              <a:latin typeface="Calibri Light (Headings)"/>
              <a:ea typeface="Times New Roman" panose="02020603050405020304" pitchFamily="18" charset="0"/>
              <a:cs typeface="Arial" panose="020B0604020202020204" pitchFamily="34" charset="0"/>
            </a:endParaRPr>
          </a:p>
          <a:p>
            <a:pPr marL="800100" lvl="1" indent="-342900" algn="just">
              <a:buFont typeface="Arial" panose="020B0604020202020204" pitchFamily="34" charset="0"/>
              <a:buChar char="•"/>
            </a:pPr>
            <a:r>
              <a:rPr lang="vi-VN" sz="2000" b="1" dirty="0">
                <a:effectLst/>
                <a:latin typeface="Calibri Light (Headings)"/>
                <a:ea typeface="Times New Roman" panose="02020603050405020304" pitchFamily="18" charset="0"/>
                <a:cs typeface="Arial" panose="020B0604020202020204" pitchFamily="34" charset="0"/>
              </a:rPr>
              <a:t>Có mấy mốc thời gian nghiên cứu quan tâm và đều liên quan đến thời điểm tốt nghiệp. Chúng tôi nghĩ cần định nghĩa rõ: trước khi tốt nghiệp, sau khi tốt nghiệp hay thời điểm nhận bằng tốt nghiệp. Tương tự, tình trạng có việc làm, không có việc làm…. Sự mù mờ đa nghĩa chỉ gây khó khăn cho người trả lời và ảnh hưởng tới chất lượng của câu trả lời. Càng rõ ràng, càng ít gây tranh cãi và tiết kiệm thời gian, nâng cao hiệu quả.</a:t>
            </a:r>
            <a:endParaRPr lang="en-US" sz="2000" b="1" dirty="0">
              <a:effectLst/>
              <a:latin typeface="Calibri Light (Headings)"/>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endParaRPr lang="en-US" sz="2000" dirty="0">
              <a:effectLst/>
              <a:latin typeface="+mj-lt"/>
              <a:ea typeface="Calibri" panose="020F0502020204030204" pitchFamily="34" charset="0"/>
              <a:cs typeface="Arial" panose="020B0604020202020204" pitchFamily="34" charset="0"/>
            </a:endParaRPr>
          </a:p>
          <a:p>
            <a:pPr marL="342900" indent="-342900">
              <a:lnSpc>
                <a:spcPct val="150000"/>
              </a:lnSpc>
              <a:buFont typeface="Arial" panose="020B0604020202020204" pitchFamily="34" charset="0"/>
              <a:buChar char="•"/>
            </a:pPr>
            <a:endParaRPr lang="en-US" sz="2000" dirty="0">
              <a:effectLst/>
              <a:latin typeface="+mj-l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77583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F3303-E37F-45B2-B85E-53B0F8A27891}"/>
              </a:ext>
            </a:extLst>
          </p:cNvPr>
          <p:cNvSpPr>
            <a:spLocks noGrp="1"/>
          </p:cNvSpPr>
          <p:nvPr>
            <p:ph type="title"/>
          </p:nvPr>
        </p:nvSpPr>
        <p:spPr>
          <a:xfrm>
            <a:off x="0" y="220090"/>
            <a:ext cx="12192000" cy="1028245"/>
          </a:xfrm>
        </p:spPr>
        <p:txBody>
          <a:bodyPr/>
          <a:lstStyle/>
          <a:p>
            <a:r>
              <a:rPr lang="en-US" dirty="0"/>
              <a:t>				</a:t>
            </a:r>
            <a:r>
              <a:rPr lang="en-US" b="1" dirty="0"/>
              <a:t>KẾ HOẠCH KHẢO SÁT TÌNH TRẠNG VIỆC LÀM </a:t>
            </a:r>
          </a:p>
        </p:txBody>
      </p:sp>
      <p:graphicFrame>
        <p:nvGraphicFramePr>
          <p:cNvPr id="4" name="Content Placeholder 3">
            <a:extLst>
              <a:ext uri="{FF2B5EF4-FFF2-40B4-BE49-F238E27FC236}">
                <a16:creationId xmlns:a16="http://schemas.microsoft.com/office/drawing/2014/main" id="{AF8F231D-5DD9-42DD-846F-2FD1E7549CE6}"/>
              </a:ext>
            </a:extLst>
          </p:cNvPr>
          <p:cNvGraphicFramePr>
            <a:graphicFrameLocks noGrp="1"/>
          </p:cNvGraphicFramePr>
          <p:nvPr>
            <p:ph idx="1"/>
            <p:extLst>
              <p:ext uri="{D42A27DB-BD31-4B8C-83A1-F6EECF244321}">
                <p14:modId xmlns:p14="http://schemas.microsoft.com/office/powerpoint/2010/main" val="1875471955"/>
              </p:ext>
            </p:extLst>
          </p:nvPr>
        </p:nvGraphicFramePr>
        <p:xfrm>
          <a:off x="497072" y="1570444"/>
          <a:ext cx="11197856" cy="5067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magine 1">
            <a:extLst>
              <a:ext uri="{FF2B5EF4-FFF2-40B4-BE49-F238E27FC236}">
                <a16:creationId xmlns:a16="http://schemas.microsoft.com/office/drawing/2014/main" id="{6716DF97-B9A2-4F8A-8B62-A4EDFB9CC87F}"/>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8192" y="0"/>
            <a:ext cx="3821056" cy="1248335"/>
          </a:xfrm>
          <a:prstGeom prst="rect">
            <a:avLst/>
          </a:prstGeom>
          <a:noFill/>
          <a:ln>
            <a:noFill/>
          </a:ln>
        </p:spPr>
      </p:pic>
      <p:sp>
        <p:nvSpPr>
          <p:cNvPr id="3" name="Arrow: Right 2">
            <a:extLst>
              <a:ext uri="{FF2B5EF4-FFF2-40B4-BE49-F238E27FC236}">
                <a16:creationId xmlns:a16="http://schemas.microsoft.com/office/drawing/2014/main" id="{5703722C-9F36-4787-ABD2-59DBEBE76879}"/>
              </a:ext>
            </a:extLst>
          </p:cNvPr>
          <p:cNvSpPr/>
          <p:nvPr/>
        </p:nvSpPr>
        <p:spPr>
          <a:xfrm>
            <a:off x="2843775" y="2312894"/>
            <a:ext cx="65741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0AFA918D-7CE0-4EFB-AC76-E7EF1F333EA6}"/>
              </a:ext>
            </a:extLst>
          </p:cNvPr>
          <p:cNvSpPr/>
          <p:nvPr/>
        </p:nvSpPr>
        <p:spPr>
          <a:xfrm>
            <a:off x="5575022" y="2286729"/>
            <a:ext cx="65741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00CEF571-18D8-4DAB-9642-483A5D05B604}"/>
              </a:ext>
            </a:extLst>
          </p:cNvPr>
          <p:cNvSpPr/>
          <p:nvPr/>
        </p:nvSpPr>
        <p:spPr>
          <a:xfrm>
            <a:off x="8306269" y="2312894"/>
            <a:ext cx="65741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570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Xin cảm ơn!</a:t>
            </a:r>
          </a:p>
        </p:txBody>
      </p:sp>
      <p:sp>
        <p:nvSpPr>
          <p:cNvPr id="4" name="Text Placeholder 3"/>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110084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275907" y="2169817"/>
            <a:ext cx="9824483" cy="4216806"/>
          </a:xfrm>
        </p:spPr>
        <p:txBody>
          <a:bodyPr>
            <a:normAutofit fontScale="92500" lnSpcReduction="10000"/>
          </a:bodyPr>
          <a:lstStyle/>
          <a:p>
            <a:pPr algn="ctr">
              <a:lnSpc>
                <a:spcPct val="170000"/>
              </a:lnSpc>
            </a:pPr>
            <a:r>
              <a:rPr lang="en-US" sz="3000" dirty="0">
                <a:solidFill>
                  <a:schemeClr val="tx1"/>
                </a:solidFill>
              </a:rPr>
              <a:t>“</a:t>
            </a:r>
            <a:r>
              <a:rPr lang="en-US" sz="3000" dirty="0" err="1">
                <a:solidFill>
                  <a:srgbClr val="FF0000"/>
                </a:solidFill>
              </a:rPr>
              <a:t>MO</a:t>
            </a:r>
            <a:r>
              <a:rPr lang="en-US" sz="3000" dirty="0" err="1">
                <a:solidFill>
                  <a:schemeClr val="tx1"/>
                </a:solidFill>
              </a:rPr>
              <a:t>nitoring</a:t>
            </a:r>
            <a:r>
              <a:rPr lang="en-US" sz="3000" dirty="0">
                <a:solidFill>
                  <a:schemeClr val="tx1"/>
                </a:solidFill>
              </a:rPr>
              <a:t> </a:t>
            </a:r>
            <a:r>
              <a:rPr lang="en-US" sz="3000" dirty="0">
                <a:solidFill>
                  <a:srgbClr val="FF0000"/>
                </a:solidFill>
              </a:rPr>
              <a:t>T</a:t>
            </a:r>
            <a:r>
              <a:rPr lang="en-US" sz="3000" dirty="0">
                <a:solidFill>
                  <a:schemeClr val="tx1"/>
                </a:solidFill>
              </a:rPr>
              <a:t>rends </a:t>
            </a:r>
            <a:r>
              <a:rPr lang="en-US" sz="3000" dirty="0">
                <a:solidFill>
                  <a:srgbClr val="FF0000"/>
                </a:solidFill>
              </a:rPr>
              <a:t>I</a:t>
            </a:r>
            <a:r>
              <a:rPr lang="en-US" sz="3000" dirty="0">
                <a:solidFill>
                  <a:schemeClr val="tx1"/>
                </a:solidFill>
              </a:rPr>
              <a:t>n </a:t>
            </a:r>
            <a:r>
              <a:rPr lang="en-US" sz="3000" dirty="0">
                <a:solidFill>
                  <a:srgbClr val="FF0000"/>
                </a:solidFill>
              </a:rPr>
              <a:t>V</a:t>
            </a:r>
            <a:r>
              <a:rPr lang="en-US" sz="3000" dirty="0">
                <a:solidFill>
                  <a:schemeClr val="tx1"/>
                </a:solidFill>
              </a:rPr>
              <a:t>ietnamese graduates’ </a:t>
            </a:r>
            <a:r>
              <a:rPr lang="en-US" sz="3000" dirty="0">
                <a:solidFill>
                  <a:srgbClr val="FF0000"/>
                </a:solidFill>
              </a:rPr>
              <a:t>E</a:t>
            </a:r>
            <a:r>
              <a:rPr lang="en-US" sz="3000" dirty="0">
                <a:solidFill>
                  <a:schemeClr val="tx1"/>
                </a:solidFill>
              </a:rPr>
              <a:t>mployment” </a:t>
            </a:r>
          </a:p>
          <a:p>
            <a:pPr algn="ctr">
              <a:lnSpc>
                <a:spcPct val="170000"/>
              </a:lnSpc>
            </a:pPr>
            <a:r>
              <a:rPr lang="en-US" sz="4000" b="1" dirty="0">
                <a:solidFill>
                  <a:schemeClr val="tx1"/>
                </a:solidFill>
              </a:rPr>
              <a:t>Graduate Tracking Survey</a:t>
            </a:r>
          </a:p>
          <a:p>
            <a:pPr algn="ctr">
              <a:lnSpc>
                <a:spcPct val="170000"/>
              </a:lnSpc>
            </a:pPr>
            <a:r>
              <a:rPr lang="en-US" sz="4000" b="1" dirty="0" err="1">
                <a:solidFill>
                  <a:schemeClr val="tx1"/>
                </a:solidFill>
              </a:rPr>
              <a:t>Finalisation</a:t>
            </a:r>
            <a:endParaRPr lang="en-US" sz="4000" b="1" dirty="0">
              <a:solidFill>
                <a:schemeClr val="accent5"/>
              </a:solidFill>
            </a:endParaRPr>
          </a:p>
          <a:p>
            <a:pPr algn="ctr">
              <a:lnSpc>
                <a:spcPct val="170000"/>
              </a:lnSpc>
            </a:pPr>
            <a:r>
              <a:rPr lang="en-US" sz="2600" b="1" i="1" dirty="0">
                <a:solidFill>
                  <a:schemeClr val="tx1"/>
                </a:solidFill>
              </a:rPr>
              <a:t>By: Ngo Phuong Dung - research team leader of </a:t>
            </a:r>
          </a:p>
          <a:p>
            <a:pPr algn="ctr">
              <a:lnSpc>
                <a:spcPct val="170000"/>
              </a:lnSpc>
            </a:pPr>
            <a:r>
              <a:rPr lang="en-US" sz="2600" b="1" i="1" dirty="0">
                <a:solidFill>
                  <a:schemeClr val="tx1"/>
                </a:solidFill>
              </a:rPr>
              <a:t>Hanoi University </a:t>
            </a:r>
          </a:p>
          <a:p>
            <a:pPr algn="ctr">
              <a:lnSpc>
                <a:spcPct val="170000"/>
              </a:lnSpc>
            </a:pPr>
            <a:endParaRPr lang="en-US" sz="3000" dirty="0">
              <a:solidFill>
                <a:schemeClr val="tx1"/>
              </a:solidFill>
            </a:endParaRPr>
          </a:p>
        </p:txBody>
      </p:sp>
      <p:pic>
        <p:nvPicPr>
          <p:cNvPr id="6" name="Immagine 1">
            <a:extLst>
              <a:ext uri="{FF2B5EF4-FFF2-40B4-BE49-F238E27FC236}">
                <a16:creationId xmlns:a16="http://schemas.microsoft.com/office/drawing/2014/main" id="{89C271A8-F7D8-442D-B95B-F0BC1DB345C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986" y="273390"/>
            <a:ext cx="4494028" cy="1813118"/>
          </a:xfrm>
          <a:prstGeom prst="rect">
            <a:avLst/>
          </a:prstGeom>
          <a:noFill/>
          <a:ln>
            <a:noFill/>
          </a:ln>
        </p:spPr>
      </p:pic>
    </p:spTree>
    <p:extLst>
      <p:ext uri="{BB962C8B-B14F-4D97-AF65-F5344CB8AC3E}">
        <p14:creationId xmlns:p14="http://schemas.microsoft.com/office/powerpoint/2010/main" val="1041961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t>
            </a:r>
            <a:r>
              <a:rPr lang="en-US" sz="4500" b="1" dirty="0"/>
              <a:t>Agenda</a:t>
            </a:r>
          </a:p>
        </p:txBody>
      </p:sp>
      <p:sp>
        <p:nvSpPr>
          <p:cNvPr id="5" name="Content Placeholder 4"/>
          <p:cNvSpPr>
            <a:spLocks noGrp="1"/>
          </p:cNvSpPr>
          <p:nvPr>
            <p:ph idx="1"/>
          </p:nvPr>
        </p:nvSpPr>
        <p:spPr>
          <a:xfrm>
            <a:off x="838199" y="1825625"/>
            <a:ext cx="10885227" cy="4351338"/>
          </a:xfrm>
        </p:spPr>
        <p:txBody>
          <a:bodyPr>
            <a:normAutofit/>
          </a:bodyPr>
          <a:lstStyle/>
          <a:p>
            <a:r>
              <a:rPr lang="en-US" sz="4000" dirty="0"/>
              <a:t> Graduates’ employment tracking survey – revised version</a:t>
            </a:r>
          </a:p>
          <a:p>
            <a:r>
              <a:rPr lang="en-US" sz="4000" dirty="0"/>
              <a:t> Synthesis of stakeholders’ feedbacks</a:t>
            </a:r>
          </a:p>
          <a:p>
            <a:r>
              <a:rPr lang="en-US" sz="4000" dirty="0"/>
              <a:t> Discussion on the survey</a:t>
            </a:r>
          </a:p>
          <a:p>
            <a:r>
              <a:rPr lang="en-US" sz="4000" dirty="0"/>
              <a:t> Plan for survey implementation</a:t>
            </a:r>
          </a:p>
          <a:p>
            <a:r>
              <a:rPr lang="en-US" sz="4000" dirty="0"/>
              <a:t> Conclusion</a:t>
            </a:r>
          </a:p>
          <a:p>
            <a:pPr marL="0" indent="0">
              <a:buNone/>
            </a:pPr>
            <a:endParaRPr lang="en-US" sz="4000" dirty="0"/>
          </a:p>
          <a:p>
            <a:pPr marL="0" indent="0">
              <a:buNone/>
            </a:pPr>
            <a:endParaRPr lang="en-US" sz="4000" dirty="0"/>
          </a:p>
          <a:p>
            <a:endParaRPr lang="en-US" sz="4000" dirty="0"/>
          </a:p>
        </p:txBody>
      </p:sp>
      <p:pic>
        <p:nvPicPr>
          <p:cNvPr id="6" name="Immagine 1">
            <a:extLst>
              <a:ext uri="{FF2B5EF4-FFF2-40B4-BE49-F238E27FC236}">
                <a16:creationId xmlns:a16="http://schemas.microsoft.com/office/drawing/2014/main" id="{2086AA66-F79F-4296-8635-99A6A4EDFD4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9904" y="255082"/>
            <a:ext cx="3821056" cy="1248335"/>
          </a:xfrm>
          <a:prstGeom prst="rect">
            <a:avLst/>
          </a:prstGeom>
          <a:noFill/>
          <a:ln>
            <a:noFill/>
          </a:ln>
        </p:spPr>
      </p:pic>
    </p:spTree>
    <p:extLst>
      <p:ext uri="{BB962C8B-B14F-4D97-AF65-F5344CB8AC3E}">
        <p14:creationId xmlns:p14="http://schemas.microsoft.com/office/powerpoint/2010/main" val="1903902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275907" y="2169817"/>
            <a:ext cx="9824483" cy="4216806"/>
          </a:xfrm>
        </p:spPr>
        <p:txBody>
          <a:bodyPr>
            <a:normAutofit fontScale="85000" lnSpcReduction="10000"/>
          </a:bodyPr>
          <a:lstStyle/>
          <a:p>
            <a:pPr algn="ctr">
              <a:lnSpc>
                <a:spcPct val="170000"/>
              </a:lnSpc>
            </a:pPr>
            <a:r>
              <a:rPr lang="en-US" sz="3000" dirty="0">
                <a:solidFill>
                  <a:schemeClr val="tx1"/>
                </a:solidFill>
              </a:rPr>
              <a:t>“</a:t>
            </a:r>
            <a:r>
              <a:rPr lang="en-US" sz="3000" dirty="0" err="1">
                <a:solidFill>
                  <a:srgbClr val="FF0000"/>
                </a:solidFill>
              </a:rPr>
              <a:t>MO</a:t>
            </a:r>
            <a:r>
              <a:rPr lang="en-US" sz="3000" dirty="0" err="1">
                <a:solidFill>
                  <a:schemeClr val="tx1"/>
                </a:solidFill>
              </a:rPr>
              <a:t>nitoring</a:t>
            </a:r>
            <a:r>
              <a:rPr lang="en-US" sz="3000" dirty="0">
                <a:solidFill>
                  <a:schemeClr val="tx1"/>
                </a:solidFill>
              </a:rPr>
              <a:t> </a:t>
            </a:r>
            <a:r>
              <a:rPr lang="en-US" sz="3000" dirty="0">
                <a:solidFill>
                  <a:srgbClr val="FF0000"/>
                </a:solidFill>
              </a:rPr>
              <a:t>T</a:t>
            </a:r>
            <a:r>
              <a:rPr lang="en-US" sz="3000" dirty="0">
                <a:solidFill>
                  <a:schemeClr val="tx1"/>
                </a:solidFill>
              </a:rPr>
              <a:t>rends </a:t>
            </a:r>
            <a:r>
              <a:rPr lang="en-US" sz="3000" dirty="0">
                <a:solidFill>
                  <a:srgbClr val="FF0000"/>
                </a:solidFill>
              </a:rPr>
              <a:t>I</a:t>
            </a:r>
            <a:r>
              <a:rPr lang="en-US" sz="3000" dirty="0">
                <a:solidFill>
                  <a:schemeClr val="tx1"/>
                </a:solidFill>
              </a:rPr>
              <a:t>n </a:t>
            </a:r>
            <a:r>
              <a:rPr lang="en-US" sz="3000" dirty="0">
                <a:solidFill>
                  <a:srgbClr val="FF0000"/>
                </a:solidFill>
              </a:rPr>
              <a:t>V</a:t>
            </a:r>
            <a:r>
              <a:rPr lang="en-US" sz="3000" dirty="0">
                <a:solidFill>
                  <a:schemeClr val="tx1"/>
                </a:solidFill>
              </a:rPr>
              <a:t>ietnamese graduates’ </a:t>
            </a:r>
            <a:r>
              <a:rPr lang="en-US" sz="3000" dirty="0">
                <a:solidFill>
                  <a:srgbClr val="FF0000"/>
                </a:solidFill>
              </a:rPr>
              <a:t>E</a:t>
            </a:r>
            <a:r>
              <a:rPr lang="en-US" sz="3000" dirty="0">
                <a:solidFill>
                  <a:schemeClr val="tx1"/>
                </a:solidFill>
              </a:rPr>
              <a:t>mployment” </a:t>
            </a:r>
          </a:p>
          <a:p>
            <a:pPr algn="ctr">
              <a:lnSpc>
                <a:spcPct val="170000"/>
              </a:lnSpc>
            </a:pPr>
            <a:r>
              <a:rPr lang="en-US" sz="6000" b="1" dirty="0" err="1">
                <a:solidFill>
                  <a:schemeClr val="tx1"/>
                </a:solidFill>
              </a:rPr>
              <a:t>Bảng</a:t>
            </a:r>
            <a:r>
              <a:rPr lang="en-US" sz="6000" b="1" dirty="0">
                <a:solidFill>
                  <a:schemeClr val="tx1"/>
                </a:solidFill>
              </a:rPr>
              <a:t> </a:t>
            </a:r>
            <a:r>
              <a:rPr lang="en-US" sz="6000" b="1" dirty="0" err="1">
                <a:solidFill>
                  <a:schemeClr val="tx1"/>
                </a:solidFill>
              </a:rPr>
              <a:t>khảo</a:t>
            </a:r>
            <a:r>
              <a:rPr lang="en-US" sz="6000" b="1" dirty="0">
                <a:solidFill>
                  <a:schemeClr val="tx1"/>
                </a:solidFill>
              </a:rPr>
              <a:t> </a:t>
            </a:r>
            <a:r>
              <a:rPr lang="en-US" sz="6000" b="1" dirty="0" err="1">
                <a:solidFill>
                  <a:schemeClr val="tx1"/>
                </a:solidFill>
              </a:rPr>
              <a:t>sát</a:t>
            </a:r>
            <a:r>
              <a:rPr lang="en-US" sz="6000" b="1" dirty="0">
                <a:solidFill>
                  <a:schemeClr val="tx1"/>
                </a:solidFill>
              </a:rPr>
              <a:t> </a:t>
            </a:r>
            <a:r>
              <a:rPr lang="en-US" sz="6000" b="1" dirty="0" err="1">
                <a:solidFill>
                  <a:schemeClr val="tx1"/>
                </a:solidFill>
              </a:rPr>
              <a:t>tình</a:t>
            </a:r>
            <a:r>
              <a:rPr lang="en-US" sz="6000" b="1" dirty="0">
                <a:solidFill>
                  <a:schemeClr val="tx1"/>
                </a:solidFill>
              </a:rPr>
              <a:t> </a:t>
            </a:r>
            <a:r>
              <a:rPr lang="en-US" sz="6000" b="1" dirty="0" err="1">
                <a:solidFill>
                  <a:schemeClr val="tx1"/>
                </a:solidFill>
              </a:rPr>
              <a:t>trạng</a:t>
            </a:r>
            <a:r>
              <a:rPr lang="en-US" sz="6000" b="1" dirty="0">
                <a:solidFill>
                  <a:schemeClr val="tx1"/>
                </a:solidFill>
              </a:rPr>
              <a:t> </a:t>
            </a:r>
            <a:r>
              <a:rPr lang="en-US" sz="6000" b="1" dirty="0" err="1">
                <a:solidFill>
                  <a:schemeClr val="tx1"/>
                </a:solidFill>
              </a:rPr>
              <a:t>việc</a:t>
            </a:r>
            <a:r>
              <a:rPr lang="en-US" sz="6000" b="1" dirty="0">
                <a:solidFill>
                  <a:schemeClr val="tx1"/>
                </a:solidFill>
              </a:rPr>
              <a:t> </a:t>
            </a:r>
            <a:r>
              <a:rPr lang="en-US" sz="6000" b="1" dirty="0" err="1">
                <a:solidFill>
                  <a:schemeClr val="tx1"/>
                </a:solidFill>
              </a:rPr>
              <a:t>làm</a:t>
            </a:r>
            <a:r>
              <a:rPr lang="en-US" sz="6000" b="1" dirty="0">
                <a:solidFill>
                  <a:schemeClr val="tx1"/>
                </a:solidFill>
              </a:rPr>
              <a:t> </a:t>
            </a:r>
          </a:p>
          <a:p>
            <a:pPr algn="ctr">
              <a:lnSpc>
                <a:spcPct val="170000"/>
              </a:lnSpc>
            </a:pPr>
            <a:r>
              <a:rPr lang="en-US" sz="6000" b="1" dirty="0">
                <a:solidFill>
                  <a:schemeClr val="tx1"/>
                </a:solidFill>
              </a:rPr>
              <a:t>- </a:t>
            </a:r>
            <a:r>
              <a:rPr lang="en-US" sz="6000" b="1" dirty="0" err="1">
                <a:solidFill>
                  <a:schemeClr val="tx1"/>
                </a:solidFill>
              </a:rPr>
              <a:t>Bản</a:t>
            </a:r>
            <a:r>
              <a:rPr lang="en-US" sz="6000" b="1" dirty="0">
                <a:solidFill>
                  <a:schemeClr val="tx1"/>
                </a:solidFill>
              </a:rPr>
              <a:t> </a:t>
            </a:r>
            <a:r>
              <a:rPr lang="en-US" sz="6000" b="1" dirty="0" err="1">
                <a:solidFill>
                  <a:schemeClr val="tx1"/>
                </a:solidFill>
              </a:rPr>
              <a:t>thảo</a:t>
            </a:r>
            <a:r>
              <a:rPr lang="en-US" sz="6000" b="1" dirty="0">
                <a:solidFill>
                  <a:schemeClr val="tx1"/>
                </a:solidFill>
              </a:rPr>
              <a:t> </a:t>
            </a:r>
            <a:r>
              <a:rPr lang="en-US" sz="6000" b="1" dirty="0" err="1">
                <a:solidFill>
                  <a:schemeClr val="tx1"/>
                </a:solidFill>
              </a:rPr>
              <a:t>lần</a:t>
            </a:r>
            <a:r>
              <a:rPr lang="en-US" sz="6000" b="1" dirty="0">
                <a:solidFill>
                  <a:schemeClr val="tx1"/>
                </a:solidFill>
              </a:rPr>
              <a:t> 2 -</a:t>
            </a:r>
            <a:endParaRPr lang="en-US" sz="6000" b="1" dirty="0">
              <a:solidFill>
                <a:schemeClr val="accent5"/>
              </a:solidFill>
            </a:endParaRPr>
          </a:p>
          <a:p>
            <a:pPr algn="ctr">
              <a:lnSpc>
                <a:spcPct val="170000"/>
              </a:lnSpc>
            </a:pPr>
            <a:endParaRPr lang="en-US" sz="2800" dirty="0">
              <a:solidFill>
                <a:schemeClr val="tx1"/>
              </a:solidFill>
            </a:endParaRPr>
          </a:p>
          <a:p>
            <a:pPr algn="ctr">
              <a:lnSpc>
                <a:spcPct val="170000"/>
              </a:lnSpc>
            </a:pPr>
            <a:endParaRPr lang="en-US" sz="3000" dirty="0">
              <a:solidFill>
                <a:schemeClr val="tx1"/>
              </a:solidFill>
            </a:endParaRPr>
          </a:p>
        </p:txBody>
      </p:sp>
      <p:pic>
        <p:nvPicPr>
          <p:cNvPr id="6" name="Immagine 1">
            <a:extLst>
              <a:ext uri="{FF2B5EF4-FFF2-40B4-BE49-F238E27FC236}">
                <a16:creationId xmlns:a16="http://schemas.microsoft.com/office/drawing/2014/main" id="{89C271A8-F7D8-442D-B95B-F0BC1DB345C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986" y="273390"/>
            <a:ext cx="4494028" cy="1813118"/>
          </a:xfrm>
          <a:prstGeom prst="rect">
            <a:avLst/>
          </a:prstGeom>
          <a:noFill/>
          <a:ln>
            <a:noFill/>
          </a:ln>
        </p:spPr>
      </p:pic>
    </p:spTree>
    <p:extLst>
      <p:ext uri="{BB962C8B-B14F-4D97-AF65-F5344CB8AC3E}">
        <p14:creationId xmlns:p14="http://schemas.microsoft.com/office/powerpoint/2010/main" val="1092335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500" dirty="0"/>
              <a:t>				   </a:t>
            </a:r>
            <a:r>
              <a:rPr lang="en-US" sz="3500" b="1" dirty="0" err="1"/>
              <a:t>Bảng</a:t>
            </a:r>
            <a:r>
              <a:rPr lang="en-US" sz="3500" b="1" dirty="0"/>
              <a:t> </a:t>
            </a:r>
            <a:r>
              <a:rPr lang="en-US" sz="3500" b="1" dirty="0" err="1"/>
              <a:t>khảo</a:t>
            </a:r>
            <a:r>
              <a:rPr lang="en-US" sz="3500" b="1" dirty="0"/>
              <a:t> </a:t>
            </a:r>
            <a:r>
              <a:rPr lang="en-US" sz="3500" b="1" dirty="0" err="1"/>
              <a:t>sát</a:t>
            </a:r>
            <a:r>
              <a:rPr lang="en-US" sz="3500" b="1" dirty="0"/>
              <a:t> </a:t>
            </a:r>
            <a:r>
              <a:rPr lang="en-US" sz="3500" b="1" dirty="0" err="1"/>
              <a:t>tình</a:t>
            </a:r>
            <a:r>
              <a:rPr lang="en-US" sz="3500" b="1" dirty="0"/>
              <a:t> </a:t>
            </a:r>
            <a:r>
              <a:rPr lang="en-US" sz="3500" b="1" dirty="0" err="1"/>
              <a:t>trạng</a:t>
            </a:r>
            <a:r>
              <a:rPr lang="en-US" sz="3500" b="1" dirty="0"/>
              <a:t> </a:t>
            </a:r>
            <a:r>
              <a:rPr lang="en-US" sz="3500" b="1" dirty="0" err="1"/>
              <a:t>việc</a:t>
            </a:r>
            <a:r>
              <a:rPr lang="en-US" sz="3500" b="1" dirty="0"/>
              <a:t> </a:t>
            </a:r>
            <a:r>
              <a:rPr lang="en-US" sz="3500" b="1" dirty="0" err="1"/>
              <a:t>làm</a:t>
            </a:r>
            <a:r>
              <a:rPr lang="en-US" sz="3500" b="1" dirty="0"/>
              <a:t> </a:t>
            </a:r>
            <a:r>
              <a:rPr lang="en-US" sz="3500" b="1" dirty="0" err="1"/>
              <a:t>của</a:t>
            </a:r>
            <a:r>
              <a:rPr lang="en-US" sz="3500" b="1" dirty="0"/>
              <a:t>									 </a:t>
            </a:r>
            <a:r>
              <a:rPr lang="en-US" sz="3500" b="1" dirty="0" err="1"/>
              <a:t>người</a:t>
            </a:r>
            <a:r>
              <a:rPr lang="en-US" sz="3500" b="1" dirty="0"/>
              <a:t> </a:t>
            </a:r>
            <a:r>
              <a:rPr lang="en-US" sz="3500" b="1" dirty="0" err="1"/>
              <a:t>tốt</a:t>
            </a:r>
            <a:r>
              <a:rPr lang="en-US" sz="3500" b="1" dirty="0"/>
              <a:t> </a:t>
            </a:r>
            <a:r>
              <a:rPr lang="en-US" sz="3500" b="1" dirty="0" err="1"/>
              <a:t>nghiệp</a:t>
            </a:r>
            <a:r>
              <a:rPr lang="en-US" sz="3500" b="1" dirty="0"/>
              <a:t> </a:t>
            </a:r>
          </a:p>
        </p:txBody>
      </p:sp>
      <p:pic>
        <p:nvPicPr>
          <p:cNvPr id="6" name="Immagine 1">
            <a:extLst>
              <a:ext uri="{FF2B5EF4-FFF2-40B4-BE49-F238E27FC236}">
                <a16:creationId xmlns:a16="http://schemas.microsoft.com/office/drawing/2014/main" id="{2086AA66-F79F-4296-8635-99A6A4EDFD4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4069" y="201605"/>
            <a:ext cx="3821056" cy="1248335"/>
          </a:xfrm>
          <a:prstGeom prst="rect">
            <a:avLst/>
          </a:prstGeom>
          <a:noFill/>
          <a:ln>
            <a:noFill/>
          </a:ln>
        </p:spPr>
      </p:pic>
      <p:sp>
        <p:nvSpPr>
          <p:cNvPr id="7" name="Content Placeholder 4">
            <a:extLst>
              <a:ext uri="{FF2B5EF4-FFF2-40B4-BE49-F238E27FC236}">
                <a16:creationId xmlns:a16="http://schemas.microsoft.com/office/drawing/2014/main" id="{1C2111C8-A8A2-44AA-8329-5BEC421B8554}"/>
              </a:ext>
            </a:extLst>
          </p:cNvPr>
          <p:cNvSpPr txBox="1">
            <a:spLocks/>
          </p:cNvSpPr>
          <p:nvPr/>
        </p:nvSpPr>
        <p:spPr>
          <a:xfrm>
            <a:off x="512323" y="1781033"/>
            <a:ext cx="11440840" cy="4851779"/>
          </a:xfrm>
          <a:prstGeom prst="rect">
            <a:avLst/>
          </a:prstGeom>
          <a:ln>
            <a:solidFill>
              <a:srgbClr val="500000"/>
            </a:solidFill>
          </a:ln>
        </p:spPr>
        <p:txBody>
          <a:bodyPr vert="horz" lIns="91440" tIns="45720" rIns="91440" bIns="45720" rtlCol="0">
            <a:normAutofit fontScale="92500" lnSpcReduction="20000"/>
          </a:bodyPr>
          <a:lstStyle>
            <a:lvl1pPr marL="171450" indent="-171450" algn="l" defTabSz="685800" rtl="0" eaLnBrk="1" latinLnBrk="0" hangingPunct="1">
              <a:lnSpc>
                <a:spcPct val="108000"/>
              </a:lnSpc>
              <a:spcBef>
                <a:spcPts val="60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108000"/>
              </a:lnSpc>
              <a:spcBef>
                <a:spcPts val="600"/>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108000"/>
              </a:lnSpc>
              <a:spcBef>
                <a:spcPts val="6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ct val="108000"/>
              </a:lnSpc>
              <a:spcBef>
                <a:spcPts val="600"/>
              </a:spcBef>
              <a:buFont typeface="Arial" panose="020B0604020202020204" pitchFamily="34" charset="0"/>
              <a:buChar char="•"/>
              <a:defRPr sz="1600" kern="1200">
                <a:solidFill>
                  <a:schemeClr val="tx1"/>
                </a:solidFill>
                <a:latin typeface="+mn-lt"/>
                <a:ea typeface="+mn-ea"/>
                <a:cs typeface="+mn-cs"/>
              </a:defRPr>
            </a:lvl4pPr>
            <a:lvl5pPr marL="1543050" indent="-171450" algn="l" defTabSz="685800" rtl="0" eaLnBrk="1" latinLnBrk="0" hangingPunct="1">
              <a:lnSpc>
                <a:spcPct val="108000"/>
              </a:lnSpc>
              <a:spcBef>
                <a:spcPts val="600"/>
              </a:spcBef>
              <a:buFont typeface="Arial" panose="020B0604020202020204" pitchFamily="34" charset="0"/>
              <a:buChar char="•"/>
              <a:defRPr sz="16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5700" dirty="0">
                <a:solidFill>
                  <a:srgbClr val="500000"/>
                </a:solidFill>
              </a:rPr>
              <a:t>BẢN THẢO 2</a:t>
            </a:r>
            <a:r>
              <a:rPr lang="en-US" sz="5200" dirty="0">
                <a:solidFill>
                  <a:srgbClr val="500000"/>
                </a:solidFill>
              </a:rPr>
              <a:t>_</a:t>
            </a:r>
            <a:r>
              <a:rPr lang="en-US" sz="5200" dirty="0"/>
              <a:t> </a:t>
            </a:r>
            <a:r>
              <a:rPr lang="en-US" sz="5000" dirty="0" err="1"/>
              <a:t>gồm</a:t>
            </a:r>
            <a:r>
              <a:rPr lang="en-US" sz="5000" dirty="0"/>
              <a:t> 4 </a:t>
            </a:r>
            <a:r>
              <a:rPr lang="en-US" sz="5000" dirty="0" err="1"/>
              <a:t>phần</a:t>
            </a:r>
            <a:r>
              <a:rPr lang="en-US" sz="5000" dirty="0"/>
              <a:t>:</a:t>
            </a:r>
          </a:p>
          <a:p>
            <a:pPr lvl="1"/>
            <a:r>
              <a:rPr lang="en-US" sz="3600" dirty="0"/>
              <a:t> </a:t>
            </a:r>
            <a:r>
              <a:rPr lang="en-US" sz="4000" dirty="0" err="1"/>
              <a:t>Phần</a:t>
            </a:r>
            <a:r>
              <a:rPr lang="en-US" sz="4000" dirty="0"/>
              <a:t> 1 - </a:t>
            </a:r>
            <a:r>
              <a:rPr lang="en-US" sz="4000" dirty="0" err="1"/>
              <a:t>Thông</a:t>
            </a:r>
            <a:r>
              <a:rPr lang="en-US" sz="4000" dirty="0"/>
              <a:t> tin </a:t>
            </a:r>
            <a:r>
              <a:rPr lang="en-US" sz="4000" dirty="0" err="1"/>
              <a:t>chung</a:t>
            </a:r>
            <a:r>
              <a:rPr lang="en-US" sz="4000" dirty="0"/>
              <a:t> (16 </a:t>
            </a:r>
            <a:r>
              <a:rPr lang="en-US" sz="4000" dirty="0" err="1"/>
              <a:t>trường</a:t>
            </a:r>
            <a:r>
              <a:rPr lang="en-US" sz="4000" dirty="0"/>
              <a:t> </a:t>
            </a:r>
            <a:r>
              <a:rPr lang="en-US" sz="4000" dirty="0" err="1"/>
              <a:t>thông</a:t>
            </a:r>
            <a:r>
              <a:rPr lang="en-US" sz="4000" dirty="0"/>
              <a:t> tin)</a:t>
            </a:r>
          </a:p>
          <a:p>
            <a:pPr lvl="1"/>
            <a:r>
              <a:rPr lang="en-US" sz="3600" dirty="0"/>
              <a:t> </a:t>
            </a:r>
            <a:r>
              <a:rPr lang="en-US" sz="4000" dirty="0" err="1"/>
              <a:t>Phần</a:t>
            </a:r>
            <a:r>
              <a:rPr lang="en-US" sz="4000" dirty="0"/>
              <a:t> 2 – </a:t>
            </a:r>
            <a:r>
              <a:rPr lang="en-US" sz="4000" dirty="0" err="1"/>
              <a:t>Tình</a:t>
            </a:r>
            <a:r>
              <a:rPr lang="en-US" sz="4000" dirty="0"/>
              <a:t> </a:t>
            </a:r>
            <a:r>
              <a:rPr lang="en-US" sz="4000" dirty="0" err="1"/>
              <a:t>trạng</a:t>
            </a:r>
            <a:r>
              <a:rPr lang="en-US" sz="4000" dirty="0"/>
              <a:t> </a:t>
            </a:r>
            <a:r>
              <a:rPr lang="en-US" sz="4000" dirty="0" err="1"/>
              <a:t>việc</a:t>
            </a:r>
            <a:r>
              <a:rPr lang="en-US" sz="4000" dirty="0"/>
              <a:t> </a:t>
            </a:r>
            <a:r>
              <a:rPr lang="en-US" sz="4000" dirty="0" err="1"/>
              <a:t>làm</a:t>
            </a:r>
            <a:r>
              <a:rPr lang="en-US" sz="4000" dirty="0"/>
              <a:t> (3) – </a:t>
            </a:r>
            <a:r>
              <a:rPr lang="en-US" sz="4000" dirty="0" err="1"/>
              <a:t>có</a:t>
            </a:r>
            <a:r>
              <a:rPr lang="en-US" sz="4000" dirty="0"/>
              <a:t> </a:t>
            </a:r>
            <a:r>
              <a:rPr lang="en-US" sz="4000" dirty="0" err="1"/>
              <a:t>tính</a:t>
            </a:r>
            <a:r>
              <a:rPr lang="en-US" sz="4000" dirty="0"/>
              <a:t> </a:t>
            </a:r>
            <a:r>
              <a:rPr lang="en-US" sz="4000" dirty="0" err="1"/>
              <a:t>chất</a:t>
            </a:r>
            <a:r>
              <a:rPr lang="en-US" sz="4000" dirty="0"/>
              <a:t> </a:t>
            </a:r>
            <a:r>
              <a:rPr lang="en-US" sz="4000" dirty="0" err="1"/>
              <a:t>để</a:t>
            </a:r>
            <a:r>
              <a:rPr lang="en-US" sz="4000" dirty="0"/>
              <a:t> chia </a:t>
            </a:r>
            <a:r>
              <a:rPr lang="en-US" sz="4000" dirty="0" err="1"/>
              <a:t>nhánh</a:t>
            </a:r>
            <a:r>
              <a:rPr lang="en-US" sz="4000" dirty="0"/>
              <a:t> </a:t>
            </a:r>
            <a:r>
              <a:rPr lang="en-US" sz="4000" dirty="0" err="1"/>
              <a:t>đối</a:t>
            </a:r>
            <a:r>
              <a:rPr lang="en-US" sz="4000" dirty="0"/>
              <a:t> </a:t>
            </a:r>
            <a:r>
              <a:rPr lang="en-US" sz="4000" dirty="0" err="1"/>
              <a:t>tượng</a:t>
            </a:r>
            <a:r>
              <a:rPr lang="en-US" sz="4000" dirty="0"/>
              <a:t> </a:t>
            </a:r>
            <a:r>
              <a:rPr lang="en-US" sz="4000" dirty="0" err="1"/>
              <a:t>để</a:t>
            </a:r>
            <a:r>
              <a:rPr lang="en-US" sz="4000" dirty="0"/>
              <a:t> </a:t>
            </a:r>
            <a:r>
              <a:rPr lang="en-US" sz="4000" dirty="0" err="1"/>
              <a:t>trả</a:t>
            </a:r>
            <a:r>
              <a:rPr lang="en-US" sz="4000" dirty="0"/>
              <a:t> </a:t>
            </a:r>
            <a:r>
              <a:rPr lang="en-US" sz="4000" dirty="0" err="1"/>
              <a:t>lời</a:t>
            </a:r>
            <a:r>
              <a:rPr lang="en-US" sz="4000" dirty="0"/>
              <a:t> </a:t>
            </a:r>
            <a:r>
              <a:rPr lang="en-US" sz="4000" dirty="0" err="1"/>
              <a:t>phần</a:t>
            </a:r>
            <a:r>
              <a:rPr lang="en-US" sz="4000" dirty="0"/>
              <a:t> 3 </a:t>
            </a:r>
            <a:r>
              <a:rPr lang="en-US" sz="4000" dirty="0" err="1"/>
              <a:t>hoặc</a:t>
            </a:r>
            <a:r>
              <a:rPr lang="en-US" sz="4000" dirty="0"/>
              <a:t> 4</a:t>
            </a:r>
          </a:p>
          <a:p>
            <a:pPr lvl="1"/>
            <a:r>
              <a:rPr lang="en-US" sz="4000" dirty="0"/>
              <a:t> </a:t>
            </a:r>
            <a:r>
              <a:rPr lang="en-US" sz="4000" dirty="0" err="1"/>
              <a:t>Phần</a:t>
            </a:r>
            <a:r>
              <a:rPr lang="en-US" sz="4000" dirty="0"/>
              <a:t> 3 – </a:t>
            </a:r>
            <a:r>
              <a:rPr lang="en-US" sz="4000" dirty="0" err="1"/>
              <a:t>Đặc</a:t>
            </a:r>
            <a:r>
              <a:rPr lang="en-US" sz="4000" dirty="0"/>
              <a:t> </a:t>
            </a:r>
            <a:r>
              <a:rPr lang="en-US" sz="4000" dirty="0" err="1"/>
              <a:t>điểm</a:t>
            </a:r>
            <a:r>
              <a:rPr lang="en-US" sz="4000" dirty="0"/>
              <a:t> </a:t>
            </a:r>
            <a:r>
              <a:rPr lang="en-US" sz="4000" dirty="0" err="1"/>
              <a:t>tìm</a:t>
            </a:r>
            <a:r>
              <a:rPr lang="en-US" sz="4000" dirty="0"/>
              <a:t> </a:t>
            </a:r>
            <a:r>
              <a:rPr lang="en-US" sz="4000" dirty="0" err="1"/>
              <a:t>việc</a:t>
            </a:r>
            <a:r>
              <a:rPr lang="en-US" sz="4000" dirty="0"/>
              <a:t>  (</a:t>
            </a:r>
            <a:r>
              <a:rPr lang="en-US" sz="4000" dirty="0" err="1"/>
              <a:t>phần</a:t>
            </a:r>
            <a:r>
              <a:rPr lang="en-US" sz="4000" dirty="0"/>
              <a:t> </a:t>
            </a:r>
            <a:r>
              <a:rPr lang="en-US" sz="4000" dirty="0" err="1"/>
              <a:t>dành</a:t>
            </a:r>
            <a:r>
              <a:rPr lang="en-US" sz="4000" dirty="0"/>
              <a:t> </a:t>
            </a:r>
            <a:r>
              <a:rPr lang="en-US" sz="4000" dirty="0" err="1"/>
              <a:t>cho</a:t>
            </a:r>
            <a:r>
              <a:rPr lang="en-US" sz="4000" dirty="0"/>
              <a:t> </a:t>
            </a:r>
            <a:r>
              <a:rPr lang="en-US" sz="4000" dirty="0" err="1"/>
              <a:t>người</a:t>
            </a:r>
            <a:r>
              <a:rPr lang="en-US" sz="4000" dirty="0"/>
              <a:t> </a:t>
            </a:r>
            <a:r>
              <a:rPr lang="en-US" sz="4000" dirty="0" err="1"/>
              <a:t>đang</a:t>
            </a:r>
            <a:r>
              <a:rPr lang="en-US" sz="4000" dirty="0"/>
              <a:t> </a:t>
            </a:r>
            <a:r>
              <a:rPr lang="en-US" sz="4000" dirty="0" err="1"/>
              <a:t>không</a:t>
            </a:r>
            <a:r>
              <a:rPr lang="en-US" sz="4000" dirty="0"/>
              <a:t> </a:t>
            </a:r>
            <a:r>
              <a:rPr lang="en-US" sz="4000" dirty="0" err="1"/>
              <a:t>có</a:t>
            </a:r>
            <a:r>
              <a:rPr lang="en-US" sz="4000" dirty="0"/>
              <a:t> </a:t>
            </a:r>
            <a:r>
              <a:rPr lang="en-US" sz="4000" dirty="0" err="1"/>
              <a:t>việc</a:t>
            </a:r>
            <a:r>
              <a:rPr lang="en-US" sz="4000" dirty="0"/>
              <a:t> </a:t>
            </a:r>
            <a:r>
              <a:rPr lang="en-US" sz="4000" dirty="0" err="1"/>
              <a:t>làm</a:t>
            </a:r>
            <a:r>
              <a:rPr lang="en-US" sz="4000" dirty="0"/>
              <a:t>) (6)</a:t>
            </a:r>
          </a:p>
          <a:p>
            <a:pPr lvl="1"/>
            <a:r>
              <a:rPr lang="en-US" sz="4000" dirty="0"/>
              <a:t> </a:t>
            </a:r>
            <a:r>
              <a:rPr lang="en-US" sz="4000" dirty="0" err="1"/>
              <a:t>Phần</a:t>
            </a:r>
            <a:r>
              <a:rPr lang="en-US" sz="4000" dirty="0"/>
              <a:t> 4 – </a:t>
            </a:r>
            <a:r>
              <a:rPr lang="en-US" sz="4000" dirty="0" err="1"/>
              <a:t>Mô</a:t>
            </a:r>
            <a:r>
              <a:rPr lang="en-US" sz="4000" dirty="0"/>
              <a:t> </a:t>
            </a:r>
            <a:r>
              <a:rPr lang="en-US" sz="4000" dirty="0" err="1"/>
              <a:t>tả</a:t>
            </a:r>
            <a:r>
              <a:rPr lang="en-US" sz="4000" dirty="0"/>
              <a:t> </a:t>
            </a:r>
            <a:r>
              <a:rPr lang="en-US" sz="4000" dirty="0" err="1"/>
              <a:t>công</a:t>
            </a:r>
            <a:r>
              <a:rPr lang="en-US" sz="4000" dirty="0"/>
              <a:t> </a:t>
            </a:r>
            <a:r>
              <a:rPr lang="en-US" sz="4000" dirty="0" err="1"/>
              <a:t>việc</a:t>
            </a:r>
            <a:r>
              <a:rPr lang="en-US" sz="4000" dirty="0"/>
              <a:t> (</a:t>
            </a:r>
            <a:r>
              <a:rPr lang="en-US" sz="4000" dirty="0" err="1"/>
              <a:t>phần</a:t>
            </a:r>
            <a:r>
              <a:rPr lang="en-US" sz="4000" dirty="0"/>
              <a:t> </a:t>
            </a:r>
            <a:r>
              <a:rPr lang="en-US" sz="4000" dirty="0" err="1"/>
              <a:t>dành</a:t>
            </a:r>
            <a:r>
              <a:rPr lang="en-US" sz="4000" dirty="0"/>
              <a:t> </a:t>
            </a:r>
            <a:r>
              <a:rPr lang="en-US" sz="4000" dirty="0" err="1"/>
              <a:t>cho</a:t>
            </a:r>
            <a:r>
              <a:rPr lang="en-US" sz="4000" dirty="0"/>
              <a:t> </a:t>
            </a:r>
            <a:r>
              <a:rPr lang="en-US" sz="4000" dirty="0" err="1"/>
              <a:t>người</a:t>
            </a:r>
            <a:r>
              <a:rPr lang="en-US" sz="4000" dirty="0"/>
              <a:t> </a:t>
            </a:r>
            <a:r>
              <a:rPr lang="en-US" sz="4000" dirty="0" err="1"/>
              <a:t>đang</a:t>
            </a:r>
            <a:r>
              <a:rPr lang="en-US" sz="4000" dirty="0"/>
              <a:t> </a:t>
            </a:r>
            <a:r>
              <a:rPr lang="en-US" sz="4000" dirty="0" err="1"/>
              <a:t>có</a:t>
            </a:r>
            <a:r>
              <a:rPr lang="en-US" sz="4000" dirty="0"/>
              <a:t> </a:t>
            </a:r>
            <a:r>
              <a:rPr lang="en-US" sz="4000" dirty="0" err="1"/>
              <a:t>việc</a:t>
            </a:r>
            <a:r>
              <a:rPr lang="en-US" sz="4000" dirty="0"/>
              <a:t> </a:t>
            </a:r>
            <a:r>
              <a:rPr lang="en-US" sz="4000" dirty="0" err="1"/>
              <a:t>làm</a:t>
            </a:r>
            <a:r>
              <a:rPr lang="en-US" sz="4000" dirty="0"/>
              <a:t>) (16)</a:t>
            </a:r>
          </a:p>
          <a:p>
            <a:pPr marL="0" indent="0">
              <a:buFont typeface="Arial" panose="020B0604020202020204" pitchFamily="34" charset="0"/>
              <a:buNone/>
            </a:pPr>
            <a:endParaRPr lang="en-US" sz="4000" dirty="0"/>
          </a:p>
          <a:p>
            <a:endParaRPr lang="en-US" sz="4000" dirty="0"/>
          </a:p>
        </p:txBody>
      </p:sp>
    </p:spTree>
    <p:extLst>
      <p:ext uri="{BB962C8B-B14F-4D97-AF65-F5344CB8AC3E}">
        <p14:creationId xmlns:p14="http://schemas.microsoft.com/office/powerpoint/2010/main" val="4183688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37A9F-EDB8-40F5-9B86-5AF2DC9EEE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29BBB9-C486-4445-97DA-394C4060D30D}"/>
              </a:ext>
            </a:extLst>
          </p:cNvPr>
          <p:cNvSpPr>
            <a:spLocks noGrp="1"/>
          </p:cNvSpPr>
          <p:nvPr>
            <p:ph idx="1"/>
          </p:nvPr>
        </p:nvSpPr>
        <p:spPr>
          <a:xfrm>
            <a:off x="559905" y="1964336"/>
            <a:ext cx="11460783" cy="4790794"/>
          </a:xfrm>
        </p:spPr>
        <p:txBody>
          <a:bodyPr>
            <a:normAutofit fontScale="92500" lnSpcReduction="20000"/>
          </a:bodyPr>
          <a:lstStyle/>
          <a:p>
            <a:r>
              <a:rPr lang="en-US" sz="2200" b="1" dirty="0">
                <a:latin typeface="Calibri Light (Headings)"/>
                <a:ea typeface="Calibri" panose="020F0502020204030204" pitchFamily="34" charset="0"/>
                <a:cs typeface="Times New Roman" panose="02020603050405020304" pitchFamily="18" charset="0"/>
              </a:rPr>
              <a:t>AJC: </a:t>
            </a:r>
            <a:r>
              <a:rPr lang="en-US" sz="2200" b="1" dirty="0" err="1">
                <a:latin typeface="Calibri Light (Headings)"/>
                <a:ea typeface="Calibri" panose="020F0502020204030204" pitchFamily="34" charset="0"/>
                <a:cs typeface="Times New Roman" panose="02020603050405020304" pitchFamily="18" charset="0"/>
              </a:rPr>
              <a:t>ngắn</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gọn</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cân</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đối</a:t>
            </a:r>
            <a:endParaRPr lang="en-US" sz="2200" b="1" dirty="0">
              <a:latin typeface="Calibri Light (Headings)"/>
              <a:ea typeface="Calibri" panose="020F0502020204030204" pitchFamily="34" charset="0"/>
              <a:cs typeface="Times New Roman" panose="02020603050405020304" pitchFamily="18" charset="0"/>
            </a:endParaRPr>
          </a:p>
          <a:p>
            <a:r>
              <a:rPr lang="en-US" sz="2200" b="1" dirty="0">
                <a:latin typeface="Calibri Light (Headings)"/>
                <a:ea typeface="Calibri" panose="020F0502020204030204" pitchFamily="34" charset="0"/>
                <a:cs typeface="Times New Roman" panose="02020603050405020304" pitchFamily="18" charset="0"/>
              </a:rPr>
              <a:t>HUHA, SME: </a:t>
            </a:r>
            <a:r>
              <a:rPr lang="en-US" sz="2200" b="1" dirty="0" err="1">
                <a:latin typeface="Calibri Light (Headings)"/>
                <a:ea typeface="Calibri" panose="020F0502020204030204" pitchFamily="34" charset="0"/>
                <a:cs typeface="Times New Roman" panose="02020603050405020304" pitchFamily="18" charset="0"/>
              </a:rPr>
              <a:t>Cắt</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bớt</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câu</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hỏi</a:t>
            </a:r>
            <a:r>
              <a:rPr lang="en-US" sz="2200" b="1" dirty="0">
                <a:latin typeface="Calibri Light (Headings)"/>
                <a:ea typeface="Calibri" panose="020F0502020204030204" pitchFamily="34" charset="0"/>
                <a:cs typeface="Times New Roman" panose="02020603050405020304" pitchFamily="18" charset="0"/>
              </a:rPr>
              <a:t> </a:t>
            </a:r>
          </a:p>
          <a:p>
            <a:r>
              <a:rPr lang="en-US" sz="2200" b="1" dirty="0">
                <a:latin typeface="Calibri Light (Headings)"/>
                <a:ea typeface="Calibri" panose="020F0502020204030204" pitchFamily="34" charset="0"/>
                <a:cs typeface="Times New Roman" panose="02020603050405020304" pitchFamily="18" charset="0"/>
              </a:rPr>
              <a:t>HUHA, AJC, HTC, NUAE: </a:t>
            </a:r>
            <a:r>
              <a:rPr lang="en-US" sz="2200" b="1" dirty="0" err="1">
                <a:latin typeface="Calibri Light (Headings)"/>
                <a:ea typeface="Calibri" panose="020F0502020204030204" pitchFamily="34" charset="0"/>
                <a:cs typeface="Times New Roman" panose="02020603050405020304" pitchFamily="18" charset="0"/>
              </a:rPr>
              <a:t>sửa</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đổi</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ngôn</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ngữ</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cho</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phù</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hợp</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với</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văn</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phong</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tiếng</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Việt</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thống</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nhất</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cách</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gọi</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anh</a:t>
            </a:r>
            <a:r>
              <a:rPr lang="en-US" sz="2200" b="1" dirty="0">
                <a:latin typeface="Calibri Light (Headings)"/>
                <a:ea typeface="Calibri" panose="020F0502020204030204" pitchFamily="34" charset="0"/>
                <a:cs typeface="Times New Roman" panose="02020603050405020304" pitchFamily="18" charset="0"/>
              </a:rPr>
              <a:t>/</a:t>
            </a:r>
            <a:r>
              <a:rPr lang="en-US" sz="2200" b="1" dirty="0" err="1">
                <a:latin typeface="Calibri Light (Headings)"/>
                <a:ea typeface="Calibri" panose="020F0502020204030204" pitchFamily="34" charset="0"/>
                <a:cs typeface="Times New Roman" panose="02020603050405020304" pitchFamily="18" charset="0"/>
              </a:rPr>
              <a:t>chị</a:t>
            </a:r>
            <a:r>
              <a:rPr lang="en-US" sz="2200" b="1" dirty="0">
                <a:latin typeface="Calibri Light (Headings)"/>
                <a:ea typeface="Calibri" panose="020F0502020204030204" pitchFamily="34" charset="0"/>
                <a:cs typeface="Times New Roman" panose="02020603050405020304" pitchFamily="18" charset="0"/>
              </a:rPr>
              <a:t> hay </a:t>
            </a:r>
            <a:r>
              <a:rPr lang="en-US" sz="2200" b="1" dirty="0" err="1">
                <a:latin typeface="Calibri Light (Headings)"/>
                <a:ea typeface="Calibri" panose="020F0502020204030204" pitchFamily="34" charset="0"/>
                <a:cs typeface="Times New Roman" panose="02020603050405020304" pitchFamily="18" charset="0"/>
              </a:rPr>
              <a:t>bạn</a:t>
            </a:r>
            <a:r>
              <a:rPr lang="en-US" sz="2200" b="1" dirty="0">
                <a:latin typeface="Calibri Light (Headings)"/>
                <a:ea typeface="Calibri" panose="020F0502020204030204" pitchFamily="34" charset="0"/>
                <a:cs typeface="Times New Roman" panose="02020603050405020304" pitchFamily="18" charset="0"/>
              </a:rPr>
              <a:t>?</a:t>
            </a:r>
          </a:p>
          <a:p>
            <a:r>
              <a:rPr lang="en-US" sz="2200" b="1" dirty="0">
                <a:effectLst/>
                <a:latin typeface="Calibri Light (Headings)"/>
                <a:ea typeface="Calibri" panose="020F0502020204030204" pitchFamily="34" charset="0"/>
                <a:cs typeface="Times New Roman" panose="02020603050405020304" pitchFamily="18" charset="0"/>
              </a:rPr>
              <a:t>AJC: </a:t>
            </a:r>
            <a:r>
              <a:rPr lang="en-US" sz="2200" b="1" dirty="0" err="1">
                <a:effectLst/>
                <a:latin typeface="Calibri Light (Headings)"/>
                <a:ea typeface="Calibri" panose="020F0502020204030204" pitchFamily="34" charset="0"/>
                <a:cs typeface="Times New Roman" panose="02020603050405020304" pitchFamily="18" charset="0"/>
              </a:rPr>
              <a:t>Bổ</a:t>
            </a:r>
            <a:r>
              <a:rPr lang="en-US" sz="2200" b="1" dirty="0">
                <a:effectLst/>
                <a:latin typeface="Calibri Light (Headings)"/>
                <a:ea typeface="Calibri" panose="020F0502020204030204" pitchFamily="34" charset="0"/>
                <a:cs typeface="Times New Roman" panose="02020603050405020304" pitchFamily="18" charset="0"/>
              </a:rPr>
              <a:t> sung </a:t>
            </a:r>
            <a:r>
              <a:rPr lang="en-US" sz="2200" b="1" dirty="0" err="1">
                <a:effectLst/>
                <a:latin typeface="Calibri Light (Headings)"/>
                <a:ea typeface="Calibri" panose="020F0502020204030204" pitchFamily="34" charset="0"/>
                <a:cs typeface="Times New Roman" panose="02020603050405020304" pitchFamily="18" charset="0"/>
              </a:rPr>
              <a:t>lời</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giới</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thiệu</a:t>
            </a:r>
            <a:r>
              <a:rPr lang="en-US" sz="2200" b="1" dirty="0">
                <a:effectLst/>
                <a:latin typeface="Calibri Light (Headings)"/>
                <a:ea typeface="Calibri" panose="020F0502020204030204" pitchFamily="34" charset="0"/>
                <a:cs typeface="Times New Roman" panose="02020603050405020304" pitchFamily="18" charset="0"/>
              </a:rPr>
              <a:t> bao </a:t>
            </a:r>
            <a:r>
              <a:rPr lang="en-US" sz="2200" b="1" dirty="0" err="1">
                <a:effectLst/>
                <a:latin typeface="Calibri Light (Headings)"/>
                <a:ea typeface="Calibri" panose="020F0502020204030204" pitchFamily="34" charset="0"/>
                <a:cs typeface="Times New Roman" panose="02020603050405020304" pitchFamily="18" charset="0"/>
              </a:rPr>
              <a:t>gồm</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chào</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mừng</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giới</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thiệu</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dự</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án</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mục</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đích</a:t>
            </a:r>
            <a:r>
              <a:rPr lang="en-US" sz="2200" b="1" dirty="0">
                <a:effectLst/>
                <a:latin typeface="Calibri Light (Headings)"/>
                <a:ea typeface="Calibri" panose="020F0502020204030204" pitchFamily="34" charset="0"/>
                <a:cs typeface="Times New Roman" panose="02020603050405020304" pitchFamily="18" charset="0"/>
              </a:rPr>
              <a:t> NC, </a:t>
            </a:r>
            <a:r>
              <a:rPr lang="en-US" sz="2200" b="1" dirty="0" err="1">
                <a:effectLst/>
                <a:latin typeface="Calibri Light (Headings)"/>
                <a:ea typeface="Calibri" panose="020F0502020204030204" pitchFamily="34" charset="0"/>
                <a:cs typeface="Times New Roman" panose="02020603050405020304" pitchFamily="18" charset="0"/>
              </a:rPr>
              <a:t>cách</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thức</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trả</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lời</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bảo</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mật</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thông</a:t>
            </a:r>
            <a:r>
              <a:rPr lang="en-US" sz="2200" b="1" dirty="0">
                <a:effectLst/>
                <a:latin typeface="Calibri Light (Headings)"/>
                <a:ea typeface="Calibri" panose="020F0502020204030204" pitchFamily="34" charset="0"/>
                <a:cs typeface="Times New Roman" panose="02020603050405020304" pitchFamily="18" charset="0"/>
              </a:rPr>
              <a:t> tin; </a:t>
            </a:r>
            <a:r>
              <a:rPr lang="en-US" sz="2200" b="1" dirty="0" err="1">
                <a:effectLst/>
                <a:latin typeface="Calibri Light (Headings)"/>
                <a:ea typeface="Calibri" panose="020F0502020204030204" pitchFamily="34" charset="0"/>
                <a:cs typeface="Times New Roman" panose="02020603050405020304" pitchFamily="18" charset="0"/>
              </a:rPr>
              <a:t>Ngh</a:t>
            </a:r>
            <a:r>
              <a:rPr lang="en-US" sz="2200" b="1" dirty="0" err="1">
                <a:latin typeface="Calibri Light (Headings)"/>
                <a:ea typeface="Calibri" panose="020F0502020204030204" pitchFamily="34" charset="0"/>
                <a:cs typeface="Times New Roman" panose="02020603050405020304" pitchFamily="18" charset="0"/>
              </a:rPr>
              <a:t>ị</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định</a:t>
            </a:r>
            <a:r>
              <a:rPr lang="en-US" sz="2200" b="1" dirty="0">
                <a:latin typeface="Calibri Light (Headings)"/>
                <a:ea typeface="Calibri" panose="020F0502020204030204" pitchFamily="34" charset="0"/>
                <a:cs typeface="Times New Roman" panose="02020603050405020304" pitchFamily="18" charset="0"/>
              </a:rPr>
              <a:t> 196 </a:t>
            </a:r>
            <a:r>
              <a:rPr lang="en-US" sz="2200" b="1" dirty="0" err="1">
                <a:latin typeface="Calibri Light (Headings)"/>
                <a:ea typeface="Calibri" panose="020F0502020204030204" pitchFamily="34" charset="0"/>
                <a:cs typeface="Times New Roman" panose="02020603050405020304" pitchFamily="18" charset="0"/>
              </a:rPr>
              <a:t>chưa</a:t>
            </a:r>
            <a:r>
              <a:rPr lang="en-US" sz="2200" b="1" dirty="0">
                <a:latin typeface="Calibri Light (Headings)"/>
                <a:ea typeface="Calibri" panose="020F0502020204030204" pitchFamily="34" charset="0"/>
                <a:cs typeface="Times New Roman" panose="02020603050405020304" pitchFamily="18" charset="0"/>
              </a:rPr>
              <a:t> </a:t>
            </a:r>
            <a:r>
              <a:rPr lang="en-US" sz="2200" b="1" dirty="0" err="1">
                <a:latin typeface="Calibri Light (Headings)"/>
                <a:ea typeface="Calibri" panose="020F0502020204030204" pitchFamily="34" charset="0"/>
                <a:cs typeface="Times New Roman" panose="02020603050405020304" pitchFamily="18" charset="0"/>
              </a:rPr>
              <a:t>rõ</a:t>
            </a:r>
            <a:r>
              <a:rPr lang="en-US" sz="2200" b="1" dirty="0">
                <a:latin typeface="Calibri Light (Headings)"/>
                <a:ea typeface="Calibri" panose="020F0502020204030204" pitchFamily="34" charset="0"/>
                <a:cs typeface="Times New Roman" panose="02020603050405020304" pitchFamily="18" charset="0"/>
              </a:rPr>
              <a:t> </a:t>
            </a:r>
            <a:r>
              <a:rPr lang="en-US" sz="2200" b="1">
                <a:latin typeface="Calibri Light (Headings)"/>
                <a:ea typeface="Calibri" panose="020F0502020204030204" pitchFamily="34" charset="0"/>
                <a:cs typeface="Times New Roman" panose="02020603050405020304" pitchFamily="18" charset="0"/>
              </a:rPr>
              <a:t>ràng</a:t>
            </a:r>
            <a:endParaRPr lang="en-US" sz="2200" b="1" dirty="0">
              <a:effectLst/>
              <a:latin typeface="Calibri Light (Headings)"/>
              <a:ea typeface="Calibri" panose="020F0502020204030204" pitchFamily="34" charset="0"/>
              <a:cs typeface="Times New Roman" panose="02020603050405020304" pitchFamily="18" charset="0"/>
            </a:endParaRPr>
          </a:p>
          <a:p>
            <a:r>
              <a:rPr lang="en-US" sz="2200" b="1" dirty="0">
                <a:effectLst/>
                <a:latin typeface="Calibri Light (Headings)"/>
                <a:ea typeface="Calibri" panose="020F0502020204030204" pitchFamily="34" charset="0"/>
                <a:cs typeface="Times New Roman" panose="02020603050405020304" pitchFamily="18" charset="0"/>
              </a:rPr>
              <a:t>TNU: Sau </a:t>
            </a:r>
            <a:r>
              <a:rPr lang="en-US" sz="2200" b="1" dirty="0" err="1">
                <a:effectLst/>
                <a:latin typeface="Calibri Light (Headings)"/>
                <a:ea typeface="Calibri" panose="020F0502020204030204" pitchFamily="34" charset="0"/>
                <a:cs typeface="Times New Roman" panose="02020603050405020304" pitchFamily="18" charset="0"/>
              </a:rPr>
              <a:t>phần</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thông</a:t>
            </a:r>
            <a:r>
              <a:rPr lang="en-US" sz="2200" b="1" dirty="0">
                <a:effectLst/>
                <a:latin typeface="Calibri Light (Headings)"/>
                <a:ea typeface="Calibri" panose="020F0502020204030204" pitchFamily="34" charset="0"/>
                <a:cs typeface="Times New Roman" panose="02020603050405020304" pitchFamily="18" charset="0"/>
              </a:rPr>
              <a:t> tin </a:t>
            </a:r>
            <a:r>
              <a:rPr lang="en-US" sz="2200" b="1" dirty="0" err="1">
                <a:effectLst/>
                <a:latin typeface="Calibri Light (Headings)"/>
                <a:ea typeface="Calibri" panose="020F0502020204030204" pitchFamily="34" charset="0"/>
                <a:cs typeface="Times New Roman" panose="02020603050405020304" pitchFamily="18" charset="0"/>
              </a:rPr>
              <a:t>chung</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thì</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nếu</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được</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đến</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phần</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tiếp</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theo</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sẽ</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tách</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luôn</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thành</a:t>
            </a:r>
            <a:r>
              <a:rPr lang="en-US" sz="2200" b="1" dirty="0">
                <a:effectLst/>
                <a:latin typeface="Calibri Light (Headings)"/>
                <a:ea typeface="Calibri" panose="020F0502020204030204" pitchFamily="34" charset="0"/>
                <a:cs typeface="Times New Roman" panose="02020603050405020304" pitchFamily="18" charset="0"/>
              </a:rPr>
              <a:t> 2 </a:t>
            </a:r>
            <a:r>
              <a:rPr lang="en-US" sz="2200" b="1" dirty="0" err="1">
                <a:effectLst/>
                <a:latin typeface="Calibri Light (Headings)"/>
                <a:ea typeface="Calibri" panose="020F0502020204030204" pitchFamily="34" charset="0"/>
                <a:cs typeface="Times New Roman" panose="02020603050405020304" pitchFamily="18" charset="0"/>
              </a:rPr>
              <a:t>nhóm</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nhóm</a:t>
            </a:r>
            <a:r>
              <a:rPr lang="en-US" sz="2200" b="1" dirty="0">
                <a:effectLst/>
                <a:latin typeface="Calibri Light (Headings)"/>
                <a:ea typeface="Calibri" panose="020F0502020204030204" pitchFamily="34" charset="0"/>
                <a:cs typeface="Times New Roman" panose="02020603050405020304" pitchFamily="18" charset="0"/>
              </a:rPr>
              <a:t> 1 </a:t>
            </a:r>
            <a:r>
              <a:rPr lang="en-US" sz="2200" b="1" dirty="0" err="1">
                <a:effectLst/>
                <a:latin typeface="Calibri Light (Headings)"/>
                <a:ea typeface="Calibri" panose="020F0502020204030204" pitchFamily="34" charset="0"/>
                <a:cs typeface="Times New Roman" panose="02020603050405020304" pitchFamily="18" charset="0"/>
              </a:rPr>
              <a:t>chưa</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có</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việc</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làm</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nhóm</a:t>
            </a:r>
            <a:r>
              <a:rPr lang="en-US" sz="2200" b="1" dirty="0">
                <a:effectLst/>
                <a:latin typeface="Calibri Light (Headings)"/>
                <a:ea typeface="Calibri" panose="020F0502020204030204" pitchFamily="34" charset="0"/>
                <a:cs typeface="Times New Roman" panose="02020603050405020304" pitchFamily="18" charset="0"/>
              </a:rPr>
              <a:t> 2 </a:t>
            </a:r>
            <a:r>
              <a:rPr lang="en-US" sz="2200" b="1" dirty="0" err="1">
                <a:effectLst/>
                <a:latin typeface="Calibri Light (Headings)"/>
                <a:ea typeface="Calibri" panose="020F0502020204030204" pitchFamily="34" charset="0"/>
                <a:cs typeface="Times New Roman" panose="02020603050405020304" pitchFamily="18" charset="0"/>
              </a:rPr>
              <a:t>đã</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có</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việc</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làm</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ứng</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với</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mỗi</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nhóm</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trên</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đưa</a:t>
            </a:r>
            <a:r>
              <a:rPr lang="en-US" sz="2200" b="1" dirty="0">
                <a:effectLst/>
                <a:latin typeface="Calibri Light (Headings)"/>
                <a:ea typeface="Calibri" panose="020F0502020204030204" pitchFamily="34" charset="0"/>
                <a:cs typeface="Times New Roman" panose="02020603050405020304" pitchFamily="18" charset="0"/>
              </a:rPr>
              <a:t> ra </a:t>
            </a:r>
            <a:r>
              <a:rPr lang="en-US" sz="2200" b="1" dirty="0" err="1">
                <a:effectLst/>
                <a:latin typeface="Calibri Light (Headings)"/>
                <a:ea typeface="Calibri" panose="020F0502020204030204" pitchFamily="34" charset="0"/>
                <a:cs typeface="Times New Roman" panose="02020603050405020304" pitchFamily="18" charset="0"/>
              </a:rPr>
              <a:t>câu</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hỏi</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ứng</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với</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nhóm</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đó</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tránh</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tạo</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tâm</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lý</a:t>
            </a:r>
            <a:r>
              <a:rPr lang="en-US" sz="2200" b="1" dirty="0">
                <a:effectLst/>
                <a:latin typeface="Calibri Light (Headings)"/>
                <a:ea typeface="Calibri" panose="020F0502020204030204" pitchFamily="34" charset="0"/>
                <a:cs typeface="Times New Roman" panose="02020603050405020304" pitchFamily="18" charset="0"/>
              </a:rPr>
              <a:t> ban </a:t>
            </a:r>
            <a:r>
              <a:rPr lang="en-US" sz="2200" b="1" dirty="0" err="1">
                <a:effectLst/>
                <a:latin typeface="Calibri Light (Headings)"/>
                <a:ea typeface="Calibri" panose="020F0502020204030204" pitchFamily="34" charset="0"/>
                <a:cs typeface="Times New Roman" panose="02020603050405020304" pitchFamily="18" charset="0"/>
              </a:rPr>
              <a:t>đầu</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với</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quá</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nhiều</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nội</a:t>
            </a:r>
            <a:r>
              <a:rPr lang="en-US" sz="2200" b="1" dirty="0">
                <a:effectLst/>
                <a:latin typeface="Calibri Light (Headings)"/>
                <a:ea typeface="Calibri" panose="020F0502020204030204" pitchFamily="34" charset="0"/>
                <a:cs typeface="Times New Roman" panose="02020603050405020304" pitchFamily="18" charset="0"/>
              </a:rPr>
              <a:t> dung, </a:t>
            </a:r>
            <a:r>
              <a:rPr lang="en-US" sz="2200" b="1" dirty="0" err="1">
                <a:effectLst/>
                <a:latin typeface="Calibri Light (Headings)"/>
                <a:ea typeface="Calibri" panose="020F0502020204030204" pitchFamily="34" charset="0"/>
                <a:cs typeface="Times New Roman" panose="02020603050405020304" pitchFamily="18" charset="0"/>
              </a:rPr>
              <a:t>nội</a:t>
            </a:r>
            <a:r>
              <a:rPr lang="en-US" sz="2200" b="1" dirty="0">
                <a:effectLst/>
                <a:latin typeface="Calibri Light (Headings)"/>
                <a:ea typeface="Calibri" panose="020F0502020204030204" pitchFamily="34" charset="0"/>
                <a:cs typeface="Times New Roman" panose="02020603050405020304" pitchFamily="18" charset="0"/>
              </a:rPr>
              <a:t> dung </a:t>
            </a:r>
            <a:r>
              <a:rPr lang="en-US" sz="2200" b="1" dirty="0" err="1">
                <a:effectLst/>
                <a:latin typeface="Calibri Light (Headings)"/>
                <a:ea typeface="Calibri" panose="020F0502020204030204" pitchFamily="34" charset="0"/>
                <a:cs typeface="Times New Roman" panose="02020603050405020304" pitchFamily="18" charset="0"/>
              </a:rPr>
              <a:t>đan</a:t>
            </a:r>
            <a:r>
              <a:rPr lang="en-US" sz="2200" b="1" dirty="0">
                <a:effectLst/>
                <a:latin typeface="Calibri Light (Headings)"/>
                <a:ea typeface="Calibri" panose="020F0502020204030204" pitchFamily="34" charset="0"/>
                <a:cs typeface="Times New Roman" panose="02020603050405020304" pitchFamily="18" charset="0"/>
              </a:rPr>
              <a:t> xen, </a:t>
            </a:r>
            <a:r>
              <a:rPr lang="en-US" sz="2200" b="1" dirty="0" err="1">
                <a:effectLst/>
                <a:latin typeface="Calibri Light (Headings)"/>
                <a:ea typeface="Calibri" panose="020F0502020204030204" pitchFamily="34" charset="0"/>
                <a:cs typeface="Times New Roman" panose="02020603050405020304" pitchFamily="18" charset="0"/>
              </a:rPr>
              <a:t>phải</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đọc</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nội</a:t>
            </a:r>
            <a:r>
              <a:rPr lang="en-US" sz="2200" b="1" dirty="0">
                <a:effectLst/>
                <a:latin typeface="Calibri Light (Headings)"/>
                <a:ea typeface="Calibri" panose="020F0502020204030204" pitchFamily="34" charset="0"/>
                <a:cs typeface="Times New Roman" panose="02020603050405020304" pitchFamily="18" charset="0"/>
              </a:rPr>
              <a:t> dung </a:t>
            </a:r>
            <a:r>
              <a:rPr lang="en-US" sz="2200" b="1" dirty="0" err="1">
                <a:effectLst/>
                <a:latin typeface="Calibri Light (Headings)"/>
                <a:ea typeface="Calibri" panose="020F0502020204030204" pitchFamily="34" charset="0"/>
                <a:cs typeface="Times New Roman" panose="02020603050405020304" pitchFamily="18" charset="0"/>
              </a:rPr>
              <a:t>của</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nhóm</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đối</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tượng</a:t>
            </a:r>
            <a:r>
              <a:rPr lang="en-US" sz="2200" b="1" dirty="0">
                <a:effectLst/>
                <a:latin typeface="Calibri Light (Headings)"/>
                <a:ea typeface="Calibri" panose="020F0502020204030204" pitchFamily="34" charset="0"/>
                <a:cs typeface="Times New Roman" panose="02020603050405020304" pitchFamily="18" charset="0"/>
              </a:rPr>
              <a:t> </a:t>
            </a:r>
            <a:r>
              <a:rPr lang="en-US" sz="2200" b="1" dirty="0" err="1">
                <a:effectLst/>
                <a:latin typeface="Calibri Light (Headings)"/>
                <a:ea typeface="Calibri" panose="020F0502020204030204" pitchFamily="34" charset="0"/>
                <a:cs typeface="Times New Roman" panose="02020603050405020304" pitchFamily="18" charset="0"/>
              </a:rPr>
              <a:t>khác</a:t>
            </a:r>
            <a:r>
              <a:rPr lang="en-US" sz="2200" b="1" dirty="0">
                <a:latin typeface="Calibri Light (Headings)"/>
                <a:ea typeface="Calibri" panose="020F0502020204030204" pitchFamily="34" charset="0"/>
                <a:cs typeface="Times New Roman" panose="02020603050405020304" pitchFamily="18" charset="0"/>
              </a:rPr>
              <a:t>.</a:t>
            </a:r>
          </a:p>
          <a:p>
            <a:pPr algn="l" rtl="0"/>
            <a:r>
              <a:rPr lang="en-US" sz="2200" b="1" dirty="0">
                <a:effectLst/>
                <a:latin typeface="Calibri Light (Headings)"/>
                <a:ea typeface="Calibri" panose="020F0502020204030204" pitchFamily="34" charset="0"/>
                <a:cs typeface="Times New Roman" panose="02020603050405020304" pitchFamily="18" charset="0"/>
              </a:rPr>
              <a:t>HTC: </a:t>
            </a:r>
            <a:r>
              <a:rPr lang="vi-VN" sz="2200" b="1" i="0" dirty="0">
                <a:effectLst/>
                <a:latin typeface="Calibri Light (Headings)"/>
                <a:cs typeface="Calibri" panose="020F0502020204030204" pitchFamily="34" charset="0"/>
              </a:rPr>
              <a:t>cần bao quát được các chủ đề cần thiết bao gồm: 3 yêu cầu/nhân tố chính từ Bộ, từ Dự án và từ thực tế các Trường.</a:t>
            </a:r>
            <a:r>
              <a:rPr lang="en-US" sz="2200" b="1" i="0" dirty="0">
                <a:effectLst/>
                <a:latin typeface="Calibri Light (Headings)"/>
                <a:cs typeface="Calibri" panose="020F0502020204030204" pitchFamily="34" charset="0"/>
              </a:rPr>
              <a:t> </a:t>
            </a:r>
            <a:r>
              <a:rPr lang="vi-VN" sz="2200" b="1" i="0" dirty="0">
                <a:effectLst/>
                <a:latin typeface="Calibri Light (Headings)"/>
              </a:rPr>
              <a:t>đề xuất cơ cấu nội dung nên có thành 4 phần:</a:t>
            </a:r>
            <a:r>
              <a:rPr lang="vi-VN" sz="2400" b="1" i="0" dirty="0">
                <a:effectLst/>
                <a:latin typeface="Calibri Light (Headings)"/>
              </a:rPr>
              <a:t/>
            </a:r>
            <a:br>
              <a:rPr lang="vi-VN" sz="2400" b="1" i="0" dirty="0">
                <a:effectLst/>
                <a:latin typeface="Calibri Light (Headings)"/>
              </a:rPr>
            </a:br>
            <a:r>
              <a:rPr lang="en-US" sz="2400" b="1" i="0" dirty="0">
                <a:effectLst/>
                <a:latin typeface="Calibri Light (Headings)"/>
              </a:rPr>
              <a:t>	</a:t>
            </a:r>
            <a:r>
              <a:rPr lang="vi-VN" sz="1900" b="1" i="0" dirty="0">
                <a:effectLst/>
                <a:latin typeface="Calibri Light (Headings)"/>
              </a:rPr>
              <a:t>1- Thông tin chung</a:t>
            </a:r>
            <a:br>
              <a:rPr lang="vi-VN" sz="1900" b="1" i="0" dirty="0">
                <a:effectLst/>
                <a:latin typeface="Calibri Light (Headings)"/>
              </a:rPr>
            </a:br>
            <a:r>
              <a:rPr lang="en-US" sz="1900" b="1" i="0" dirty="0">
                <a:effectLst/>
                <a:latin typeface="Calibri Light (Headings)"/>
              </a:rPr>
              <a:t>	</a:t>
            </a:r>
            <a:r>
              <a:rPr lang="vi-VN" sz="1900" b="1" i="0" dirty="0">
                <a:effectLst/>
                <a:latin typeface="Calibri Light (Headings)"/>
              </a:rPr>
              <a:t>2- Tình trang việc làm, tìm kiếm việc làm, đặc điểm việc làm (gom lại thành 1 nhóm và giảm bớt câu hỏi)</a:t>
            </a:r>
            <a:br>
              <a:rPr lang="vi-VN" sz="1900" b="1" i="0" dirty="0">
                <a:effectLst/>
                <a:latin typeface="Calibri Light (Headings)"/>
              </a:rPr>
            </a:br>
            <a:r>
              <a:rPr lang="en-US" sz="1900" b="1" i="0" dirty="0">
                <a:effectLst/>
                <a:latin typeface="Calibri Light (Headings)"/>
              </a:rPr>
              <a:t>	</a:t>
            </a:r>
            <a:r>
              <a:rPr lang="vi-VN" sz="1900" b="1" i="0" dirty="0">
                <a:effectLst/>
                <a:latin typeface="Calibri Light (Headings)"/>
              </a:rPr>
              <a:t>3- Đào tạo nâng cao (xem mẫu góp ý gửi kèm )</a:t>
            </a:r>
            <a:br>
              <a:rPr lang="vi-VN" sz="1900" b="1" i="0" dirty="0">
                <a:effectLst/>
                <a:latin typeface="Calibri Light (Headings)"/>
              </a:rPr>
            </a:br>
            <a:r>
              <a:rPr lang="en-US" sz="1900" b="1" i="0" dirty="0">
                <a:effectLst/>
                <a:latin typeface="Calibri Light (Headings)"/>
              </a:rPr>
              <a:t>	</a:t>
            </a:r>
            <a:r>
              <a:rPr lang="vi-VN" sz="1900" b="1" i="0" dirty="0">
                <a:effectLst/>
                <a:latin typeface="Calibri Light (Headings)"/>
              </a:rPr>
              <a:t>4- Đánh giá công tác đào tạo (xem mẫu góp ý gửi kèm)</a:t>
            </a:r>
            <a:endParaRPr lang="en-US" sz="1900" b="1" dirty="0">
              <a:effectLst/>
              <a:latin typeface="Calibri Light (Headings)"/>
              <a:ea typeface="Calibri" panose="020F0502020204030204" pitchFamily="34" charset="0"/>
              <a:cs typeface="Calibri" panose="020F0502020204030204" pitchFamily="34" charset="0"/>
            </a:endParaRPr>
          </a:p>
          <a:p>
            <a:pPr marL="0" indent="0">
              <a:buNone/>
            </a:pPr>
            <a:endParaRPr lang="en-US" sz="2000" b="1" dirty="0">
              <a:effectLst/>
              <a:latin typeface="Calibri Light (Headings)"/>
              <a:ea typeface="Calibri" panose="020F0502020204030204" pitchFamily="34" charset="0"/>
              <a:cs typeface="Times New Roman" panose="02020603050405020304" pitchFamily="18" charset="0"/>
            </a:endParaRPr>
          </a:p>
          <a:p>
            <a:endParaRPr lang="en-US" sz="2000" b="1" dirty="0">
              <a:effectLst/>
              <a:latin typeface="Calibri Light (Headings)"/>
              <a:ea typeface="Calibri" panose="020F0502020204030204" pitchFamily="34" charset="0"/>
              <a:cs typeface="Times New Roman" panose="02020603050405020304" pitchFamily="18" charset="0"/>
            </a:endParaRPr>
          </a:p>
          <a:p>
            <a:endParaRPr lang="en-US" sz="2000" b="1" dirty="0">
              <a:latin typeface="Calibri Light (Headings)"/>
            </a:endParaRPr>
          </a:p>
        </p:txBody>
      </p:sp>
      <p:sp>
        <p:nvSpPr>
          <p:cNvPr id="4" name="Title 3">
            <a:extLst>
              <a:ext uri="{FF2B5EF4-FFF2-40B4-BE49-F238E27FC236}">
                <a16:creationId xmlns:a16="http://schemas.microsoft.com/office/drawing/2014/main" id="{F11193D0-F60C-4967-843B-D56272C5DC3E}"/>
              </a:ext>
            </a:extLst>
          </p:cNvPr>
          <p:cNvSpPr txBox="1">
            <a:spLocks/>
          </p:cNvSpPr>
          <p:nvPr/>
        </p:nvSpPr>
        <p:spPr>
          <a:xfrm>
            <a:off x="0" y="365128"/>
            <a:ext cx="12192000" cy="1028245"/>
          </a:xfrm>
          <a:prstGeom prst="rect">
            <a:avLst/>
          </a:prstGeom>
          <a:solidFill>
            <a:srgbClr val="5D0E2B"/>
          </a:solidFill>
        </p:spPr>
        <p:txBody>
          <a:bodyPr vert="horz" lIns="91440" tIns="45720" rIns="91440" bIns="45720" rtlCol="0" anchor="ctr">
            <a:noAutofit/>
          </a:bodyPr>
          <a:lstStyle>
            <a:lvl1pPr marL="1371600" indent="0" algn="l" defTabSz="685800" rtl="0" eaLnBrk="1" latinLnBrk="0" hangingPunct="1">
              <a:lnSpc>
                <a:spcPct val="90000"/>
              </a:lnSpc>
              <a:spcBef>
                <a:spcPct val="0"/>
              </a:spcBef>
              <a:buNone/>
              <a:defRPr sz="3300" kern="1200">
                <a:solidFill>
                  <a:schemeClr val="bg1"/>
                </a:solidFill>
                <a:latin typeface="+mj-lt"/>
                <a:ea typeface="+mj-ea"/>
                <a:cs typeface="+mj-cs"/>
              </a:defRPr>
            </a:lvl1pPr>
          </a:lstStyle>
          <a:p>
            <a:r>
              <a:rPr lang="en-US" sz="3500" dirty="0"/>
              <a:t>				   </a:t>
            </a:r>
            <a:r>
              <a:rPr lang="en-US" sz="3500" b="1" dirty="0" err="1"/>
              <a:t>Bảng</a:t>
            </a:r>
            <a:r>
              <a:rPr lang="en-US" sz="3500" b="1" dirty="0"/>
              <a:t> </a:t>
            </a:r>
            <a:r>
              <a:rPr lang="en-US" sz="3500" b="1" dirty="0" err="1"/>
              <a:t>khảo</a:t>
            </a:r>
            <a:r>
              <a:rPr lang="en-US" sz="3500" b="1" dirty="0"/>
              <a:t> </a:t>
            </a:r>
            <a:r>
              <a:rPr lang="en-US" sz="3500" b="1" dirty="0" err="1"/>
              <a:t>sát</a:t>
            </a:r>
            <a:r>
              <a:rPr lang="en-US" sz="3500" b="1" dirty="0"/>
              <a:t> </a:t>
            </a:r>
            <a:r>
              <a:rPr lang="en-US" sz="3500" b="1" dirty="0" err="1"/>
              <a:t>tình</a:t>
            </a:r>
            <a:r>
              <a:rPr lang="en-US" sz="3500" b="1" dirty="0"/>
              <a:t> </a:t>
            </a:r>
            <a:r>
              <a:rPr lang="en-US" sz="3500" b="1" dirty="0" err="1"/>
              <a:t>trạng</a:t>
            </a:r>
            <a:r>
              <a:rPr lang="en-US" sz="3500" b="1" dirty="0"/>
              <a:t> </a:t>
            </a:r>
            <a:r>
              <a:rPr lang="en-US" sz="3500" b="1" dirty="0" err="1"/>
              <a:t>việc</a:t>
            </a:r>
            <a:r>
              <a:rPr lang="en-US" sz="3500" b="1" dirty="0"/>
              <a:t> </a:t>
            </a:r>
            <a:r>
              <a:rPr lang="en-US" sz="3500" b="1" dirty="0" err="1"/>
              <a:t>làm</a:t>
            </a:r>
            <a:r>
              <a:rPr lang="en-US" sz="3500" b="1" dirty="0"/>
              <a:t> </a:t>
            </a:r>
            <a:r>
              <a:rPr lang="en-US" sz="3500" b="1" dirty="0" err="1"/>
              <a:t>của</a:t>
            </a:r>
            <a:r>
              <a:rPr lang="en-US" sz="3500" b="1" dirty="0"/>
              <a:t>									 </a:t>
            </a:r>
            <a:r>
              <a:rPr lang="en-US" sz="3500" b="1" dirty="0" err="1"/>
              <a:t>người</a:t>
            </a:r>
            <a:r>
              <a:rPr lang="en-US" sz="3500" b="1" dirty="0"/>
              <a:t> </a:t>
            </a:r>
            <a:r>
              <a:rPr lang="en-US" sz="3500" b="1" dirty="0" err="1"/>
              <a:t>tốt</a:t>
            </a:r>
            <a:r>
              <a:rPr lang="en-US" sz="3500" b="1" dirty="0"/>
              <a:t> </a:t>
            </a:r>
            <a:r>
              <a:rPr lang="en-US" sz="3500" b="1" dirty="0" err="1"/>
              <a:t>nghiệp</a:t>
            </a:r>
            <a:r>
              <a:rPr lang="en-US" sz="3500" b="1" dirty="0"/>
              <a:t> – </a:t>
            </a:r>
            <a:r>
              <a:rPr lang="en-US" sz="3500" b="1" dirty="0" err="1">
                <a:solidFill>
                  <a:schemeClr val="accent4">
                    <a:lumMod val="20000"/>
                    <a:lumOff val="80000"/>
                  </a:schemeClr>
                </a:solidFill>
              </a:rPr>
              <a:t>Góp</a:t>
            </a:r>
            <a:r>
              <a:rPr lang="en-US" sz="3500" b="1" dirty="0">
                <a:solidFill>
                  <a:schemeClr val="accent4">
                    <a:lumMod val="20000"/>
                    <a:lumOff val="80000"/>
                  </a:schemeClr>
                </a:solidFill>
              </a:rPr>
              <a:t> ý </a:t>
            </a:r>
            <a:r>
              <a:rPr lang="en-US" sz="3500" b="1" dirty="0" err="1">
                <a:solidFill>
                  <a:schemeClr val="accent4">
                    <a:lumMod val="20000"/>
                    <a:lumOff val="80000"/>
                  </a:schemeClr>
                </a:solidFill>
              </a:rPr>
              <a:t>chung</a:t>
            </a:r>
            <a:endParaRPr lang="en-US" sz="3500" b="1" dirty="0"/>
          </a:p>
        </p:txBody>
      </p:sp>
      <p:pic>
        <p:nvPicPr>
          <p:cNvPr id="5" name="Immagine 1">
            <a:extLst>
              <a:ext uri="{FF2B5EF4-FFF2-40B4-BE49-F238E27FC236}">
                <a16:creationId xmlns:a16="http://schemas.microsoft.com/office/drawing/2014/main" id="{3BCBA2CE-D52C-4A3A-A312-A92E682D1C4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4069" y="201605"/>
            <a:ext cx="3821056" cy="1248335"/>
          </a:xfrm>
          <a:prstGeom prst="rect">
            <a:avLst/>
          </a:prstGeom>
          <a:noFill/>
          <a:ln>
            <a:noFill/>
          </a:ln>
        </p:spPr>
      </p:pic>
    </p:spTree>
    <p:extLst>
      <p:ext uri="{BB962C8B-B14F-4D97-AF65-F5344CB8AC3E}">
        <p14:creationId xmlns:p14="http://schemas.microsoft.com/office/powerpoint/2010/main" val="419392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500" dirty="0"/>
              <a:t>				   </a:t>
            </a:r>
            <a:r>
              <a:rPr lang="en-US" sz="3500" b="1" dirty="0" err="1"/>
              <a:t>Bảng</a:t>
            </a:r>
            <a:r>
              <a:rPr lang="en-US" sz="3500" b="1" dirty="0"/>
              <a:t> </a:t>
            </a:r>
            <a:r>
              <a:rPr lang="en-US" sz="3500" b="1" dirty="0" err="1"/>
              <a:t>khảo</a:t>
            </a:r>
            <a:r>
              <a:rPr lang="en-US" sz="3500" b="1" dirty="0"/>
              <a:t> </a:t>
            </a:r>
            <a:r>
              <a:rPr lang="en-US" sz="3500" b="1" dirty="0" err="1"/>
              <a:t>sát</a:t>
            </a:r>
            <a:r>
              <a:rPr lang="en-US" sz="3500" b="1" dirty="0"/>
              <a:t> </a:t>
            </a:r>
            <a:r>
              <a:rPr lang="en-US" sz="3500" b="1" dirty="0" err="1"/>
              <a:t>tình</a:t>
            </a:r>
            <a:r>
              <a:rPr lang="en-US" sz="3500" b="1" dirty="0"/>
              <a:t> </a:t>
            </a:r>
            <a:r>
              <a:rPr lang="en-US" sz="3500" b="1" dirty="0" err="1"/>
              <a:t>trạng</a:t>
            </a:r>
            <a:r>
              <a:rPr lang="en-US" sz="3500" b="1" dirty="0"/>
              <a:t> </a:t>
            </a:r>
            <a:r>
              <a:rPr lang="en-US" sz="3500" b="1" dirty="0" err="1"/>
              <a:t>việc</a:t>
            </a:r>
            <a:r>
              <a:rPr lang="en-US" sz="3500" b="1" dirty="0"/>
              <a:t> </a:t>
            </a:r>
            <a:r>
              <a:rPr lang="en-US" sz="3500" b="1" dirty="0" err="1"/>
              <a:t>làm</a:t>
            </a:r>
            <a:r>
              <a:rPr lang="en-US" sz="3500" b="1" dirty="0"/>
              <a:t> </a:t>
            </a:r>
            <a:r>
              <a:rPr lang="en-US" sz="3500" b="1" dirty="0" err="1"/>
              <a:t>của</a:t>
            </a:r>
            <a:r>
              <a:rPr lang="en-US" sz="3500" b="1" dirty="0"/>
              <a:t>									 </a:t>
            </a:r>
            <a:r>
              <a:rPr lang="en-US" sz="3500" b="1" dirty="0" err="1"/>
              <a:t>người</a:t>
            </a:r>
            <a:r>
              <a:rPr lang="en-US" sz="3500" b="1" dirty="0"/>
              <a:t> </a:t>
            </a:r>
            <a:r>
              <a:rPr lang="en-US" sz="3500" b="1" dirty="0" err="1"/>
              <a:t>tốt</a:t>
            </a:r>
            <a:r>
              <a:rPr lang="en-US" sz="3500" b="1" dirty="0"/>
              <a:t> </a:t>
            </a:r>
            <a:r>
              <a:rPr lang="en-US" sz="3500" b="1" dirty="0" err="1"/>
              <a:t>nghiệp</a:t>
            </a:r>
            <a:r>
              <a:rPr lang="en-US" sz="3500" b="1" dirty="0"/>
              <a:t> – </a:t>
            </a:r>
            <a:r>
              <a:rPr lang="en-US" sz="3500" b="1" dirty="0" err="1"/>
              <a:t>Phần</a:t>
            </a:r>
            <a:r>
              <a:rPr lang="en-US" sz="3500" b="1" dirty="0"/>
              <a:t> 1</a:t>
            </a:r>
          </a:p>
        </p:txBody>
      </p:sp>
      <p:pic>
        <p:nvPicPr>
          <p:cNvPr id="6" name="Immagine 1">
            <a:extLst>
              <a:ext uri="{FF2B5EF4-FFF2-40B4-BE49-F238E27FC236}">
                <a16:creationId xmlns:a16="http://schemas.microsoft.com/office/drawing/2014/main" id="{2086AA66-F79F-4296-8635-99A6A4EDFD4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904" y="255082"/>
            <a:ext cx="3821056" cy="1248335"/>
          </a:xfrm>
          <a:prstGeom prst="rect">
            <a:avLst/>
          </a:prstGeom>
          <a:noFill/>
          <a:ln>
            <a:noFill/>
          </a:ln>
        </p:spPr>
      </p:pic>
      <p:pic>
        <p:nvPicPr>
          <p:cNvPr id="5" name="Picture 4">
            <a:extLst>
              <a:ext uri="{FF2B5EF4-FFF2-40B4-BE49-F238E27FC236}">
                <a16:creationId xmlns:a16="http://schemas.microsoft.com/office/drawing/2014/main" id="{86AFB828-0FA9-46A2-AA63-29B2307CED6C}"/>
              </a:ext>
            </a:extLst>
          </p:cNvPr>
          <p:cNvPicPr>
            <a:picLocks noChangeAspect="1"/>
          </p:cNvPicPr>
          <p:nvPr/>
        </p:nvPicPr>
        <p:blipFill>
          <a:blip r:embed="rId4"/>
          <a:stretch>
            <a:fillRect/>
          </a:stretch>
        </p:blipFill>
        <p:spPr>
          <a:xfrm>
            <a:off x="3789189" y="1613463"/>
            <a:ext cx="5173228" cy="4875181"/>
          </a:xfrm>
          <a:prstGeom prst="rect">
            <a:avLst/>
          </a:prstGeom>
        </p:spPr>
      </p:pic>
      <p:sp>
        <p:nvSpPr>
          <p:cNvPr id="10" name="Callout: Left Arrow 9">
            <a:extLst>
              <a:ext uri="{FF2B5EF4-FFF2-40B4-BE49-F238E27FC236}">
                <a16:creationId xmlns:a16="http://schemas.microsoft.com/office/drawing/2014/main" id="{0B0FD4EB-ACE9-412B-BB9C-3DE3FC0C6B66}"/>
              </a:ext>
            </a:extLst>
          </p:cNvPr>
          <p:cNvSpPr/>
          <p:nvPr/>
        </p:nvSpPr>
        <p:spPr>
          <a:xfrm>
            <a:off x="8741923" y="4176409"/>
            <a:ext cx="3365771" cy="1919591"/>
          </a:xfrm>
          <a:prstGeom prst="leftArrowCallout">
            <a:avLst>
              <a:gd name="adj1" fmla="val 25000"/>
              <a:gd name="adj2" fmla="val 25000"/>
              <a:gd name="adj3" fmla="val 25000"/>
              <a:gd name="adj4" fmla="val 8405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9367E22-A918-4B04-99E2-8F382704BF89}"/>
              </a:ext>
            </a:extLst>
          </p:cNvPr>
          <p:cNvSpPr txBox="1"/>
          <p:nvPr/>
        </p:nvSpPr>
        <p:spPr>
          <a:xfrm>
            <a:off x="9299643" y="4241260"/>
            <a:ext cx="2691319" cy="163121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Bỏ</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hẳn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độ</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sỹ</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Hanu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Vnua</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Bổ</a:t>
            </a:r>
            <a:r>
              <a:rPr lang="en-US" sz="2000" dirty="0">
                <a:latin typeface="Arial" panose="020B0604020202020204" pitchFamily="34" charset="0"/>
                <a:cs typeface="Arial" panose="020B0604020202020204" pitchFamily="34" charset="0"/>
              </a:rPr>
              <a:t> sung </a:t>
            </a:r>
            <a:r>
              <a:rPr lang="en-US" sz="2000" dirty="0" err="1">
                <a:latin typeface="Arial" panose="020B0604020202020204" pitchFamily="34" charset="0"/>
                <a:cs typeface="Arial" panose="020B0604020202020204" pitchFamily="34" charset="0"/>
              </a:rPr>
              <a:t>trình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độ</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cao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đẳng</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Hanu</a:t>
            </a:r>
            <a:r>
              <a:rPr lang="en-US" sz="2000" dirty="0">
                <a:latin typeface="Arial" panose="020B0604020202020204" pitchFamily="34" charset="0"/>
                <a:cs typeface="Arial" panose="020B0604020202020204" pitchFamily="34" charset="0"/>
              </a:rPr>
              <a:t>)</a:t>
            </a:r>
          </a:p>
        </p:txBody>
      </p:sp>
      <p:sp>
        <p:nvSpPr>
          <p:cNvPr id="15" name="Callout: Left Arrow 14">
            <a:extLst>
              <a:ext uri="{FF2B5EF4-FFF2-40B4-BE49-F238E27FC236}">
                <a16:creationId xmlns:a16="http://schemas.microsoft.com/office/drawing/2014/main" id="{1C149A3B-45D4-4502-A9B4-9B98A52214C7}"/>
              </a:ext>
            </a:extLst>
          </p:cNvPr>
          <p:cNvSpPr/>
          <p:nvPr/>
        </p:nvSpPr>
        <p:spPr>
          <a:xfrm rot="10800000">
            <a:off x="278558" y="4835588"/>
            <a:ext cx="3731124" cy="1798119"/>
          </a:xfrm>
          <a:prstGeom prst="leftArrowCallout">
            <a:avLst>
              <a:gd name="adj1" fmla="val 25000"/>
              <a:gd name="adj2" fmla="val 25000"/>
              <a:gd name="adj3" fmla="val 25000"/>
              <a:gd name="adj4" fmla="val 8405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CBB8ACD-7B0C-41F8-9377-8BC84CB18E77}"/>
              </a:ext>
            </a:extLst>
          </p:cNvPr>
          <p:cNvSpPr txBox="1"/>
          <p:nvPr/>
        </p:nvSpPr>
        <p:spPr>
          <a:xfrm>
            <a:off x="363338" y="4907236"/>
            <a:ext cx="2991348" cy="163121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Bỏ</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tên</a:t>
            </a:r>
            <a:r>
              <a:rPr lang="en-US" sz="2000" dirty="0">
                <a:latin typeface="Arial" panose="020B0604020202020204" pitchFamily="34" charset="0"/>
                <a:cs typeface="Arial" panose="020B0604020202020204" pitchFamily="34" charset="0"/>
              </a:rPr>
              <a:t> khoa (</a:t>
            </a:r>
            <a:r>
              <a:rPr lang="en-US" sz="2000" dirty="0" err="1">
                <a:latin typeface="Arial" panose="020B0604020202020204" pitchFamily="34" charset="0"/>
                <a:cs typeface="Arial" panose="020B0604020202020204" pitchFamily="34" charset="0"/>
              </a:rPr>
              <a:t>Hanu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Huha</a:t>
            </a:r>
            <a:r>
              <a:rPr lang="en-US" sz="2000" dirty="0">
                <a:latin typeface="Arial" panose="020B0604020202020204" pitchFamily="34" charset="0"/>
                <a:cs typeface="Arial" panose="020B0604020202020204" pitchFamily="34" charset="0"/>
              </a:rPr>
              <a:t>)</a:t>
            </a:r>
          </a:p>
          <a:p>
            <a:r>
              <a:rPr lang="en-US" sz="2000" dirty="0" err="1">
                <a:latin typeface="Arial" panose="020B0604020202020204" pitchFamily="34" charset="0"/>
                <a:cs typeface="Arial" panose="020B0604020202020204" pitchFamily="34" charset="0"/>
              </a:rPr>
              <a:t>Bổ</a:t>
            </a:r>
            <a:r>
              <a:rPr lang="en-US" sz="2000" dirty="0">
                <a:latin typeface="Arial" panose="020B0604020202020204" pitchFamily="34" charset="0"/>
                <a:cs typeface="Arial" panose="020B0604020202020204" pitchFamily="34" charset="0"/>
              </a:rPr>
              <a:t> sung </a:t>
            </a:r>
            <a:r>
              <a:rPr lang="en-US" sz="2000" b="1" dirty="0" err="1">
                <a:latin typeface="Arial" panose="020B0604020202020204" pitchFamily="34" charset="0"/>
                <a:cs typeface="Arial" panose="020B0604020202020204" pitchFamily="34" charset="0"/>
              </a:rPr>
              <a:t>tên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ngành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đào</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tạo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ngành</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yêu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Bộ</a:t>
            </a:r>
            <a:r>
              <a:rPr lang="en-US" sz="2000" dirty="0">
                <a:latin typeface="Arial" panose="020B0604020202020204" pitchFamily="34" charset="0"/>
                <a:cs typeface="Arial" panose="020B0604020202020204" pitchFamily="34" charset="0"/>
              </a:rPr>
              <a:t>)</a:t>
            </a:r>
          </a:p>
        </p:txBody>
      </p:sp>
      <p:sp>
        <p:nvSpPr>
          <p:cNvPr id="17" name="Callout: Left Arrow 16">
            <a:extLst>
              <a:ext uri="{FF2B5EF4-FFF2-40B4-BE49-F238E27FC236}">
                <a16:creationId xmlns:a16="http://schemas.microsoft.com/office/drawing/2014/main" id="{8C0AD00E-3A0D-40E1-BD93-B0A143EAA36A}"/>
              </a:ext>
            </a:extLst>
          </p:cNvPr>
          <p:cNvSpPr/>
          <p:nvPr/>
        </p:nvSpPr>
        <p:spPr>
          <a:xfrm rot="10800000">
            <a:off x="429904" y="2022411"/>
            <a:ext cx="3731122" cy="2668112"/>
          </a:xfrm>
          <a:prstGeom prst="leftArrowCallout">
            <a:avLst>
              <a:gd name="adj1" fmla="val 19348"/>
              <a:gd name="adj2" fmla="val 23201"/>
              <a:gd name="adj3" fmla="val 22687"/>
              <a:gd name="adj4" fmla="val 7836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363D5F54-1016-444A-B065-33E4C2BF3F58}"/>
              </a:ext>
            </a:extLst>
          </p:cNvPr>
          <p:cNvSpPr txBox="1"/>
          <p:nvPr/>
        </p:nvSpPr>
        <p:spPr>
          <a:xfrm>
            <a:off x="429903" y="1959778"/>
            <a:ext cx="3022059" cy="2862322"/>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số</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sv</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thành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trường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bắt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buộc</a:t>
            </a:r>
            <a:r>
              <a:rPr lang="en-US" sz="2000" dirty="0">
                <a:latin typeface="Arial" panose="020B0604020202020204" pitchFamily="34" charset="0"/>
                <a:cs typeface="Arial" panose="020B0604020202020204" pitchFamily="34" charset="0"/>
              </a:rPr>
              <a:t> do </a:t>
            </a:r>
            <a:r>
              <a:rPr lang="en-US" sz="2000" dirty="0" err="1">
                <a:latin typeface="Arial" panose="020B0604020202020204" pitchFamily="34" charset="0"/>
                <a:cs typeface="Arial" panose="020B0604020202020204" pitchFamily="34" charset="0"/>
              </a:rPr>
              <a:t>sv</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nhớ</a:t>
            </a:r>
            <a:r>
              <a:rPr lang="en-US" sz="2000" dirty="0">
                <a:latin typeface="Arial" panose="020B0604020202020204" pitchFamily="34" charset="0"/>
                <a:cs typeface="Arial" panose="020B0604020202020204" pitchFamily="34" charset="0"/>
              </a:rPr>
              <a:t> (HALOU)</a:t>
            </a:r>
          </a:p>
          <a:p>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thông</a:t>
            </a:r>
            <a:r>
              <a:rPr lang="en-US" sz="2000" dirty="0">
                <a:latin typeface="Arial" panose="020B0604020202020204" pitchFamily="34" charset="0"/>
                <a:cs typeface="Arial" panose="020B0604020202020204" pitchFamily="34" charset="0"/>
              </a:rPr>
              <a:t> tin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CMND/CCCD</a:t>
            </a:r>
          </a:p>
          <a:p>
            <a:r>
              <a:rPr lang="en-US" sz="2000" dirty="0">
                <a:latin typeface="Arial" panose="020B0604020202020204" pitchFamily="34" charset="0"/>
                <a:cs typeface="Arial" panose="020B0604020202020204" pitchFamily="34" charset="0"/>
              </a:rPr>
              <a:t>(TNU) </a:t>
            </a:r>
            <a:r>
              <a:rPr lang="en-US" sz="2000" dirty="0">
                <a:latin typeface="Arial" panose="020B0604020202020204" pitchFamily="34" charset="0"/>
                <a:cs typeface="Arial" panose="020B0604020202020204" pitchFamily="34" charset="0"/>
                <a:sym typeface="Wingdings" panose="05000000000000000000" pitchFamily="2" charset="2"/>
              </a:rPr>
              <a:t> </a:t>
            </a:r>
            <a:r>
              <a:rPr lang="en-US" sz="2000" dirty="0" err="1">
                <a:latin typeface="Arial" panose="020B0604020202020204" pitchFamily="34" charset="0"/>
                <a:cs typeface="Arial" panose="020B0604020202020204" pitchFamily="34" charset="0"/>
                <a:sym typeface="Wingdings" panose="05000000000000000000" pitchFamily="2" charset="2"/>
              </a:rPr>
              <a:t>phục</a:t>
            </a:r>
            <a:r>
              <a:rPr lang="en-US" sz="2000" dirty="0">
                <a:latin typeface="Arial" panose="020B0604020202020204" pitchFamily="34" charset="0"/>
                <a:cs typeface="Arial" panose="020B0604020202020204" pitchFamily="34" charset="0"/>
                <a:sym typeface="Wingdings" panose="05000000000000000000" pitchFamily="2" charset="2"/>
              </a:rPr>
              <a:t> </a:t>
            </a:r>
            <a:r>
              <a:rPr lang="en-US" sz="2000" dirty="0" err="1">
                <a:latin typeface="Arial" panose="020B0604020202020204" pitchFamily="34" charset="0"/>
                <a:cs typeface="Arial" panose="020B0604020202020204" pitchFamily="34" charset="0"/>
                <a:sym typeface="Wingdings" panose="05000000000000000000" pitchFamily="2" charset="2"/>
              </a:rPr>
              <a:t>vụ</a:t>
            </a:r>
            <a:r>
              <a:rPr lang="en-US" sz="2000" dirty="0">
                <a:latin typeface="Arial" panose="020B0604020202020204" pitchFamily="34" charset="0"/>
                <a:cs typeface="Arial" panose="020B0604020202020204" pitchFamily="34" charset="0"/>
                <a:sym typeface="Wingdings" panose="05000000000000000000" pitchFamily="2" charset="2"/>
              </a:rPr>
              <a:t> matching data </a:t>
            </a:r>
            <a:r>
              <a:rPr lang="en-US" sz="2000" dirty="0" err="1">
                <a:latin typeface="Arial" panose="020B0604020202020204" pitchFamily="34" charset="0"/>
                <a:cs typeface="Arial" panose="020B0604020202020204" pitchFamily="34" charset="0"/>
                <a:sym typeface="Wingdings" panose="05000000000000000000" pitchFamily="2" charset="2"/>
              </a:rPr>
              <a:t>với</a:t>
            </a:r>
            <a:r>
              <a:rPr lang="en-US" sz="2000" dirty="0">
                <a:latin typeface="Arial" panose="020B0604020202020204" pitchFamily="34" charset="0"/>
                <a:cs typeface="Arial" panose="020B0604020202020204" pitchFamily="34" charset="0"/>
                <a:sym typeface="Wingdings" panose="05000000000000000000" pitchFamily="2" charset="2"/>
              </a:rPr>
              <a:t> Voyage?</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860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5" grpId="0" animBg="1"/>
      <p:bldP spid="16" grpId="0"/>
      <p:bldP spid="17" grpId="0" animBg="1"/>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500" dirty="0"/>
              <a:t>				   </a:t>
            </a:r>
            <a:r>
              <a:rPr lang="en-US" sz="3500" b="1" dirty="0" err="1"/>
              <a:t>Bảng</a:t>
            </a:r>
            <a:r>
              <a:rPr lang="en-US" sz="3500" b="1" dirty="0"/>
              <a:t> </a:t>
            </a:r>
            <a:r>
              <a:rPr lang="en-US" sz="3500" b="1" dirty="0" err="1"/>
              <a:t>khảo</a:t>
            </a:r>
            <a:r>
              <a:rPr lang="en-US" sz="3500" b="1" dirty="0"/>
              <a:t> </a:t>
            </a:r>
            <a:r>
              <a:rPr lang="en-US" sz="3500" b="1" dirty="0" err="1"/>
              <a:t>sát</a:t>
            </a:r>
            <a:r>
              <a:rPr lang="en-US" sz="3500" b="1" dirty="0"/>
              <a:t> </a:t>
            </a:r>
            <a:r>
              <a:rPr lang="en-US" sz="3500" b="1" dirty="0" err="1"/>
              <a:t>tình</a:t>
            </a:r>
            <a:r>
              <a:rPr lang="en-US" sz="3500" b="1" dirty="0"/>
              <a:t> </a:t>
            </a:r>
            <a:r>
              <a:rPr lang="en-US" sz="3500" b="1" dirty="0" err="1"/>
              <a:t>trạng</a:t>
            </a:r>
            <a:r>
              <a:rPr lang="en-US" sz="3500" b="1" dirty="0"/>
              <a:t> </a:t>
            </a:r>
            <a:r>
              <a:rPr lang="en-US" sz="3500" b="1" dirty="0" err="1"/>
              <a:t>việc</a:t>
            </a:r>
            <a:r>
              <a:rPr lang="en-US" sz="3500" b="1" dirty="0"/>
              <a:t> </a:t>
            </a:r>
            <a:r>
              <a:rPr lang="en-US" sz="3500" b="1" dirty="0" err="1"/>
              <a:t>làm</a:t>
            </a:r>
            <a:r>
              <a:rPr lang="en-US" sz="3500" b="1" dirty="0"/>
              <a:t> </a:t>
            </a:r>
            <a:r>
              <a:rPr lang="en-US" sz="3500" b="1" dirty="0" err="1"/>
              <a:t>của</a:t>
            </a:r>
            <a:r>
              <a:rPr lang="en-US" sz="3500" b="1" dirty="0"/>
              <a:t>									 </a:t>
            </a:r>
            <a:r>
              <a:rPr lang="en-US" sz="3500" b="1" dirty="0" err="1"/>
              <a:t>người</a:t>
            </a:r>
            <a:r>
              <a:rPr lang="en-US" sz="3500" b="1" dirty="0"/>
              <a:t> </a:t>
            </a:r>
            <a:r>
              <a:rPr lang="en-US" sz="3500" b="1" dirty="0" err="1"/>
              <a:t>tốt</a:t>
            </a:r>
            <a:r>
              <a:rPr lang="en-US" sz="3500" b="1" dirty="0"/>
              <a:t> </a:t>
            </a:r>
            <a:r>
              <a:rPr lang="en-US" sz="3500" b="1" dirty="0" err="1"/>
              <a:t>nghiệp</a:t>
            </a:r>
            <a:r>
              <a:rPr lang="en-US" sz="3500" b="1" dirty="0"/>
              <a:t> – </a:t>
            </a:r>
            <a:r>
              <a:rPr lang="en-US" sz="3500" b="1" dirty="0" err="1"/>
              <a:t>Phần</a:t>
            </a:r>
            <a:r>
              <a:rPr lang="en-US" sz="3500" b="1" dirty="0"/>
              <a:t> 1</a:t>
            </a:r>
          </a:p>
        </p:txBody>
      </p:sp>
      <p:pic>
        <p:nvPicPr>
          <p:cNvPr id="6" name="Immagine 1">
            <a:extLst>
              <a:ext uri="{FF2B5EF4-FFF2-40B4-BE49-F238E27FC236}">
                <a16:creationId xmlns:a16="http://schemas.microsoft.com/office/drawing/2014/main" id="{2086AA66-F79F-4296-8635-99A6A4EDFD4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904" y="255082"/>
            <a:ext cx="3821056" cy="1248335"/>
          </a:xfrm>
          <a:prstGeom prst="rect">
            <a:avLst/>
          </a:prstGeom>
          <a:noFill/>
          <a:ln>
            <a:noFill/>
          </a:ln>
        </p:spPr>
      </p:pic>
      <p:sp>
        <p:nvSpPr>
          <p:cNvPr id="10" name="Callout: Left Arrow 9">
            <a:extLst>
              <a:ext uri="{FF2B5EF4-FFF2-40B4-BE49-F238E27FC236}">
                <a16:creationId xmlns:a16="http://schemas.microsoft.com/office/drawing/2014/main" id="{0B0FD4EB-ACE9-412B-BB9C-3DE3FC0C6B66}"/>
              </a:ext>
            </a:extLst>
          </p:cNvPr>
          <p:cNvSpPr/>
          <p:nvPr/>
        </p:nvSpPr>
        <p:spPr>
          <a:xfrm>
            <a:off x="5624790" y="1596969"/>
            <a:ext cx="6221467" cy="1385068"/>
          </a:xfrm>
          <a:prstGeom prst="leftArrowCallout">
            <a:avLst>
              <a:gd name="adj1" fmla="val 25000"/>
              <a:gd name="adj2" fmla="val 25000"/>
              <a:gd name="adj3" fmla="val 25000"/>
              <a:gd name="adj4" fmla="val 8898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9367E22-A918-4B04-99E2-8F382704BF89}"/>
              </a:ext>
            </a:extLst>
          </p:cNvPr>
          <p:cNvSpPr txBox="1"/>
          <p:nvPr/>
        </p:nvSpPr>
        <p:spPr>
          <a:xfrm>
            <a:off x="6339385" y="1629095"/>
            <a:ext cx="5421205" cy="1538883"/>
          </a:xfrm>
          <a:prstGeom prst="rect">
            <a:avLst/>
          </a:prstGeom>
          <a:noFill/>
        </p:spPr>
        <p:txBody>
          <a:bodyPr wrap="square" rtlCol="0">
            <a:spAutoFit/>
          </a:bodyPr>
          <a:lstStyle/>
          <a:p>
            <a:r>
              <a:rPr lang="en-US" sz="2000" dirty="0" err="1">
                <a:latin typeface="Arial" panose="020B0604020202020204" pitchFamily="34" charset="0"/>
                <a:cs typeface="Arial" panose="020B0604020202020204" pitchFamily="34" charset="0"/>
              </a:rPr>
              <a:t>Hanu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gợi</a:t>
            </a:r>
            <a:r>
              <a:rPr lang="en-US" sz="2000" dirty="0">
                <a:latin typeface="Arial" panose="020B0604020202020204" pitchFamily="34" charset="0"/>
                <a:cs typeface="Arial" panose="020B0604020202020204" pitchFamily="34" charset="0"/>
              </a:rPr>
              <a:t> ý </a:t>
            </a:r>
            <a:r>
              <a:rPr lang="en-US" sz="2000" dirty="0" err="1">
                <a:latin typeface="Arial" panose="020B0604020202020204" pitchFamily="34" charset="0"/>
                <a:cs typeface="Arial" panose="020B0604020202020204" pitchFamily="34" charset="0"/>
              </a:rPr>
              <a:t>chuyên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ngành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theo</a:t>
            </a:r>
            <a:r>
              <a:rPr lang="en-US" sz="2000" dirty="0">
                <a:latin typeface="Arial" panose="020B0604020202020204" pitchFamily="34" charset="0"/>
                <a:cs typeface="Arial" panose="020B0604020202020204" pitchFamily="34" charset="0"/>
              </a:rPr>
              <a:t>: </a:t>
            </a:r>
            <a:r>
              <a:rPr lang="vi-VN" sz="1800" dirty="0">
                <a:effectLst/>
              </a:rPr>
              <a:t>Thông tư BAN HÀNH DANH MỤC GIÁO DỤC, ĐÀO TẠO CẤP IV TRÌNH ĐỘ ĐẠI HỌC 2017, Số: 24/2017/TT-BGDĐT</a:t>
            </a:r>
          </a:p>
          <a:p>
            <a:endParaRPr lang="en-US" sz="2000" dirty="0">
              <a:latin typeface="Arial" panose="020B0604020202020204" pitchFamily="34" charset="0"/>
              <a:cs typeface="Arial" panose="020B0604020202020204" pitchFamily="34" charset="0"/>
            </a:endParaRPr>
          </a:p>
        </p:txBody>
      </p:sp>
      <p:sp>
        <p:nvSpPr>
          <p:cNvPr id="15" name="Callout: Left Arrow 14">
            <a:extLst>
              <a:ext uri="{FF2B5EF4-FFF2-40B4-BE49-F238E27FC236}">
                <a16:creationId xmlns:a16="http://schemas.microsoft.com/office/drawing/2014/main" id="{1C149A3B-45D4-4502-A9B4-9B98A52214C7}"/>
              </a:ext>
            </a:extLst>
          </p:cNvPr>
          <p:cNvSpPr/>
          <p:nvPr/>
        </p:nvSpPr>
        <p:spPr>
          <a:xfrm>
            <a:off x="5755006" y="3483478"/>
            <a:ext cx="6091252" cy="3100202"/>
          </a:xfrm>
          <a:prstGeom prst="leftArrowCallout">
            <a:avLst>
              <a:gd name="adj1" fmla="val 25000"/>
              <a:gd name="adj2" fmla="val 25000"/>
              <a:gd name="adj3" fmla="val 17487"/>
              <a:gd name="adj4" fmla="val 9135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CBB8ACD-7B0C-41F8-9377-8BC84CB18E77}"/>
              </a:ext>
            </a:extLst>
          </p:cNvPr>
          <p:cNvSpPr txBox="1"/>
          <p:nvPr/>
        </p:nvSpPr>
        <p:spPr>
          <a:xfrm>
            <a:off x="6387830" y="3554394"/>
            <a:ext cx="5372760" cy="2862322"/>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TNU, HALOU: </a:t>
            </a:r>
            <a:r>
              <a:rPr lang="en-US" sz="2000" dirty="0" err="1">
                <a:latin typeface="Arial" panose="020B0604020202020204" pitchFamily="34" charset="0"/>
                <a:cs typeface="Arial" panose="020B0604020202020204" pitchFamily="34" charset="0"/>
              </a:rPr>
              <a:t>gợi</a:t>
            </a:r>
            <a:r>
              <a:rPr lang="en-US" sz="2000" dirty="0">
                <a:latin typeface="Arial" panose="020B0604020202020204" pitchFamily="34" charset="0"/>
                <a:cs typeface="Arial" panose="020B0604020202020204" pitchFamily="34" charset="0"/>
              </a:rPr>
              <a:t> ý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phần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endParaRPr lang="en-US" sz="2000" dirty="0">
              <a:latin typeface="Arial" panose="020B0604020202020204" pitchFamily="34" charset="0"/>
              <a:cs typeface="Arial" panose="020B0604020202020204" pitchFamily="34" charset="0"/>
            </a:endParaRPr>
          </a:p>
          <a:p>
            <a:r>
              <a:rPr lang="en-US" sz="2000" dirty="0" err="1">
                <a:latin typeface="Arial" panose="020B0604020202020204" pitchFamily="34" charset="0"/>
                <a:cs typeface="Arial" panose="020B0604020202020204" pitchFamily="34" charset="0"/>
              </a:rPr>
              <a:t>Hanu</a:t>
            </a:r>
            <a:r>
              <a:rPr lang="en-US" sz="2000" dirty="0">
                <a:latin typeface="Arial" panose="020B0604020202020204" pitchFamily="34" charset="0"/>
                <a:cs typeface="Arial" panose="020B0604020202020204" pitchFamily="34" charset="0"/>
              </a:rPr>
              <a:t>: </a:t>
            </a:r>
          </a:p>
          <a:p>
            <a:r>
              <a:rPr lang="en-US" sz="2000" dirty="0" err="1">
                <a:latin typeface="Arial" panose="020B0604020202020204" pitchFamily="34" charset="0"/>
                <a:cs typeface="Arial" panose="020B0604020202020204" pitchFamily="34" charset="0"/>
              </a:rPr>
              <a:t>Nên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đưa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ngành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đào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rộng</a:t>
            </a:r>
            <a:r>
              <a:rPr lang="en-US" sz="2000" dirty="0">
                <a:latin typeface="Arial" panose="020B0604020202020204" pitchFamily="34" charset="0"/>
                <a:cs typeface="Arial" panose="020B0604020202020204" pitchFamily="34" charset="0"/>
              </a:rPr>
              <a:t> ra </a:t>
            </a:r>
            <a:r>
              <a:rPr lang="en-US" sz="2000" dirty="0" err="1">
                <a:latin typeface="Arial" panose="020B0604020202020204" pitchFamily="34" charset="0"/>
                <a:cs typeface="Arial" panose="020B0604020202020204" pitchFamily="34" charset="0"/>
              </a:rPr>
              <a:t>khỏi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bảng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hỏi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đỡ</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vì</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trường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sẽ</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chỉ</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dùng</a:t>
            </a:r>
            <a:r>
              <a:rPr lang="en-US" sz="2000" dirty="0">
                <a:latin typeface="Arial" panose="020B0604020202020204" pitchFamily="34" charset="0"/>
                <a:cs typeface="Arial" panose="020B0604020202020204" pitchFamily="34" charset="0"/>
              </a:rPr>
              <a:t> 1-2 </a:t>
            </a:r>
            <a:r>
              <a:rPr lang="en-US" sz="2000" dirty="0" err="1">
                <a:latin typeface="Arial" panose="020B0604020202020204" pitchFamily="34" charset="0"/>
                <a:cs typeface="Arial" panose="020B0604020202020204" pitchFamily="34" charset="0"/>
              </a:rPr>
              <a:t>ngành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danh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sách</a:t>
            </a:r>
            <a:endParaRPr lang="en-US" sz="2000" dirty="0">
              <a:latin typeface="Arial" panose="020B0604020202020204" pitchFamily="34" charset="0"/>
              <a:cs typeface="Arial" panose="020B0604020202020204" pitchFamily="34" charset="0"/>
            </a:endParaRPr>
          </a:p>
          <a:p>
            <a:r>
              <a:rPr lang="en-US" sz="2000" dirty="0">
                <a:effectLst/>
              </a:rPr>
              <a:t>R</a:t>
            </a:r>
            <a:r>
              <a:rPr lang="vi-VN" sz="2000" dirty="0">
                <a:effectLst/>
              </a:rPr>
              <a:t>esearche</a:t>
            </a:r>
            <a:r>
              <a:rPr lang="en-US" sz="2000" dirty="0">
                <a:effectLst/>
              </a:rPr>
              <a:t>r </a:t>
            </a:r>
            <a:r>
              <a:rPr lang="en-US" sz="2000" dirty="0" err="1">
                <a:effectLst/>
                <a:latin typeface="Arial" panose="020B0604020202020204" pitchFamily="34" charset="0"/>
                <a:cs typeface="Arial" panose="020B0604020202020204" pitchFamily="34" charset="0"/>
              </a:rPr>
              <a:t>sẽ</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phải</a:t>
            </a:r>
            <a:r>
              <a:rPr lang="en-US" sz="2000" dirty="0">
                <a:effectLst/>
                <a:latin typeface="Arial" panose="020B0604020202020204" pitchFamily="34" charset="0"/>
                <a:cs typeface="Arial" panose="020B0604020202020204" pitchFamily="34" charset="0"/>
              </a:rPr>
              <a:t> </a:t>
            </a:r>
            <a:r>
              <a:rPr lang="en-US" sz="2000" dirty="0" err="1">
                <a:effectLst/>
                <a:latin typeface="Arial" panose="020B0604020202020204" pitchFamily="34" charset="0"/>
                <a:cs typeface="Arial" panose="020B0604020202020204" pitchFamily="34" charset="0"/>
              </a:rPr>
              <a:t>tự</a:t>
            </a:r>
            <a:r>
              <a:rPr lang="en-US" sz="2000" dirty="0">
                <a:effectLst/>
                <a:latin typeface="Arial" panose="020B0604020202020204" pitchFamily="34" charset="0"/>
                <a:cs typeface="Arial" panose="020B0604020202020204" pitchFamily="34" charset="0"/>
              </a:rPr>
              <a:t> </a:t>
            </a:r>
            <a:r>
              <a:rPr lang="vi-VN" sz="2000" dirty="0">
                <a:effectLst/>
              </a:rPr>
              <a:t>nhập vào đúng ngành trong danh mục của Bộ quy định dựa theo tên ngành đào tạo được ghi</a:t>
            </a:r>
            <a:r>
              <a:rPr lang="en-US" sz="2000" dirty="0">
                <a:effectLst/>
              </a:rPr>
              <a:t>. </a:t>
            </a: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C7D2387C-B3FA-4C2D-93B5-D5436374ACA7}"/>
              </a:ext>
            </a:extLst>
          </p:cNvPr>
          <p:cNvPicPr>
            <a:picLocks noChangeAspect="1"/>
          </p:cNvPicPr>
          <p:nvPr/>
        </p:nvPicPr>
        <p:blipFill>
          <a:blip r:embed="rId4"/>
          <a:stretch>
            <a:fillRect/>
          </a:stretch>
        </p:blipFill>
        <p:spPr>
          <a:xfrm>
            <a:off x="431410" y="1455650"/>
            <a:ext cx="5193380" cy="5317981"/>
          </a:xfrm>
          <a:prstGeom prst="rect">
            <a:avLst/>
          </a:prstGeom>
        </p:spPr>
      </p:pic>
    </p:spTree>
    <p:extLst>
      <p:ext uri="{BB962C8B-B14F-4D97-AF65-F5344CB8AC3E}">
        <p14:creationId xmlns:p14="http://schemas.microsoft.com/office/powerpoint/2010/main" val="151151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5" grpId="0" animBg="1"/>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93E64C-F81B-40D2-8934-9B81DB883098}"/>
              </a:ext>
            </a:extLst>
          </p:cNvPr>
          <p:cNvPicPr>
            <a:picLocks noChangeAspect="1"/>
          </p:cNvPicPr>
          <p:nvPr/>
        </p:nvPicPr>
        <p:blipFill>
          <a:blip r:embed="rId3"/>
          <a:stretch>
            <a:fillRect/>
          </a:stretch>
        </p:blipFill>
        <p:spPr>
          <a:xfrm>
            <a:off x="5498826" y="1296784"/>
            <a:ext cx="5862388" cy="5464325"/>
          </a:xfrm>
          <a:prstGeom prst="rect">
            <a:avLst/>
          </a:prstGeom>
        </p:spPr>
      </p:pic>
      <p:sp>
        <p:nvSpPr>
          <p:cNvPr id="4" name="Title 3"/>
          <p:cNvSpPr>
            <a:spLocks noGrp="1"/>
          </p:cNvSpPr>
          <p:nvPr>
            <p:ph type="title"/>
          </p:nvPr>
        </p:nvSpPr>
        <p:spPr/>
        <p:txBody>
          <a:bodyPr>
            <a:noAutofit/>
          </a:bodyPr>
          <a:lstStyle/>
          <a:p>
            <a:r>
              <a:rPr lang="en-US" sz="3500" dirty="0"/>
              <a:t>				   </a:t>
            </a:r>
            <a:r>
              <a:rPr lang="en-US" sz="3500" b="1" dirty="0" err="1"/>
              <a:t>Bảng</a:t>
            </a:r>
            <a:r>
              <a:rPr lang="en-US" sz="3500" b="1" dirty="0"/>
              <a:t> </a:t>
            </a:r>
            <a:r>
              <a:rPr lang="en-US" sz="3500" b="1" dirty="0" err="1"/>
              <a:t>khảo</a:t>
            </a:r>
            <a:r>
              <a:rPr lang="en-US" sz="3500" b="1" dirty="0"/>
              <a:t> </a:t>
            </a:r>
            <a:r>
              <a:rPr lang="en-US" sz="3500" b="1" dirty="0" err="1"/>
              <a:t>sát</a:t>
            </a:r>
            <a:r>
              <a:rPr lang="en-US" sz="3500" b="1" dirty="0"/>
              <a:t> </a:t>
            </a:r>
            <a:r>
              <a:rPr lang="en-US" sz="3500" b="1" dirty="0" err="1"/>
              <a:t>tình</a:t>
            </a:r>
            <a:r>
              <a:rPr lang="en-US" sz="3500" b="1" dirty="0"/>
              <a:t> </a:t>
            </a:r>
            <a:r>
              <a:rPr lang="en-US" sz="3500" b="1" dirty="0" err="1"/>
              <a:t>trạng</a:t>
            </a:r>
            <a:r>
              <a:rPr lang="en-US" sz="3500" b="1" dirty="0"/>
              <a:t> </a:t>
            </a:r>
            <a:r>
              <a:rPr lang="en-US" sz="3500" b="1" dirty="0" err="1"/>
              <a:t>việc</a:t>
            </a:r>
            <a:r>
              <a:rPr lang="en-US" sz="3500" b="1" dirty="0"/>
              <a:t> </a:t>
            </a:r>
            <a:r>
              <a:rPr lang="en-US" sz="3500" b="1" dirty="0" err="1"/>
              <a:t>làm</a:t>
            </a:r>
            <a:r>
              <a:rPr lang="en-US" sz="3500" b="1" dirty="0"/>
              <a:t> </a:t>
            </a:r>
            <a:r>
              <a:rPr lang="en-US" sz="3500" b="1" dirty="0" err="1"/>
              <a:t>của</a:t>
            </a:r>
            <a:r>
              <a:rPr lang="en-US" sz="3500" b="1" dirty="0"/>
              <a:t>									 </a:t>
            </a:r>
            <a:r>
              <a:rPr lang="en-US" sz="3500" b="1" dirty="0" err="1"/>
              <a:t>người</a:t>
            </a:r>
            <a:r>
              <a:rPr lang="en-US" sz="3500" b="1" dirty="0"/>
              <a:t> </a:t>
            </a:r>
            <a:r>
              <a:rPr lang="en-US" sz="3500" b="1" dirty="0" err="1"/>
              <a:t>tốt</a:t>
            </a:r>
            <a:r>
              <a:rPr lang="en-US" sz="3500" b="1" dirty="0"/>
              <a:t> </a:t>
            </a:r>
            <a:r>
              <a:rPr lang="en-US" sz="3500" b="1" dirty="0" err="1"/>
              <a:t>nghiệp</a:t>
            </a:r>
            <a:r>
              <a:rPr lang="en-US" sz="3500" b="1" dirty="0"/>
              <a:t> – </a:t>
            </a:r>
            <a:r>
              <a:rPr lang="en-US" sz="3500" b="1" dirty="0" err="1"/>
              <a:t>Phần</a:t>
            </a:r>
            <a:r>
              <a:rPr lang="en-US" sz="3500" b="1" dirty="0"/>
              <a:t> 1</a:t>
            </a:r>
          </a:p>
        </p:txBody>
      </p:sp>
      <p:pic>
        <p:nvPicPr>
          <p:cNvPr id="6" name="Immagine 1">
            <a:extLst>
              <a:ext uri="{FF2B5EF4-FFF2-40B4-BE49-F238E27FC236}">
                <a16:creationId xmlns:a16="http://schemas.microsoft.com/office/drawing/2014/main" id="{2086AA66-F79F-4296-8635-99A6A4EDFD49}"/>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9904" y="255082"/>
            <a:ext cx="3821056" cy="1248335"/>
          </a:xfrm>
          <a:prstGeom prst="rect">
            <a:avLst/>
          </a:prstGeom>
          <a:noFill/>
          <a:ln>
            <a:noFill/>
          </a:ln>
        </p:spPr>
      </p:pic>
      <p:sp>
        <p:nvSpPr>
          <p:cNvPr id="17" name="Callout: Left Arrow 16">
            <a:extLst>
              <a:ext uri="{FF2B5EF4-FFF2-40B4-BE49-F238E27FC236}">
                <a16:creationId xmlns:a16="http://schemas.microsoft.com/office/drawing/2014/main" id="{8C0AD00E-3A0D-40E1-BD93-B0A143EAA36A}"/>
              </a:ext>
            </a:extLst>
          </p:cNvPr>
          <p:cNvSpPr/>
          <p:nvPr/>
        </p:nvSpPr>
        <p:spPr>
          <a:xfrm rot="10800000">
            <a:off x="140158" y="1503417"/>
            <a:ext cx="5862387" cy="3189696"/>
          </a:xfrm>
          <a:prstGeom prst="leftArrowCallout">
            <a:avLst>
              <a:gd name="adj1" fmla="val 18886"/>
              <a:gd name="adj2" fmla="val 18217"/>
              <a:gd name="adj3" fmla="val 16550"/>
              <a:gd name="adj4" fmla="val 8990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363D5F54-1016-444A-B065-33E4C2BF3F58}"/>
              </a:ext>
            </a:extLst>
          </p:cNvPr>
          <p:cNvSpPr txBox="1"/>
          <p:nvPr/>
        </p:nvSpPr>
        <p:spPr>
          <a:xfrm>
            <a:off x="140158" y="1503115"/>
            <a:ext cx="5152462" cy="3416320"/>
          </a:xfrm>
          <a:prstGeom prst="rect">
            <a:avLst/>
          </a:prstGeom>
          <a:noFill/>
        </p:spPr>
        <p:txBody>
          <a:bodyPr wrap="square" rtlCol="0">
            <a:spAutoFit/>
          </a:bodyPr>
          <a:lstStyle/>
          <a:p>
            <a:pPr marL="342900" indent="-342900">
              <a:buFontTx/>
              <a:buChar char="-"/>
            </a:pPr>
            <a:r>
              <a:rPr lang="en-US" dirty="0" err="1">
                <a:latin typeface="Arial" panose="020B0604020202020204" pitchFamily="34" charset="0"/>
                <a:cs typeface="Arial" panose="020B0604020202020204" pitchFamily="34" charset="0"/>
              </a:rPr>
              <a:t>Năm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tháng</a:t>
            </a:r>
            <a:r>
              <a:rPr lang="en-US" dirty="0">
                <a:latin typeface="Arial" panose="020B0604020202020204" pitchFamily="34" charset="0"/>
                <a:cs typeface="Arial" panose="020B0604020202020204" pitchFamily="34" charset="0"/>
              </a:rPr>
              <a:t> TN </a:t>
            </a:r>
            <a:r>
              <a:rPr lang="en-US" dirty="0" err="1">
                <a:latin typeface="Arial" panose="020B0604020202020204" pitchFamily="34" charset="0"/>
                <a:cs typeface="Arial" panose="020B0604020202020204" pitchFamily="34" charset="0"/>
              </a:rPr>
              <a:t>gộp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cùng</a:t>
            </a:r>
            <a:r>
              <a:rPr lang="en-US" dirty="0">
                <a:latin typeface="Arial" panose="020B0604020202020204" pitchFamily="34" charset="0"/>
                <a:cs typeface="Arial" panose="020B0604020202020204" pitchFamily="34" charset="0"/>
              </a:rPr>
              <a:t> 1 </a:t>
            </a:r>
            <a:r>
              <a:rPr lang="en-US" dirty="0" err="1">
                <a:latin typeface="Arial" panose="020B0604020202020204" pitchFamily="34" charset="0"/>
                <a:cs typeface="Arial" panose="020B0604020202020204" pitchFamily="34" charset="0"/>
              </a:rPr>
              <a:t>dòng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Hanu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Huha</a:t>
            </a:r>
            <a:r>
              <a:rPr lang="en-US" dirty="0">
                <a:latin typeface="Arial" panose="020B0604020202020204" pitchFamily="34" charset="0"/>
                <a:cs typeface="Arial" panose="020B0604020202020204" pitchFamily="34" charset="0"/>
              </a:rPr>
              <a:t>) </a:t>
            </a:r>
          </a:p>
          <a:p>
            <a:pPr marL="342900" indent="-342900">
              <a:buFontTx/>
              <a:buChar char="-"/>
            </a:pPr>
            <a:r>
              <a:rPr lang="en-US" dirty="0" err="1">
                <a:latin typeface="Arial" panose="020B0604020202020204" pitchFamily="34" charset="0"/>
                <a:cs typeface="Arial" panose="020B0604020202020204" pitchFamily="34" charset="0"/>
              </a:rPr>
              <a:t>Không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cần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thông</a:t>
            </a:r>
            <a:r>
              <a:rPr lang="en-US" dirty="0">
                <a:latin typeface="Arial" panose="020B0604020202020204" pitchFamily="34" charset="0"/>
                <a:cs typeface="Arial" panose="020B0604020202020204" pitchFamily="34" charset="0"/>
              </a:rPr>
              <a:t> tin </a:t>
            </a:r>
            <a:r>
              <a:rPr lang="en-US" dirty="0" err="1">
                <a:latin typeface="Arial" panose="020B0604020202020204" pitchFamily="34" charset="0"/>
                <a:cs typeface="Arial" panose="020B0604020202020204" pitchFamily="34" charset="0"/>
              </a:rPr>
              <a:t>về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tháng</a:t>
            </a:r>
            <a:r>
              <a:rPr lang="en-US" dirty="0">
                <a:latin typeface="Arial" panose="020B0604020202020204" pitchFamily="34" charset="0"/>
                <a:cs typeface="Arial" panose="020B0604020202020204" pitchFamily="34" charset="0"/>
              </a:rPr>
              <a:t> TN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điểm</a:t>
            </a:r>
            <a:r>
              <a:rPr lang="en-US" dirty="0">
                <a:latin typeface="Arial" panose="020B0604020202020204" pitchFamily="34" charset="0"/>
                <a:cs typeface="Arial" panose="020B0604020202020204" pitchFamily="34" charset="0"/>
              </a:rPr>
              <a:t> TN (TNU)</a:t>
            </a:r>
          </a:p>
          <a:p>
            <a:pPr marL="342900" indent="-342900">
              <a:buFontTx/>
              <a:buChar char="-"/>
            </a:pPr>
            <a:r>
              <a:rPr lang="en-US" dirty="0" err="1">
                <a:latin typeface="Arial" panose="020B0604020202020204" pitchFamily="34" charset="0"/>
                <a:cs typeface="Arial" panose="020B0604020202020204" pitchFamily="34" charset="0"/>
              </a:rPr>
              <a:t>Loại</a:t>
            </a:r>
            <a:r>
              <a:rPr lang="en-US" dirty="0">
                <a:latin typeface="Arial" panose="020B0604020202020204" pitchFamily="34" charset="0"/>
                <a:cs typeface="Arial" panose="020B0604020202020204" pitchFamily="34" charset="0"/>
              </a:rPr>
              <a:t> TN </a:t>
            </a:r>
            <a:r>
              <a:rPr lang="en-US" dirty="0" err="1">
                <a:latin typeface="Arial" panose="020B0604020202020204" pitchFamily="34" charset="0"/>
                <a:cs typeface="Arial" panose="020B0604020202020204" pitchFamily="34" charset="0"/>
              </a:rPr>
              <a:t>thay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vì</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điểm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xếp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theo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định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của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Bộ</a:t>
            </a:r>
            <a:r>
              <a:rPr lang="en-US" dirty="0">
                <a:latin typeface="Arial" panose="020B0604020202020204" pitchFamily="34" charset="0"/>
                <a:cs typeface="Arial" panose="020B0604020202020204" pitchFamily="34" charset="0"/>
              </a:rPr>
              <a:t>: TB, TB </a:t>
            </a:r>
            <a:r>
              <a:rPr lang="en-US" dirty="0" err="1">
                <a:latin typeface="Arial" panose="020B0604020202020204" pitchFamily="34" charset="0"/>
                <a:cs typeface="Arial" panose="020B0604020202020204" pitchFamily="34" charset="0"/>
              </a:rPr>
              <a:t>khá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giỏi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xuất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sắc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Hanu</a:t>
            </a:r>
            <a:r>
              <a:rPr lang="en-US" dirty="0">
                <a:latin typeface="Arial" panose="020B0604020202020204" pitchFamily="34" charset="0"/>
                <a:cs typeface="Arial" panose="020B0604020202020204" pitchFamily="34" charset="0"/>
              </a:rPr>
              <a:t>, HUHA, PTIT)</a:t>
            </a:r>
          </a:p>
          <a:p>
            <a:pPr marL="342900" indent="-342900">
              <a:buFontTx/>
              <a:buChar char="-"/>
            </a:pPr>
            <a:r>
              <a:rPr lang="en-US" dirty="0">
                <a:latin typeface="Arial" panose="020B0604020202020204" pitchFamily="34" charset="0"/>
                <a:cs typeface="Arial" panose="020B0604020202020204" pitchFamily="34" charset="0"/>
              </a:rPr>
              <a:t>AJC: </a:t>
            </a:r>
            <a:r>
              <a:rPr lang="vi-VN" dirty="0">
                <a:latin typeface="Arial" panose="020B0604020202020204" pitchFamily="34" charset="0"/>
                <a:cs typeface="Arial" panose="020B0604020202020204" pitchFamily="34" charset="0"/>
              </a:rPr>
              <a:t>Điểm trung bình tích luỹ theo thang điểm 10 và thang điểm 4 (Mức Xuất sắc và giỏi rất khác nhau ở các nước khác nhau)</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Wingdings" panose="05000000000000000000" pitchFamily="2" charset="2"/>
              </a:rPr>
              <a:t> </a:t>
            </a:r>
            <a:r>
              <a:rPr lang="en-US" dirty="0" err="1">
                <a:latin typeface="Arial" panose="020B0604020202020204" pitchFamily="34" charset="0"/>
                <a:cs typeface="Arial" panose="020B0604020202020204" pitchFamily="34" charset="0"/>
                <a:sym typeface="Wingdings" panose="05000000000000000000" pitchFamily="2" charset="2"/>
              </a:rPr>
              <a:t>theo</a:t>
            </a:r>
            <a:r>
              <a:rPr lang="en-US" dirty="0">
                <a:latin typeface="Arial" panose="020B0604020202020204" pitchFamily="34" charset="0"/>
                <a:cs typeface="Arial" panose="020B0604020202020204" pitchFamily="34" charset="0"/>
                <a:sym typeface="Wingdings" panose="05000000000000000000" pitchFamily="2" charset="2"/>
              </a:rPr>
              <a:t> thang </a:t>
            </a:r>
            <a:r>
              <a:rPr lang="en-US" dirty="0" err="1">
                <a:latin typeface="Arial" panose="020B0604020202020204" pitchFamily="34" charset="0"/>
                <a:cs typeface="Arial" panose="020B0604020202020204" pitchFamily="34" charset="0"/>
                <a:sym typeface="Wingdings" panose="05000000000000000000" pitchFamily="2" charset="2"/>
              </a:rPr>
              <a:t>của</a:t>
            </a:r>
            <a:r>
              <a:rPr lang="en-US" dirty="0">
                <a:latin typeface="Arial" panose="020B0604020202020204" pitchFamily="34" charset="0"/>
                <a:cs typeface="Arial" panose="020B0604020202020204" pitchFamily="34" charset="0"/>
                <a:sym typeface="Wingdings" panose="05000000000000000000" pitchFamily="2" charset="2"/>
              </a:rPr>
              <a:t> </a:t>
            </a:r>
            <a:r>
              <a:rPr lang="en-US" dirty="0" err="1">
                <a:latin typeface="Arial" panose="020B0604020202020204" pitchFamily="34" charset="0"/>
                <a:cs typeface="Arial" panose="020B0604020202020204" pitchFamily="34" charset="0"/>
                <a:sym typeface="Wingdings" panose="05000000000000000000" pitchFamily="2" charset="2"/>
              </a:rPr>
              <a:t>Việt</a:t>
            </a:r>
            <a:r>
              <a:rPr lang="en-US" dirty="0">
                <a:latin typeface="Arial" panose="020B0604020202020204" pitchFamily="34" charset="0"/>
                <a:cs typeface="Arial" panose="020B0604020202020204" pitchFamily="34" charset="0"/>
                <a:sym typeface="Wingdings" panose="05000000000000000000" pitchFamily="2" charset="2"/>
              </a:rPr>
              <a:t> Nam (</a:t>
            </a:r>
            <a:r>
              <a:rPr lang="en-US" dirty="0" err="1">
                <a:latin typeface="Arial" panose="020B0604020202020204" pitchFamily="34" charset="0"/>
                <a:cs typeface="Arial" panose="020B0604020202020204" pitchFamily="34" charset="0"/>
                <a:sym typeface="Wingdings" panose="05000000000000000000" pitchFamily="2" charset="2"/>
              </a:rPr>
              <a:t>Hanu</a:t>
            </a:r>
            <a:r>
              <a:rPr lang="en-US" dirty="0">
                <a:latin typeface="Arial" panose="020B0604020202020204" pitchFamily="34" charset="0"/>
                <a:cs typeface="Arial" panose="020B0604020202020204" pitchFamily="34" charset="0"/>
                <a:sym typeface="Wingdings" panose="05000000000000000000" pitchFamily="2" charset="2"/>
              </a:rPr>
              <a:t>)</a:t>
            </a:r>
            <a:endParaRPr lang="vi-VN" dirty="0">
              <a:latin typeface="Arial" panose="020B0604020202020204" pitchFamily="34" charset="0"/>
              <a:cs typeface="Arial" panose="020B0604020202020204" pitchFamily="34" charset="0"/>
            </a:endParaRPr>
          </a:p>
          <a:p>
            <a:pPr marL="342900" indent="-342900">
              <a:buFontTx/>
              <a:buChar char="-"/>
            </a:pPr>
            <a:endParaRPr lang="en-US" dirty="0">
              <a:latin typeface="Arial" panose="020B0604020202020204" pitchFamily="34" charset="0"/>
              <a:cs typeface="Arial" panose="020B0604020202020204" pitchFamily="34" charset="0"/>
            </a:endParaRPr>
          </a:p>
        </p:txBody>
      </p:sp>
      <p:sp>
        <p:nvSpPr>
          <p:cNvPr id="7" name="Callout: Left Arrow 6">
            <a:extLst>
              <a:ext uri="{FF2B5EF4-FFF2-40B4-BE49-F238E27FC236}">
                <a16:creationId xmlns:a16="http://schemas.microsoft.com/office/drawing/2014/main" id="{A63F47CE-70EF-4921-8888-C31540D4FEBC}"/>
              </a:ext>
            </a:extLst>
          </p:cNvPr>
          <p:cNvSpPr/>
          <p:nvPr/>
        </p:nvSpPr>
        <p:spPr>
          <a:xfrm>
            <a:off x="7890477" y="4892518"/>
            <a:ext cx="4209322" cy="1868591"/>
          </a:xfrm>
          <a:prstGeom prst="leftArrowCallout">
            <a:avLst>
              <a:gd name="adj1" fmla="val 18886"/>
              <a:gd name="adj2" fmla="val 18217"/>
              <a:gd name="adj3" fmla="val 16550"/>
              <a:gd name="adj4" fmla="val 9035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46C3A5E-367E-4C0D-AD0D-10C688CCD4D3}"/>
              </a:ext>
            </a:extLst>
          </p:cNvPr>
          <p:cNvSpPr txBox="1"/>
          <p:nvPr/>
        </p:nvSpPr>
        <p:spPr>
          <a:xfrm>
            <a:off x="8368879" y="4892518"/>
            <a:ext cx="4070209"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bỏ</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thông</a:t>
            </a:r>
            <a:r>
              <a:rPr lang="en-US" dirty="0">
                <a:latin typeface="Arial" panose="020B0604020202020204" pitchFamily="34" charset="0"/>
                <a:cs typeface="Arial" panose="020B0604020202020204" pitchFamily="34" charset="0"/>
              </a:rPr>
              <a:t> tin </a:t>
            </a:r>
            <a:r>
              <a:rPr lang="en-US" dirty="0" err="1">
                <a:latin typeface="Arial" panose="020B0604020202020204" pitchFamily="34" charset="0"/>
                <a:cs typeface="Arial" panose="020B0604020202020204" pitchFamily="34" charset="0"/>
              </a:rPr>
              <a:t>về</a:t>
            </a:r>
            <a:r>
              <a:rPr lang="en-US" dirty="0">
                <a:latin typeface="Arial" panose="020B0604020202020204" pitchFamily="34" charset="0"/>
                <a:cs typeface="Arial" panose="020B0604020202020204" pitchFamily="34" charset="0"/>
              </a:rPr>
              <a:t> email </a:t>
            </a:r>
            <a:r>
              <a:rPr lang="en-US" dirty="0" err="1">
                <a:latin typeface="Arial" panose="020B0604020202020204" pitchFamily="34" charset="0"/>
                <a:cs typeface="Arial" panose="020B0604020202020204" pitchFamily="34" charset="0"/>
              </a:rPr>
              <a:t>cơ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quan</a:t>
            </a:r>
            <a:r>
              <a:rPr lang="en-US" dirty="0">
                <a:latin typeface="Arial" panose="020B0604020202020204" pitchFamily="34" charset="0"/>
                <a:cs typeface="Arial" panose="020B0604020202020204" pitchFamily="34" charset="0"/>
              </a:rPr>
              <a:t> (HALOU)</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Phần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thông</a:t>
            </a:r>
            <a:r>
              <a:rPr lang="en-US" dirty="0">
                <a:latin typeface="Arial" panose="020B0604020202020204" pitchFamily="34" charset="0"/>
                <a:cs typeface="Arial" panose="020B0604020202020204" pitchFamily="34" charset="0"/>
              </a:rPr>
              <a:t> tin </a:t>
            </a:r>
            <a:r>
              <a:rPr lang="en-US" dirty="0" err="1">
                <a:latin typeface="Arial" panose="020B0604020202020204" pitchFamily="34" charset="0"/>
                <a:cs typeface="Arial" panose="020B0604020202020204" pitchFamily="34" charset="0"/>
              </a:rPr>
              <a:t>liên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này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chuyển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ngay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thông</a:t>
            </a:r>
            <a:r>
              <a:rPr lang="en-US" dirty="0">
                <a:latin typeface="Arial" panose="020B0604020202020204" pitchFamily="34" charset="0"/>
                <a:cs typeface="Arial" panose="020B0604020202020204" pitchFamily="34" charset="0"/>
              </a:rPr>
              <a:t> tin </a:t>
            </a:r>
            <a:r>
              <a:rPr lang="en-US" dirty="0" err="1">
                <a:latin typeface="Arial" panose="020B0604020202020204" pitchFamily="34" charset="0"/>
                <a:cs typeface="Arial" panose="020B0604020202020204" pitchFamily="34" charset="0"/>
              </a:rPr>
              <a:t>về</a:t>
            </a:r>
            <a:r>
              <a:rPr lang="en-US" dirty="0">
                <a:latin typeface="Arial" panose="020B0604020202020204" pitchFamily="34" charset="0"/>
                <a:cs typeface="Arial" panose="020B0604020202020204" pitchFamily="34" charset="0"/>
              </a:rPr>
              <a:t> CCCD/CMT (HUHA)</a:t>
            </a: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Bỏ</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thông</a:t>
            </a:r>
            <a:r>
              <a:rPr lang="en-US" dirty="0">
                <a:latin typeface="Arial" panose="020B0604020202020204" pitchFamily="34" charset="0"/>
                <a:cs typeface="Arial" panose="020B0604020202020204" pitchFamily="34" charset="0"/>
              </a:rPr>
              <a:t> tin </a:t>
            </a:r>
            <a:r>
              <a:rPr lang="en-US" dirty="0" err="1">
                <a:latin typeface="Arial" panose="020B0604020202020204" pitchFamily="34" charset="0"/>
                <a:cs typeface="Arial" panose="020B0604020202020204" pitchFamily="34" charset="0"/>
              </a:rPr>
              <a:t>về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facebook</a:t>
            </a:r>
            <a:r>
              <a:rPr lang="en-US" dirty="0">
                <a:latin typeface="Arial" panose="020B0604020202020204" pitchFamily="34" charset="0"/>
                <a:cs typeface="Arial" panose="020B0604020202020204" pitchFamily="34" charset="0"/>
              </a:rPr>
              <a:t> (PTIT)</a:t>
            </a:r>
          </a:p>
        </p:txBody>
      </p:sp>
    </p:spTree>
    <p:extLst>
      <p:ext uri="{BB962C8B-B14F-4D97-AF65-F5344CB8AC3E}">
        <p14:creationId xmlns:p14="http://schemas.microsoft.com/office/powerpoint/2010/main" val="3876000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7" grpId="0" animBg="1"/>
      <p:bldP spid="8" grpId="0"/>
    </p:bldLst>
  </p:timing>
</p:sld>
</file>

<file path=ppt/theme/theme1.xml><?xml version="1.0" encoding="utf-8"?>
<a:theme xmlns:a="http://schemas.openxmlformats.org/drawingml/2006/main" name="HAN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U" id="{EF4F5D73-8589-4182-A5AF-EFC63EC3C944}" vid="{E09E7212-A265-4F47-AFAC-65A77EBFCD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CFE5FD03-D9B3-4CAC-B9A3-2C23AB45D600}">
  <we:reference id="wa104051163" version="1.2.0.2" store="en-US"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HANU</Template>
  <TotalTime>3356</TotalTime>
  <Words>2646</Words>
  <Application>Microsoft Office PowerPoint</Application>
  <PresentationFormat>Widescreen</PresentationFormat>
  <Paragraphs>157</Paragraphs>
  <Slides>19</Slides>
  <Notes>11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19</vt:i4>
      </vt:variant>
    </vt:vector>
  </HeadingPairs>
  <TitlesOfParts>
    <vt:vector size="26" baseType="lpstr">
      <vt:lpstr>Arial</vt:lpstr>
      <vt:lpstr>Calibri</vt:lpstr>
      <vt:lpstr>Calibri Light</vt:lpstr>
      <vt:lpstr>Calibri Light (Headings)</vt:lpstr>
      <vt:lpstr>Times New Roman</vt:lpstr>
      <vt:lpstr>Wingdings</vt:lpstr>
      <vt:lpstr>HANU</vt:lpstr>
      <vt:lpstr>Presentazione standard di PowerPoint</vt:lpstr>
      <vt:lpstr>Presentazione standard di PowerPoint</vt:lpstr>
      <vt:lpstr>       Agenda</vt:lpstr>
      <vt:lpstr>Presentazione standard di PowerPoint</vt:lpstr>
      <vt:lpstr>       Bảng khảo sát tình trạng việc làm của          người tốt nghiệp </vt:lpstr>
      <vt:lpstr>Presentazione standard di PowerPoint</vt:lpstr>
      <vt:lpstr>       Bảng khảo sát tình trạng việc làm của          người tốt nghiệp – Phần 1</vt:lpstr>
      <vt:lpstr>       Bảng khảo sát tình trạng việc làm của          người tốt nghiệp – Phần 1</vt:lpstr>
      <vt:lpstr>       Bảng khảo sát tình trạng việc làm của          người tốt nghiệp – Phần 1</vt:lpstr>
      <vt:lpstr>       Bảng khảo sát –         Phần 2 – Tình trạng việc làm   </vt:lpstr>
      <vt:lpstr>       Phần 3: Tìm kiếm việc làm (dành cho những          người đang không có việc làm):    </vt:lpstr>
      <vt:lpstr>       Bảng khảo sát tình trạng việc làm của          người tốt nghiệp – Phần 3</vt:lpstr>
      <vt:lpstr>       Bảng khảo sát tình trạng việc làm của          người tốt nghiệp – Phần 3</vt:lpstr>
      <vt:lpstr>       Bảng khảo sát tình trạng việc làm của          người tốt nghiệp – Phần 3</vt:lpstr>
      <vt:lpstr>        Bảng khảo sát tình trạng việc làm của           người tốt nghiệp – Phần 4: Mô tả việc làm   </vt:lpstr>
      <vt:lpstr>        Bảng khảo sát tình trạng việc làm của           người tốt nghiệp – Một số ý kiến khác   </vt:lpstr>
      <vt:lpstr>        Bảng khảo sát tình trạng việc làm của           người tốt nghiệp – Một số ý kiến khác   </vt:lpstr>
      <vt:lpstr>    KẾ HOẠCH KHẢO SÁT TÌNH TRẠNG VIỆC LÀM </vt:lpstr>
      <vt:lpstr>Xin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Dự án Voyage “Tăng cường cơ hội  tiếp cận thị trường lao động  cho sinh viên Việt Nam”</dc:title>
  <dc:creator>Thu Hoang</dc:creator>
  <cp:lastModifiedBy>Dorel Manitiu</cp:lastModifiedBy>
  <cp:revision>192</cp:revision>
  <dcterms:created xsi:type="dcterms:W3CDTF">2016-06-20T23:21:44Z</dcterms:created>
  <dcterms:modified xsi:type="dcterms:W3CDTF">2021-06-28T06:43:47Z</dcterms:modified>
</cp:coreProperties>
</file>