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3"/>
  </p:notesMasterIdLst>
  <p:handoutMasterIdLst>
    <p:handoutMasterId r:id="rId34"/>
  </p:handoutMasterIdLst>
  <p:sldIdLst>
    <p:sldId id="1026" r:id="rId2"/>
    <p:sldId id="1030" r:id="rId3"/>
    <p:sldId id="1138" r:id="rId4"/>
    <p:sldId id="1097" r:id="rId5"/>
    <p:sldId id="1130" r:id="rId6"/>
    <p:sldId id="1131" r:id="rId7"/>
    <p:sldId id="1132" r:id="rId8"/>
    <p:sldId id="1133" r:id="rId9"/>
    <p:sldId id="1158" r:id="rId10"/>
    <p:sldId id="1150" r:id="rId11"/>
    <p:sldId id="1153" r:id="rId12"/>
    <p:sldId id="1152" r:id="rId13"/>
    <p:sldId id="1154" r:id="rId14"/>
    <p:sldId id="1151" r:id="rId15"/>
    <p:sldId id="1155" r:id="rId16"/>
    <p:sldId id="1156" r:id="rId17"/>
    <p:sldId id="1157" r:id="rId18"/>
    <p:sldId id="1137" r:id="rId19"/>
    <p:sldId id="1136" r:id="rId20"/>
    <p:sldId id="1108" r:id="rId21"/>
    <p:sldId id="1110" r:id="rId22"/>
    <p:sldId id="1111" r:id="rId23"/>
    <p:sldId id="1113" r:id="rId24"/>
    <p:sldId id="1115" r:id="rId25"/>
    <p:sldId id="1117" r:id="rId26"/>
    <p:sldId id="1121" r:id="rId27"/>
    <p:sldId id="1123" r:id="rId28"/>
    <p:sldId id="1125" r:id="rId29"/>
    <p:sldId id="1127" r:id="rId30"/>
    <p:sldId id="1105" r:id="rId31"/>
    <p:sldId id="1099" r:id="rId32"/>
  </p:sldIdLst>
  <p:sldSz cx="9144000" cy="6858000" type="screen4x3"/>
  <p:notesSz cx="6797675" cy="9926638"/>
  <p:defaultTextStyle>
    <a:defPPr>
      <a:defRPr lang="it-IT"/>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15:guide id="1" orient="horz" pos="3127" userDrawn="1">
          <p15:clr>
            <a:srgbClr val="A4A3A4"/>
          </p15:clr>
        </p15:guide>
        <p15:guide id="2" pos="2141"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nardoni" initials="n" lastIdx="4" clrIdx="0"/>
  <p:cmAuthor id="1" name="Francesco Ferrante" initials="" lastIdx="1" clrIdx="1"/>
  <p:cmAuthor id="2" name="Enrico Bartolini" initials="EB" lastIdx="1" clrIdx="2">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1DCF4"/>
    <a:srgbClr val="10294B"/>
    <a:srgbClr val="BFB4E6"/>
    <a:srgbClr val="D7D0F0"/>
    <a:srgbClr val="B0A3E1"/>
    <a:srgbClr val="5F66BD"/>
    <a:srgbClr val="5FB66D"/>
    <a:srgbClr val="10284B"/>
    <a:srgbClr val="10294C"/>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Stile medio 2 - Colore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Stile medio 2 - Colore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5940675A-B579-460E-94D1-54222C63F5DA}" styleName="Nessuno stile, griglia tabella">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12C8C85-51F0-491E-9774-3900AFEF0FD7}" styleName="Stile chiaro 2 - Colore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2" autoAdjust="0"/>
    <p:restoredTop sz="78097" autoAdjust="0"/>
  </p:normalViewPr>
  <p:slideViewPr>
    <p:cSldViewPr>
      <p:cViewPr varScale="1">
        <p:scale>
          <a:sx n="57" d="100"/>
          <a:sy n="57" d="100"/>
        </p:scale>
        <p:origin x="1800"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varScale="1">
        <p:scale>
          <a:sx n="76" d="100"/>
          <a:sy n="76" d="100"/>
        </p:scale>
        <p:origin x="-2166" y="-84"/>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commentAuthors" Target="commentAuthors.xml"/><Relationship Id="rId8" Type="http://schemas.openxmlformats.org/officeDocument/2006/relationships/slide" Target="slides/slide7.xml"/><Relationship Id="rId3" Type="http://schemas.openxmlformats.org/officeDocument/2006/relationships/slide" Target="slides/slide2.xml"/></Relationships>
</file>

<file path=ppt/diagrams/_rels/data1.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image" Target="../media/image14.png"/></Relationships>
</file>

<file path=ppt/diagrams/_rels/drawing1.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image" Target="../media/image14.pn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84D0A29-29C3-4C3E-8664-6E1453375A6E}" type="doc">
      <dgm:prSet loTypeId="urn:microsoft.com/office/officeart/2005/8/layout/vList3#2" loCatId="list" qsTypeId="urn:microsoft.com/office/officeart/2005/8/quickstyle/simple1" qsCatId="simple" csTypeId="urn:microsoft.com/office/officeart/2005/8/colors/accent1_2" csCatId="accent1" phldr="1"/>
      <dgm:spPr/>
    </dgm:pt>
    <dgm:pt modelId="{325E7F3C-376B-439B-8D33-D1D977981FFB}">
      <dgm:prSet phldrT="[Testo]" custT="1"/>
      <dgm:spPr>
        <a:solidFill>
          <a:schemeClr val="accent3"/>
        </a:solidFill>
      </dgm:spPr>
      <dgm:t>
        <a:bodyPr/>
        <a:lstStyle/>
        <a:p>
          <a:pPr marL="625475" indent="0" algn="l"/>
          <a:r>
            <a:rPr lang="it-IT" sz="2200" dirty="0" smtClean="0"/>
            <a:t>    </a:t>
          </a:r>
          <a:r>
            <a:rPr lang="it-IT" sz="1800" dirty="0" smtClean="0"/>
            <a:t>- c</a:t>
          </a:r>
          <a:r>
            <a:rPr lang="en-GB" sz="1800" dirty="0" err="1" smtClean="0"/>
            <a:t>ensus</a:t>
          </a:r>
          <a:r>
            <a:rPr lang="en-GB" sz="1800" dirty="0" smtClean="0"/>
            <a:t> survey on all graduates</a:t>
          </a:r>
          <a:r>
            <a:rPr lang="it-IT" sz="1800" dirty="0" smtClean="0"/>
            <a:t/>
          </a:r>
          <a:br>
            <a:rPr lang="it-IT" sz="1800" dirty="0" smtClean="0"/>
          </a:br>
          <a:r>
            <a:rPr lang="it-IT" sz="1800" dirty="0" smtClean="0"/>
            <a:t>    - i</a:t>
          </a:r>
          <a:r>
            <a:rPr lang="en-GB" sz="1800" dirty="0" smtClean="0"/>
            <a:t>t involves all the member universities</a:t>
          </a:r>
          <a:endParaRPr lang="it-IT" sz="1800" dirty="0">
            <a:solidFill>
              <a:schemeClr val="bg1"/>
            </a:solidFill>
          </a:endParaRPr>
        </a:p>
      </dgm:t>
    </dgm:pt>
    <dgm:pt modelId="{69B3B528-1E59-43B0-9950-508540DECA99}" type="parTrans" cxnId="{556A13CC-184D-4203-91D3-6E3F08799AB0}">
      <dgm:prSet/>
      <dgm:spPr/>
      <dgm:t>
        <a:bodyPr/>
        <a:lstStyle/>
        <a:p>
          <a:endParaRPr lang="it-IT" sz="2200"/>
        </a:p>
      </dgm:t>
    </dgm:pt>
    <dgm:pt modelId="{92CD7DC2-1192-4BCE-B3A9-6F96376896A5}" type="sibTrans" cxnId="{556A13CC-184D-4203-91D3-6E3F08799AB0}">
      <dgm:prSet/>
      <dgm:spPr/>
      <dgm:t>
        <a:bodyPr/>
        <a:lstStyle/>
        <a:p>
          <a:endParaRPr lang="it-IT" sz="2200"/>
        </a:p>
      </dgm:t>
    </dgm:pt>
    <dgm:pt modelId="{9BF579BF-A179-4195-8D9F-AC491BF711FC}">
      <dgm:prSet phldrT="[Testo]" custT="1"/>
      <dgm:spPr>
        <a:solidFill>
          <a:schemeClr val="accent3"/>
        </a:solidFill>
      </dgm:spPr>
      <dgm:t>
        <a:bodyPr/>
        <a:lstStyle/>
        <a:p>
          <a:pPr marL="625475" indent="0" algn="l" defTabSz="1066800">
            <a:lnSpc>
              <a:spcPct val="90000"/>
            </a:lnSpc>
            <a:spcBef>
              <a:spcPct val="0"/>
            </a:spcBef>
            <a:spcAft>
              <a:spcPct val="35000"/>
            </a:spcAft>
          </a:pPr>
          <a:r>
            <a:rPr lang="it-IT" sz="2200" dirty="0" smtClean="0"/>
            <a:t>   </a:t>
          </a:r>
          <a:r>
            <a:rPr lang="it-IT" sz="1800" dirty="0" smtClean="0"/>
            <a:t>- </a:t>
          </a:r>
          <a:r>
            <a:rPr lang="it-IT" sz="1800" dirty="0" err="1" smtClean="0"/>
            <a:t>detection</a:t>
          </a:r>
          <a:r>
            <a:rPr lang="it-IT" sz="1800" dirty="0" smtClean="0"/>
            <a:t> </a:t>
          </a:r>
          <a:r>
            <a:rPr lang="en-GB" sz="1800" dirty="0" smtClean="0"/>
            <a:t>in two periods of the year</a:t>
          </a:r>
          <a:r>
            <a:rPr lang="it-IT" sz="1800" dirty="0" smtClean="0"/>
            <a:t/>
          </a:r>
          <a:br>
            <a:rPr lang="it-IT" sz="1800" dirty="0" smtClean="0"/>
          </a:br>
          <a:r>
            <a:rPr lang="it-IT" sz="1800" dirty="0" smtClean="0"/>
            <a:t>    - web and </a:t>
          </a:r>
          <a:r>
            <a:rPr lang="it-IT" sz="1800" dirty="0" err="1" smtClean="0"/>
            <a:t>telephone</a:t>
          </a:r>
          <a:r>
            <a:rPr lang="it-IT" sz="1800" dirty="0" smtClean="0"/>
            <a:t> </a:t>
          </a:r>
          <a:r>
            <a:rPr lang="it-IT" sz="1800" dirty="0" err="1" smtClean="0"/>
            <a:t>survey</a:t>
          </a:r>
          <a:r>
            <a:rPr lang="it-IT" sz="1800" dirty="0" smtClean="0"/>
            <a:t> </a:t>
          </a:r>
          <a:r>
            <a:rPr lang="it-IT" sz="1800" dirty="0" err="1" smtClean="0"/>
            <a:t>methodology</a:t>
          </a:r>
          <a:r>
            <a:rPr lang="it-IT" sz="1800" dirty="0" smtClean="0"/>
            <a:t> (CAWI+CATI)</a:t>
          </a:r>
          <a:br>
            <a:rPr lang="it-IT" sz="1800" dirty="0" smtClean="0"/>
          </a:br>
          <a:r>
            <a:rPr lang="it-IT" sz="1800" dirty="0" smtClean="0"/>
            <a:t>    - </a:t>
          </a:r>
          <a:r>
            <a:rPr lang="it-IT" sz="1800" dirty="0" err="1" smtClean="0"/>
            <a:t>at</a:t>
          </a:r>
          <a:r>
            <a:rPr lang="it-IT" sz="1800" dirty="0" smtClean="0"/>
            <a:t> </a:t>
          </a:r>
          <a:r>
            <a:rPr lang="it-IT" sz="1800" dirty="0" err="1" smtClean="0"/>
            <a:t>one</a:t>
          </a:r>
          <a:r>
            <a:rPr lang="it-IT" sz="1800" dirty="0" smtClean="0"/>
            <a:t>, </a:t>
          </a:r>
          <a:r>
            <a:rPr lang="it-IT" sz="1800" dirty="0" err="1" smtClean="0"/>
            <a:t>three</a:t>
          </a:r>
          <a:r>
            <a:rPr lang="it-IT" sz="1800" dirty="0" smtClean="0"/>
            <a:t> and </a:t>
          </a:r>
          <a:r>
            <a:rPr lang="it-IT" sz="1800" dirty="0" err="1" smtClean="0"/>
            <a:t>five</a:t>
          </a:r>
          <a:r>
            <a:rPr lang="it-IT" sz="1800" dirty="0" smtClean="0"/>
            <a:t> </a:t>
          </a:r>
          <a:r>
            <a:rPr lang="it-IT" sz="1800" dirty="0" err="1" smtClean="0"/>
            <a:t>years</a:t>
          </a:r>
          <a:r>
            <a:rPr lang="it-IT" sz="1800" dirty="0" smtClean="0"/>
            <a:t> from </a:t>
          </a:r>
          <a:r>
            <a:rPr lang="it-IT" sz="1800" dirty="0" err="1" smtClean="0"/>
            <a:t>graduation</a:t>
          </a:r>
          <a:endParaRPr lang="it-IT" sz="1800" dirty="0" smtClean="0"/>
        </a:p>
      </dgm:t>
    </dgm:pt>
    <dgm:pt modelId="{278163D3-91F1-4520-B049-482FD35083B6}" type="parTrans" cxnId="{E447F51A-814E-4BA5-AAAA-846372CB397F}">
      <dgm:prSet/>
      <dgm:spPr/>
      <dgm:t>
        <a:bodyPr/>
        <a:lstStyle/>
        <a:p>
          <a:endParaRPr lang="it-IT" sz="2200"/>
        </a:p>
      </dgm:t>
    </dgm:pt>
    <dgm:pt modelId="{4E397B60-FFBE-48DC-A19B-B25B45BB6A1D}" type="sibTrans" cxnId="{E447F51A-814E-4BA5-AAAA-846372CB397F}">
      <dgm:prSet/>
      <dgm:spPr/>
      <dgm:t>
        <a:bodyPr/>
        <a:lstStyle/>
        <a:p>
          <a:endParaRPr lang="it-IT" sz="2200"/>
        </a:p>
      </dgm:t>
    </dgm:pt>
    <dgm:pt modelId="{8BE4D8FF-441E-44EF-B505-591C2C9A99A4}">
      <dgm:prSet custT="1"/>
      <dgm:spPr>
        <a:solidFill>
          <a:schemeClr val="accent3"/>
        </a:solidFill>
      </dgm:spPr>
      <dgm:t>
        <a:bodyPr/>
        <a:lstStyle/>
        <a:p>
          <a:pPr marL="534988" indent="0" algn="l" defTabSz="901700">
            <a:tabLst>
              <a:tab pos="2330450" algn="l"/>
            </a:tabLst>
          </a:pPr>
          <a:r>
            <a:rPr lang="it-IT" sz="2200" b="1" dirty="0" smtClean="0"/>
            <a:t>  </a:t>
          </a:r>
          <a:r>
            <a:rPr lang="it-IT" sz="1800" b="1" dirty="0" smtClean="0"/>
            <a:t>23</a:t>
          </a:r>
          <a:r>
            <a:rPr lang="it-IT" sz="1800" b="1" baseline="30000" dirty="0" smtClean="0"/>
            <a:t>rd</a:t>
          </a:r>
          <a:r>
            <a:rPr lang="it-IT" sz="1800" b="1" dirty="0" smtClean="0"/>
            <a:t> </a:t>
          </a:r>
          <a:r>
            <a:rPr lang="it-IT" sz="1800" b="1" dirty="0" err="1" smtClean="0"/>
            <a:t>Survey</a:t>
          </a:r>
          <a:r>
            <a:rPr lang="it-IT" sz="1800" b="1" dirty="0" smtClean="0"/>
            <a:t> – Report 2021</a:t>
          </a:r>
          <a:r>
            <a:rPr lang="it-IT" sz="1800" dirty="0" smtClean="0"/>
            <a:t/>
          </a:r>
          <a:br>
            <a:rPr lang="it-IT" sz="1800" dirty="0" smtClean="0"/>
          </a:br>
          <a:r>
            <a:rPr lang="it-IT" sz="1800" dirty="0" smtClean="0"/>
            <a:t>  - </a:t>
          </a:r>
          <a:r>
            <a:rPr lang="it-IT" sz="1800" b="1" dirty="0" smtClean="0"/>
            <a:t>655,000 </a:t>
          </a:r>
          <a:r>
            <a:rPr lang="it-IT" sz="1800" b="0" dirty="0" err="1" smtClean="0"/>
            <a:t>graduates</a:t>
          </a:r>
          <a:r>
            <a:rPr lang="it-IT" sz="1800" b="0" dirty="0" smtClean="0"/>
            <a:t> in 2019, 2017 and 2015</a:t>
          </a:r>
          <a:br>
            <a:rPr lang="it-IT" sz="1800" b="0" dirty="0" smtClean="0"/>
          </a:br>
          <a:r>
            <a:rPr lang="it-IT" sz="1800" dirty="0" smtClean="0"/>
            <a:t>  - 76 </a:t>
          </a:r>
          <a:r>
            <a:rPr lang="it-IT" sz="1800" dirty="0" err="1" smtClean="0"/>
            <a:t>Universities</a:t>
          </a:r>
          <a:r>
            <a:rPr lang="it-IT" sz="1800" dirty="0" smtClean="0"/>
            <a:t/>
          </a:r>
          <a:br>
            <a:rPr lang="it-IT" sz="1800" dirty="0" smtClean="0"/>
          </a:br>
          <a:r>
            <a:rPr lang="it-IT" sz="1800" dirty="0" smtClean="0"/>
            <a:t>  - </a:t>
          </a:r>
          <a:r>
            <a:rPr lang="it-IT" sz="1800" dirty="0" err="1" smtClean="0"/>
            <a:t>response</a:t>
          </a:r>
          <a:r>
            <a:rPr lang="it-IT" sz="1800" dirty="0" smtClean="0"/>
            <a:t> </a:t>
          </a:r>
          <a:r>
            <a:rPr lang="it-IT" sz="1800" dirty="0" err="1" smtClean="0"/>
            <a:t>rates</a:t>
          </a:r>
          <a:r>
            <a:rPr lang="it-IT" sz="1800" dirty="0" smtClean="0"/>
            <a:t> </a:t>
          </a:r>
          <a:r>
            <a:rPr lang="it-IT" sz="1600" dirty="0" smtClean="0"/>
            <a:t>on </a:t>
          </a:r>
          <a:r>
            <a:rPr lang="en-US" sz="1600" dirty="0" smtClean="0"/>
            <a:t>graduates contacted who gave privacy consent</a:t>
          </a:r>
          <a:r>
            <a:rPr lang="it-IT" sz="1600" dirty="0" smtClean="0"/>
            <a:t> </a:t>
          </a:r>
          <a:r>
            <a:rPr lang="it-IT" sz="1800" dirty="0" smtClean="0"/>
            <a:t>	 81.4</a:t>
          </a:r>
          <a:r>
            <a:rPr lang="it-IT" sz="1800" dirty="0" smtClean="0">
              <a:solidFill>
                <a:schemeClr val="bg1"/>
              </a:solidFill>
            </a:rPr>
            <a:t>% </a:t>
          </a:r>
          <a:r>
            <a:rPr lang="it-IT" sz="1800" dirty="0" err="1" smtClean="0">
              <a:solidFill>
                <a:schemeClr val="bg1"/>
              </a:solidFill>
            </a:rPr>
            <a:t>one</a:t>
          </a:r>
          <a:r>
            <a:rPr lang="it-IT" sz="1800" dirty="0" smtClean="0">
              <a:solidFill>
                <a:schemeClr val="bg1"/>
              </a:solidFill>
            </a:rPr>
            <a:t> </a:t>
          </a:r>
          <a:r>
            <a:rPr lang="it-IT" sz="1800" dirty="0" err="1" smtClean="0">
              <a:solidFill>
                <a:schemeClr val="bg1"/>
              </a:solidFill>
            </a:rPr>
            <a:t>year</a:t>
          </a:r>
          <a:r>
            <a:rPr lang="it-IT" sz="1800" dirty="0" smtClean="0">
              <a:solidFill>
                <a:schemeClr val="bg1"/>
              </a:solidFill>
            </a:rPr>
            <a:t> from </a:t>
          </a:r>
          <a:r>
            <a:rPr lang="it-IT" sz="1800" dirty="0" err="1" smtClean="0">
              <a:solidFill>
                <a:schemeClr val="bg1"/>
              </a:solidFill>
            </a:rPr>
            <a:t>graduation</a:t>
          </a:r>
          <a:r>
            <a:rPr lang="it-IT" sz="1800" dirty="0" smtClean="0">
              <a:solidFill>
                <a:schemeClr val="bg1"/>
              </a:solidFill>
            </a:rPr>
            <a:t/>
          </a:r>
          <a:br>
            <a:rPr lang="it-IT" sz="1800" dirty="0" smtClean="0">
              <a:solidFill>
                <a:schemeClr val="bg1"/>
              </a:solidFill>
            </a:rPr>
          </a:br>
          <a:r>
            <a:rPr lang="it-IT" sz="1800" dirty="0" smtClean="0">
              <a:solidFill>
                <a:schemeClr val="bg1"/>
              </a:solidFill>
            </a:rPr>
            <a:t>	 71.5% </a:t>
          </a:r>
          <a:r>
            <a:rPr lang="it-IT" sz="1800" dirty="0" err="1" smtClean="0">
              <a:solidFill>
                <a:schemeClr val="bg1"/>
              </a:solidFill>
            </a:rPr>
            <a:t>three</a:t>
          </a:r>
          <a:r>
            <a:rPr lang="it-IT" sz="1800" dirty="0" smtClean="0">
              <a:solidFill>
                <a:schemeClr val="bg1"/>
              </a:solidFill>
            </a:rPr>
            <a:t> </a:t>
          </a:r>
          <a:r>
            <a:rPr lang="it-IT" sz="1800" dirty="0" err="1" smtClean="0">
              <a:solidFill>
                <a:schemeClr val="bg1"/>
              </a:solidFill>
            </a:rPr>
            <a:t>years</a:t>
          </a:r>
          <a:r>
            <a:rPr lang="it-IT" sz="1800" dirty="0" smtClean="0">
              <a:solidFill>
                <a:schemeClr val="bg1"/>
              </a:solidFill>
            </a:rPr>
            <a:t> from </a:t>
          </a:r>
          <a:r>
            <a:rPr lang="it-IT" sz="1800" dirty="0" err="1" smtClean="0">
              <a:solidFill>
                <a:schemeClr val="bg1"/>
              </a:solidFill>
            </a:rPr>
            <a:t>graduation</a:t>
          </a:r>
          <a:r>
            <a:rPr lang="it-IT" sz="1800" dirty="0" smtClean="0">
              <a:solidFill>
                <a:schemeClr val="bg1"/>
              </a:solidFill>
            </a:rPr>
            <a:t/>
          </a:r>
          <a:br>
            <a:rPr lang="it-IT" sz="1800" dirty="0" smtClean="0">
              <a:solidFill>
                <a:schemeClr val="bg1"/>
              </a:solidFill>
            </a:rPr>
          </a:br>
          <a:r>
            <a:rPr lang="it-IT" sz="1800" dirty="0" smtClean="0">
              <a:solidFill>
                <a:schemeClr val="bg1"/>
              </a:solidFill>
            </a:rPr>
            <a:t>	 </a:t>
          </a:r>
          <a:r>
            <a:rPr lang="it-IT" sz="1800" dirty="0" smtClean="0"/>
            <a:t>66.0</a:t>
          </a:r>
          <a:r>
            <a:rPr lang="it-IT" sz="1800" dirty="0" smtClean="0">
              <a:solidFill>
                <a:schemeClr val="bg1"/>
              </a:solidFill>
            </a:rPr>
            <a:t>% </a:t>
          </a:r>
          <a:r>
            <a:rPr lang="it-IT" sz="1800" dirty="0" err="1" smtClean="0">
              <a:solidFill>
                <a:schemeClr val="bg1"/>
              </a:solidFill>
            </a:rPr>
            <a:t>five</a:t>
          </a:r>
          <a:r>
            <a:rPr lang="it-IT" sz="1800" dirty="0" smtClean="0">
              <a:solidFill>
                <a:schemeClr val="bg1"/>
              </a:solidFill>
            </a:rPr>
            <a:t> </a:t>
          </a:r>
          <a:r>
            <a:rPr lang="it-IT" sz="1800" dirty="0" err="1" smtClean="0">
              <a:solidFill>
                <a:schemeClr val="bg1"/>
              </a:solidFill>
            </a:rPr>
            <a:t>years</a:t>
          </a:r>
          <a:r>
            <a:rPr lang="it-IT" sz="1800" dirty="0" smtClean="0">
              <a:solidFill>
                <a:schemeClr val="bg1"/>
              </a:solidFill>
            </a:rPr>
            <a:t> from </a:t>
          </a:r>
          <a:r>
            <a:rPr lang="it-IT" sz="1800" dirty="0" err="1" smtClean="0">
              <a:solidFill>
                <a:schemeClr val="bg1"/>
              </a:solidFill>
            </a:rPr>
            <a:t>graduation</a:t>
          </a:r>
          <a:endParaRPr lang="it-IT" sz="1800" i="1" dirty="0">
            <a:solidFill>
              <a:schemeClr val="bg1"/>
            </a:solidFill>
          </a:endParaRPr>
        </a:p>
      </dgm:t>
    </dgm:pt>
    <dgm:pt modelId="{85E9506F-E88C-4CC5-9023-DF32BA00BDAF}" type="parTrans" cxnId="{16777344-9FD5-4820-A812-BB836110792F}">
      <dgm:prSet/>
      <dgm:spPr/>
      <dgm:t>
        <a:bodyPr/>
        <a:lstStyle/>
        <a:p>
          <a:endParaRPr lang="it-IT" sz="2200"/>
        </a:p>
      </dgm:t>
    </dgm:pt>
    <dgm:pt modelId="{C0EA831B-B44F-405B-81F3-85C96CF5FDEE}" type="sibTrans" cxnId="{16777344-9FD5-4820-A812-BB836110792F}">
      <dgm:prSet/>
      <dgm:spPr/>
      <dgm:t>
        <a:bodyPr/>
        <a:lstStyle/>
        <a:p>
          <a:endParaRPr lang="it-IT" sz="2200"/>
        </a:p>
      </dgm:t>
    </dgm:pt>
    <dgm:pt modelId="{149F05E7-560A-48A8-94AB-2E09AF427E92}" type="pres">
      <dgm:prSet presAssocID="{D84D0A29-29C3-4C3E-8664-6E1453375A6E}" presName="linearFlow" presStyleCnt="0">
        <dgm:presLayoutVars>
          <dgm:dir/>
          <dgm:resizeHandles val="exact"/>
        </dgm:presLayoutVars>
      </dgm:prSet>
      <dgm:spPr/>
    </dgm:pt>
    <dgm:pt modelId="{3BBB31E7-3D58-4DF1-8E91-F96FC48B0777}" type="pres">
      <dgm:prSet presAssocID="{325E7F3C-376B-439B-8D33-D1D977981FFB}" presName="composite" presStyleCnt="0"/>
      <dgm:spPr/>
    </dgm:pt>
    <dgm:pt modelId="{5100C5F9-1401-43B1-8837-86D73E0DDB46}" type="pres">
      <dgm:prSet presAssocID="{325E7F3C-376B-439B-8D33-D1D977981FFB}" presName="imgShp" presStyleLbl="fgImgPlace1" presStyleIdx="0" presStyleCnt="3" custScaleX="179128" custScaleY="179128" custLinFactX="-12868" custLinFactNeighborX="-100000"/>
      <dgm:spPr>
        <a:blipFill rotWithShape="0">
          <a:blip xmlns:r="http://schemas.openxmlformats.org/officeDocument/2006/relationships" r:embed="rId1"/>
          <a:stretch>
            <a:fillRect/>
          </a:stretch>
        </a:blipFill>
      </dgm:spPr>
    </dgm:pt>
    <dgm:pt modelId="{31FB6DFE-4CD0-4025-9320-CCDD8E723868}" type="pres">
      <dgm:prSet presAssocID="{325E7F3C-376B-439B-8D33-D1D977981FFB}" presName="txShp" presStyleLbl="node1" presStyleIdx="0" presStyleCnt="3" custScaleX="150376" custScaleY="154258" custLinFactNeighborX="-1097">
        <dgm:presLayoutVars>
          <dgm:bulletEnabled val="1"/>
        </dgm:presLayoutVars>
      </dgm:prSet>
      <dgm:spPr/>
      <dgm:t>
        <a:bodyPr/>
        <a:lstStyle/>
        <a:p>
          <a:endParaRPr lang="it-IT"/>
        </a:p>
      </dgm:t>
    </dgm:pt>
    <dgm:pt modelId="{53FDCFF9-7498-43B0-A88F-69944CC1BE8E}" type="pres">
      <dgm:prSet presAssocID="{92CD7DC2-1192-4BCE-B3A9-6F96376896A5}" presName="spacing" presStyleCnt="0"/>
      <dgm:spPr/>
    </dgm:pt>
    <dgm:pt modelId="{D5A48908-89ED-48D9-897A-E8D7318D50A1}" type="pres">
      <dgm:prSet presAssocID="{9BF579BF-A179-4195-8D9F-AC491BF711FC}" presName="composite" presStyleCnt="0"/>
      <dgm:spPr/>
    </dgm:pt>
    <dgm:pt modelId="{CA8C4B76-1B65-4556-BD1A-08BF01321C00}" type="pres">
      <dgm:prSet presAssocID="{9BF579BF-A179-4195-8D9F-AC491BF711FC}" presName="imgShp" presStyleLbl="fgImgPlace1" presStyleIdx="1" presStyleCnt="3" custScaleX="179128" custScaleY="179128" custLinFactX="-3730" custLinFactNeighborX="-100000"/>
      <dgm:spPr>
        <a:blipFill rotWithShape="0">
          <a:blip xmlns:r="http://schemas.openxmlformats.org/officeDocument/2006/relationships" r:embed="rId2"/>
          <a:stretch>
            <a:fillRect/>
          </a:stretch>
        </a:blipFill>
      </dgm:spPr>
    </dgm:pt>
    <dgm:pt modelId="{2C0AADD2-E078-4760-846E-1580CB10A61C}" type="pres">
      <dgm:prSet presAssocID="{9BF579BF-A179-4195-8D9F-AC491BF711FC}" presName="txShp" presStyleLbl="node1" presStyleIdx="1" presStyleCnt="3" custScaleX="150376" custScaleY="165180" custLinFactNeighborX="-1097">
        <dgm:presLayoutVars>
          <dgm:bulletEnabled val="1"/>
        </dgm:presLayoutVars>
      </dgm:prSet>
      <dgm:spPr/>
      <dgm:t>
        <a:bodyPr/>
        <a:lstStyle/>
        <a:p>
          <a:endParaRPr lang="it-IT"/>
        </a:p>
      </dgm:t>
    </dgm:pt>
    <dgm:pt modelId="{457FEAE7-7D6E-4E56-A63C-445B9C5D92D7}" type="pres">
      <dgm:prSet presAssocID="{4E397B60-FFBE-48DC-A19B-B25B45BB6A1D}" presName="spacing" presStyleCnt="0"/>
      <dgm:spPr/>
    </dgm:pt>
    <dgm:pt modelId="{1572490C-1739-49C8-A2C1-C44DBCBD8251}" type="pres">
      <dgm:prSet presAssocID="{8BE4D8FF-441E-44EF-B505-591C2C9A99A4}" presName="composite" presStyleCnt="0"/>
      <dgm:spPr/>
    </dgm:pt>
    <dgm:pt modelId="{6BDF3F55-0610-48E9-91F9-AE12229F2D8E}" type="pres">
      <dgm:prSet presAssocID="{8BE4D8FF-441E-44EF-B505-591C2C9A99A4}" presName="imgShp" presStyleLbl="fgImgPlace1" presStyleIdx="2" presStyleCnt="3" custScaleX="179128" custScaleY="179128" custLinFactX="-12868" custLinFactNeighborX="-100000"/>
      <dgm:spPr>
        <a:blipFill rotWithShape="0">
          <a:blip xmlns:r="http://schemas.openxmlformats.org/officeDocument/2006/relationships" r:embed="rId3"/>
          <a:stretch>
            <a:fillRect/>
          </a:stretch>
        </a:blipFill>
      </dgm:spPr>
    </dgm:pt>
    <dgm:pt modelId="{F1CB617E-0752-4AE2-871F-10F9A8339CAB}" type="pres">
      <dgm:prSet presAssocID="{8BE4D8FF-441E-44EF-B505-591C2C9A99A4}" presName="txShp" presStyleLbl="node1" presStyleIdx="2" presStyleCnt="3" custScaleX="150376" custScaleY="275417">
        <dgm:presLayoutVars>
          <dgm:bulletEnabled val="1"/>
        </dgm:presLayoutVars>
      </dgm:prSet>
      <dgm:spPr/>
      <dgm:t>
        <a:bodyPr/>
        <a:lstStyle/>
        <a:p>
          <a:endParaRPr lang="it-IT"/>
        </a:p>
      </dgm:t>
    </dgm:pt>
  </dgm:ptLst>
  <dgm:cxnLst>
    <dgm:cxn modelId="{E447F51A-814E-4BA5-AAAA-846372CB397F}" srcId="{D84D0A29-29C3-4C3E-8664-6E1453375A6E}" destId="{9BF579BF-A179-4195-8D9F-AC491BF711FC}" srcOrd="1" destOrd="0" parTransId="{278163D3-91F1-4520-B049-482FD35083B6}" sibTransId="{4E397B60-FFBE-48DC-A19B-B25B45BB6A1D}"/>
    <dgm:cxn modelId="{16777344-9FD5-4820-A812-BB836110792F}" srcId="{D84D0A29-29C3-4C3E-8664-6E1453375A6E}" destId="{8BE4D8FF-441E-44EF-B505-591C2C9A99A4}" srcOrd="2" destOrd="0" parTransId="{85E9506F-E88C-4CC5-9023-DF32BA00BDAF}" sibTransId="{C0EA831B-B44F-405B-81F3-85C96CF5FDEE}"/>
    <dgm:cxn modelId="{BBC43BDD-0A33-4215-A3FD-FAC960F02227}" type="presOf" srcId="{9BF579BF-A179-4195-8D9F-AC491BF711FC}" destId="{2C0AADD2-E078-4760-846E-1580CB10A61C}" srcOrd="0" destOrd="0" presId="urn:microsoft.com/office/officeart/2005/8/layout/vList3#2"/>
    <dgm:cxn modelId="{B06B5611-83E4-4F2F-86D4-9BFE48CB2C5E}" type="presOf" srcId="{D84D0A29-29C3-4C3E-8664-6E1453375A6E}" destId="{149F05E7-560A-48A8-94AB-2E09AF427E92}" srcOrd="0" destOrd="0" presId="urn:microsoft.com/office/officeart/2005/8/layout/vList3#2"/>
    <dgm:cxn modelId="{B621DDC6-4600-44A2-92E4-983252464C3B}" type="presOf" srcId="{325E7F3C-376B-439B-8D33-D1D977981FFB}" destId="{31FB6DFE-4CD0-4025-9320-CCDD8E723868}" srcOrd="0" destOrd="0" presId="urn:microsoft.com/office/officeart/2005/8/layout/vList3#2"/>
    <dgm:cxn modelId="{21C8E1B7-AFB9-4A51-8990-87964EF05915}" type="presOf" srcId="{8BE4D8FF-441E-44EF-B505-591C2C9A99A4}" destId="{F1CB617E-0752-4AE2-871F-10F9A8339CAB}" srcOrd="0" destOrd="0" presId="urn:microsoft.com/office/officeart/2005/8/layout/vList3#2"/>
    <dgm:cxn modelId="{556A13CC-184D-4203-91D3-6E3F08799AB0}" srcId="{D84D0A29-29C3-4C3E-8664-6E1453375A6E}" destId="{325E7F3C-376B-439B-8D33-D1D977981FFB}" srcOrd="0" destOrd="0" parTransId="{69B3B528-1E59-43B0-9950-508540DECA99}" sibTransId="{92CD7DC2-1192-4BCE-B3A9-6F96376896A5}"/>
    <dgm:cxn modelId="{6E5EB869-5EB3-47EB-A2FA-C73569295AA8}" type="presParOf" srcId="{149F05E7-560A-48A8-94AB-2E09AF427E92}" destId="{3BBB31E7-3D58-4DF1-8E91-F96FC48B0777}" srcOrd="0" destOrd="0" presId="urn:microsoft.com/office/officeart/2005/8/layout/vList3#2"/>
    <dgm:cxn modelId="{96BDAD9A-BFD5-45FA-89D4-FE5FB2218BE9}" type="presParOf" srcId="{3BBB31E7-3D58-4DF1-8E91-F96FC48B0777}" destId="{5100C5F9-1401-43B1-8837-86D73E0DDB46}" srcOrd="0" destOrd="0" presId="urn:microsoft.com/office/officeart/2005/8/layout/vList3#2"/>
    <dgm:cxn modelId="{E03D219F-9641-436F-ABA5-133CA67B6C86}" type="presParOf" srcId="{3BBB31E7-3D58-4DF1-8E91-F96FC48B0777}" destId="{31FB6DFE-4CD0-4025-9320-CCDD8E723868}" srcOrd="1" destOrd="0" presId="urn:microsoft.com/office/officeart/2005/8/layout/vList3#2"/>
    <dgm:cxn modelId="{4A9D3E65-B328-4D97-B575-A5326EFDC01B}" type="presParOf" srcId="{149F05E7-560A-48A8-94AB-2E09AF427E92}" destId="{53FDCFF9-7498-43B0-A88F-69944CC1BE8E}" srcOrd="1" destOrd="0" presId="urn:microsoft.com/office/officeart/2005/8/layout/vList3#2"/>
    <dgm:cxn modelId="{26CE7580-194E-4481-8818-3A07037CC511}" type="presParOf" srcId="{149F05E7-560A-48A8-94AB-2E09AF427E92}" destId="{D5A48908-89ED-48D9-897A-E8D7318D50A1}" srcOrd="2" destOrd="0" presId="urn:microsoft.com/office/officeart/2005/8/layout/vList3#2"/>
    <dgm:cxn modelId="{B5F07F12-CD4B-4EDF-958B-55AD9802A0D1}" type="presParOf" srcId="{D5A48908-89ED-48D9-897A-E8D7318D50A1}" destId="{CA8C4B76-1B65-4556-BD1A-08BF01321C00}" srcOrd="0" destOrd="0" presId="urn:microsoft.com/office/officeart/2005/8/layout/vList3#2"/>
    <dgm:cxn modelId="{254C8EB9-F650-4492-B4DC-C21551B18FF7}" type="presParOf" srcId="{D5A48908-89ED-48D9-897A-E8D7318D50A1}" destId="{2C0AADD2-E078-4760-846E-1580CB10A61C}" srcOrd="1" destOrd="0" presId="urn:microsoft.com/office/officeart/2005/8/layout/vList3#2"/>
    <dgm:cxn modelId="{3F59A18D-221A-4825-9CE3-4D4EC5DFBFA6}" type="presParOf" srcId="{149F05E7-560A-48A8-94AB-2E09AF427E92}" destId="{457FEAE7-7D6E-4E56-A63C-445B9C5D92D7}" srcOrd="3" destOrd="0" presId="urn:microsoft.com/office/officeart/2005/8/layout/vList3#2"/>
    <dgm:cxn modelId="{EF6656DD-2F7A-4BEF-AC16-847E9576BD2E}" type="presParOf" srcId="{149F05E7-560A-48A8-94AB-2E09AF427E92}" destId="{1572490C-1739-49C8-A2C1-C44DBCBD8251}" srcOrd="4" destOrd="0" presId="urn:microsoft.com/office/officeart/2005/8/layout/vList3#2"/>
    <dgm:cxn modelId="{41BCC972-9335-43FB-AA99-12311EEEF8D9}" type="presParOf" srcId="{1572490C-1739-49C8-A2C1-C44DBCBD8251}" destId="{6BDF3F55-0610-48E9-91F9-AE12229F2D8E}" srcOrd="0" destOrd="0" presId="urn:microsoft.com/office/officeart/2005/8/layout/vList3#2"/>
    <dgm:cxn modelId="{4AFBEB39-94A0-4686-B949-63C19E5D8821}" type="presParOf" srcId="{1572490C-1739-49C8-A2C1-C44DBCBD8251}" destId="{F1CB617E-0752-4AE2-871F-10F9A8339CAB}" srcOrd="1" destOrd="0" presId="urn:microsoft.com/office/officeart/2005/8/layout/vList3#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1FB6DFE-4CD0-4025-9320-CCDD8E723868}">
      <dsp:nvSpPr>
        <dsp:cNvPr id="0" name=""/>
        <dsp:cNvSpPr/>
      </dsp:nvSpPr>
      <dsp:spPr>
        <a:xfrm rot="10800000">
          <a:off x="-1" y="89508"/>
          <a:ext cx="7920437" cy="1105189"/>
        </a:xfrm>
        <a:prstGeom prst="homePlate">
          <a:avLst/>
        </a:prstGeom>
        <a:solidFill>
          <a:schemeClr val="accent3"/>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15937" tIns="83820" rIns="156464" bIns="83820" numCol="1" spcCol="1270" anchor="ctr" anchorCtr="0">
          <a:noAutofit/>
        </a:bodyPr>
        <a:lstStyle/>
        <a:p>
          <a:pPr marL="625475" lvl="0" indent="0" algn="l" defTabSz="977900">
            <a:lnSpc>
              <a:spcPct val="90000"/>
            </a:lnSpc>
            <a:spcBef>
              <a:spcPct val="0"/>
            </a:spcBef>
            <a:spcAft>
              <a:spcPct val="35000"/>
            </a:spcAft>
          </a:pPr>
          <a:r>
            <a:rPr lang="it-IT" sz="2200" kern="1200" dirty="0" smtClean="0"/>
            <a:t>    </a:t>
          </a:r>
          <a:r>
            <a:rPr lang="it-IT" sz="1800" kern="1200" dirty="0" smtClean="0"/>
            <a:t>- c</a:t>
          </a:r>
          <a:r>
            <a:rPr lang="en-GB" sz="1800" kern="1200" dirty="0" err="1" smtClean="0"/>
            <a:t>ensus</a:t>
          </a:r>
          <a:r>
            <a:rPr lang="en-GB" sz="1800" kern="1200" dirty="0" smtClean="0"/>
            <a:t> survey on all graduates</a:t>
          </a:r>
          <a:r>
            <a:rPr lang="it-IT" sz="1800" kern="1200" dirty="0" smtClean="0"/>
            <a:t/>
          </a:r>
          <a:br>
            <a:rPr lang="it-IT" sz="1800" kern="1200" dirty="0" smtClean="0"/>
          </a:br>
          <a:r>
            <a:rPr lang="it-IT" sz="1800" kern="1200" dirty="0" smtClean="0"/>
            <a:t>    - i</a:t>
          </a:r>
          <a:r>
            <a:rPr lang="en-GB" sz="1800" kern="1200" dirty="0" smtClean="0"/>
            <a:t>t involves all the member universities</a:t>
          </a:r>
          <a:endParaRPr lang="it-IT" sz="1800" kern="1200" dirty="0">
            <a:solidFill>
              <a:schemeClr val="bg1"/>
            </a:solidFill>
          </a:endParaRPr>
        </a:p>
      </dsp:txBody>
      <dsp:txXfrm rot="10800000">
        <a:off x="276296" y="89508"/>
        <a:ext cx="7644140" cy="1105189"/>
      </dsp:txXfrm>
    </dsp:sp>
    <dsp:sp modelId="{5100C5F9-1401-43B1-8837-86D73E0DDB46}">
      <dsp:nvSpPr>
        <dsp:cNvPr id="0" name=""/>
        <dsp:cNvSpPr/>
      </dsp:nvSpPr>
      <dsp:spPr>
        <a:xfrm>
          <a:off x="0" y="417"/>
          <a:ext cx="1283371" cy="1283371"/>
        </a:xfrm>
        <a:prstGeom prst="ellipse">
          <a:avLst/>
        </a:prstGeom>
        <a:blipFill rotWithShape="0">
          <a:blip xmlns:r="http://schemas.openxmlformats.org/officeDocument/2006/relationships" r:embed="rId1"/>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C0AADD2-E078-4760-846E-1580CB10A61C}">
      <dsp:nvSpPr>
        <dsp:cNvPr id="0" name=""/>
        <dsp:cNvSpPr/>
      </dsp:nvSpPr>
      <dsp:spPr>
        <a:xfrm rot="10800000">
          <a:off x="-1" y="1547622"/>
          <a:ext cx="7920437" cy="1183440"/>
        </a:xfrm>
        <a:prstGeom prst="homePlate">
          <a:avLst/>
        </a:prstGeom>
        <a:solidFill>
          <a:schemeClr val="accent3"/>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15937" tIns="83820" rIns="156464" bIns="83820" numCol="1" spcCol="1270" anchor="ctr" anchorCtr="0">
          <a:noAutofit/>
        </a:bodyPr>
        <a:lstStyle/>
        <a:p>
          <a:pPr marL="625475" lvl="0" indent="0" algn="l" defTabSz="1066800">
            <a:lnSpc>
              <a:spcPct val="90000"/>
            </a:lnSpc>
            <a:spcBef>
              <a:spcPct val="0"/>
            </a:spcBef>
            <a:spcAft>
              <a:spcPct val="35000"/>
            </a:spcAft>
          </a:pPr>
          <a:r>
            <a:rPr lang="it-IT" sz="2200" kern="1200" dirty="0" smtClean="0"/>
            <a:t>   </a:t>
          </a:r>
          <a:r>
            <a:rPr lang="it-IT" sz="1800" kern="1200" dirty="0" smtClean="0"/>
            <a:t>- </a:t>
          </a:r>
          <a:r>
            <a:rPr lang="it-IT" sz="1800" kern="1200" dirty="0" err="1" smtClean="0"/>
            <a:t>detection</a:t>
          </a:r>
          <a:r>
            <a:rPr lang="it-IT" sz="1800" kern="1200" dirty="0" smtClean="0"/>
            <a:t> </a:t>
          </a:r>
          <a:r>
            <a:rPr lang="en-GB" sz="1800" kern="1200" dirty="0" smtClean="0"/>
            <a:t>in two periods of the year</a:t>
          </a:r>
          <a:r>
            <a:rPr lang="it-IT" sz="1800" kern="1200" dirty="0" smtClean="0"/>
            <a:t/>
          </a:r>
          <a:br>
            <a:rPr lang="it-IT" sz="1800" kern="1200" dirty="0" smtClean="0"/>
          </a:br>
          <a:r>
            <a:rPr lang="it-IT" sz="1800" kern="1200" dirty="0" smtClean="0"/>
            <a:t>    - web and </a:t>
          </a:r>
          <a:r>
            <a:rPr lang="it-IT" sz="1800" kern="1200" dirty="0" err="1" smtClean="0"/>
            <a:t>telephone</a:t>
          </a:r>
          <a:r>
            <a:rPr lang="it-IT" sz="1800" kern="1200" dirty="0" smtClean="0"/>
            <a:t> </a:t>
          </a:r>
          <a:r>
            <a:rPr lang="it-IT" sz="1800" kern="1200" dirty="0" err="1" smtClean="0"/>
            <a:t>survey</a:t>
          </a:r>
          <a:r>
            <a:rPr lang="it-IT" sz="1800" kern="1200" dirty="0" smtClean="0"/>
            <a:t> </a:t>
          </a:r>
          <a:r>
            <a:rPr lang="it-IT" sz="1800" kern="1200" dirty="0" err="1" smtClean="0"/>
            <a:t>methodology</a:t>
          </a:r>
          <a:r>
            <a:rPr lang="it-IT" sz="1800" kern="1200" dirty="0" smtClean="0"/>
            <a:t> (CAWI+CATI)</a:t>
          </a:r>
          <a:br>
            <a:rPr lang="it-IT" sz="1800" kern="1200" dirty="0" smtClean="0"/>
          </a:br>
          <a:r>
            <a:rPr lang="it-IT" sz="1800" kern="1200" dirty="0" smtClean="0"/>
            <a:t>    - </a:t>
          </a:r>
          <a:r>
            <a:rPr lang="it-IT" sz="1800" kern="1200" dirty="0" err="1" smtClean="0"/>
            <a:t>at</a:t>
          </a:r>
          <a:r>
            <a:rPr lang="it-IT" sz="1800" kern="1200" dirty="0" smtClean="0"/>
            <a:t> </a:t>
          </a:r>
          <a:r>
            <a:rPr lang="it-IT" sz="1800" kern="1200" dirty="0" err="1" smtClean="0"/>
            <a:t>one</a:t>
          </a:r>
          <a:r>
            <a:rPr lang="it-IT" sz="1800" kern="1200" dirty="0" smtClean="0"/>
            <a:t>, </a:t>
          </a:r>
          <a:r>
            <a:rPr lang="it-IT" sz="1800" kern="1200" dirty="0" err="1" smtClean="0"/>
            <a:t>three</a:t>
          </a:r>
          <a:r>
            <a:rPr lang="it-IT" sz="1800" kern="1200" dirty="0" smtClean="0"/>
            <a:t> and </a:t>
          </a:r>
          <a:r>
            <a:rPr lang="it-IT" sz="1800" kern="1200" dirty="0" err="1" smtClean="0"/>
            <a:t>five</a:t>
          </a:r>
          <a:r>
            <a:rPr lang="it-IT" sz="1800" kern="1200" dirty="0" smtClean="0"/>
            <a:t> </a:t>
          </a:r>
          <a:r>
            <a:rPr lang="it-IT" sz="1800" kern="1200" dirty="0" err="1" smtClean="0"/>
            <a:t>years</a:t>
          </a:r>
          <a:r>
            <a:rPr lang="it-IT" sz="1800" kern="1200" dirty="0" smtClean="0"/>
            <a:t> from </a:t>
          </a:r>
          <a:r>
            <a:rPr lang="it-IT" sz="1800" kern="1200" dirty="0" err="1" smtClean="0"/>
            <a:t>graduation</a:t>
          </a:r>
          <a:endParaRPr lang="it-IT" sz="1800" kern="1200" dirty="0" smtClean="0"/>
        </a:p>
      </dsp:txBody>
      <dsp:txXfrm rot="10800000">
        <a:off x="295859" y="1547622"/>
        <a:ext cx="7624577" cy="1183440"/>
      </dsp:txXfrm>
    </dsp:sp>
    <dsp:sp modelId="{CA8C4B76-1B65-4556-BD1A-08BF01321C00}">
      <dsp:nvSpPr>
        <dsp:cNvPr id="0" name=""/>
        <dsp:cNvSpPr/>
      </dsp:nvSpPr>
      <dsp:spPr>
        <a:xfrm>
          <a:off x="0" y="1497656"/>
          <a:ext cx="1283371" cy="1283371"/>
        </a:xfrm>
        <a:prstGeom prst="ellipse">
          <a:avLst/>
        </a:prstGeom>
        <a:blipFill rotWithShape="0">
          <a:blip xmlns:r="http://schemas.openxmlformats.org/officeDocument/2006/relationships" r:embed="rId2"/>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1CB617E-0752-4AE2-871F-10F9A8339CAB}">
      <dsp:nvSpPr>
        <dsp:cNvPr id="0" name=""/>
        <dsp:cNvSpPr/>
      </dsp:nvSpPr>
      <dsp:spPr>
        <a:xfrm rot="10800000">
          <a:off x="-1" y="2994895"/>
          <a:ext cx="7920437" cy="1973239"/>
        </a:xfrm>
        <a:prstGeom prst="homePlate">
          <a:avLst/>
        </a:prstGeom>
        <a:solidFill>
          <a:schemeClr val="accent3"/>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15937" tIns="83820" rIns="156464" bIns="83820" numCol="1" spcCol="1270" anchor="ctr" anchorCtr="0">
          <a:noAutofit/>
        </a:bodyPr>
        <a:lstStyle/>
        <a:p>
          <a:pPr marL="534988" lvl="0" indent="0" algn="l" defTabSz="901700">
            <a:lnSpc>
              <a:spcPct val="90000"/>
            </a:lnSpc>
            <a:spcBef>
              <a:spcPct val="0"/>
            </a:spcBef>
            <a:spcAft>
              <a:spcPct val="35000"/>
            </a:spcAft>
            <a:tabLst>
              <a:tab pos="2330450" algn="l"/>
            </a:tabLst>
          </a:pPr>
          <a:r>
            <a:rPr lang="it-IT" sz="2200" b="1" kern="1200" dirty="0" smtClean="0"/>
            <a:t>  </a:t>
          </a:r>
          <a:r>
            <a:rPr lang="it-IT" sz="1800" b="1" kern="1200" dirty="0" smtClean="0"/>
            <a:t>23</a:t>
          </a:r>
          <a:r>
            <a:rPr lang="it-IT" sz="1800" b="1" kern="1200" baseline="30000" dirty="0" smtClean="0"/>
            <a:t>rd</a:t>
          </a:r>
          <a:r>
            <a:rPr lang="it-IT" sz="1800" b="1" kern="1200" dirty="0" smtClean="0"/>
            <a:t> </a:t>
          </a:r>
          <a:r>
            <a:rPr lang="it-IT" sz="1800" b="1" kern="1200" dirty="0" err="1" smtClean="0"/>
            <a:t>Survey</a:t>
          </a:r>
          <a:r>
            <a:rPr lang="it-IT" sz="1800" b="1" kern="1200" dirty="0" smtClean="0"/>
            <a:t> – Report 2021</a:t>
          </a:r>
          <a:r>
            <a:rPr lang="it-IT" sz="1800" kern="1200" dirty="0" smtClean="0"/>
            <a:t/>
          </a:r>
          <a:br>
            <a:rPr lang="it-IT" sz="1800" kern="1200" dirty="0" smtClean="0"/>
          </a:br>
          <a:r>
            <a:rPr lang="it-IT" sz="1800" kern="1200" dirty="0" smtClean="0"/>
            <a:t>  - </a:t>
          </a:r>
          <a:r>
            <a:rPr lang="it-IT" sz="1800" b="1" kern="1200" dirty="0" smtClean="0"/>
            <a:t>655,000 </a:t>
          </a:r>
          <a:r>
            <a:rPr lang="it-IT" sz="1800" b="0" kern="1200" dirty="0" err="1" smtClean="0"/>
            <a:t>graduates</a:t>
          </a:r>
          <a:r>
            <a:rPr lang="it-IT" sz="1800" b="0" kern="1200" dirty="0" smtClean="0"/>
            <a:t> in 2019, 2017 and 2015</a:t>
          </a:r>
          <a:br>
            <a:rPr lang="it-IT" sz="1800" b="0" kern="1200" dirty="0" smtClean="0"/>
          </a:br>
          <a:r>
            <a:rPr lang="it-IT" sz="1800" kern="1200" dirty="0" smtClean="0"/>
            <a:t>  - 76 </a:t>
          </a:r>
          <a:r>
            <a:rPr lang="it-IT" sz="1800" kern="1200" dirty="0" err="1" smtClean="0"/>
            <a:t>Universities</a:t>
          </a:r>
          <a:r>
            <a:rPr lang="it-IT" sz="1800" kern="1200" dirty="0" smtClean="0"/>
            <a:t/>
          </a:r>
          <a:br>
            <a:rPr lang="it-IT" sz="1800" kern="1200" dirty="0" smtClean="0"/>
          </a:br>
          <a:r>
            <a:rPr lang="it-IT" sz="1800" kern="1200" dirty="0" smtClean="0"/>
            <a:t>  - </a:t>
          </a:r>
          <a:r>
            <a:rPr lang="it-IT" sz="1800" kern="1200" dirty="0" err="1" smtClean="0"/>
            <a:t>response</a:t>
          </a:r>
          <a:r>
            <a:rPr lang="it-IT" sz="1800" kern="1200" dirty="0" smtClean="0"/>
            <a:t> </a:t>
          </a:r>
          <a:r>
            <a:rPr lang="it-IT" sz="1800" kern="1200" dirty="0" err="1" smtClean="0"/>
            <a:t>rates</a:t>
          </a:r>
          <a:r>
            <a:rPr lang="it-IT" sz="1800" kern="1200" dirty="0" smtClean="0"/>
            <a:t> </a:t>
          </a:r>
          <a:r>
            <a:rPr lang="it-IT" sz="1600" kern="1200" dirty="0" smtClean="0"/>
            <a:t>on </a:t>
          </a:r>
          <a:r>
            <a:rPr lang="en-US" sz="1600" kern="1200" dirty="0" smtClean="0"/>
            <a:t>graduates contacted who gave privacy consent</a:t>
          </a:r>
          <a:r>
            <a:rPr lang="it-IT" sz="1600" kern="1200" dirty="0" smtClean="0"/>
            <a:t> </a:t>
          </a:r>
          <a:r>
            <a:rPr lang="it-IT" sz="1800" kern="1200" dirty="0" smtClean="0"/>
            <a:t>	 81.4</a:t>
          </a:r>
          <a:r>
            <a:rPr lang="it-IT" sz="1800" kern="1200" dirty="0" smtClean="0">
              <a:solidFill>
                <a:schemeClr val="bg1"/>
              </a:solidFill>
            </a:rPr>
            <a:t>% </a:t>
          </a:r>
          <a:r>
            <a:rPr lang="it-IT" sz="1800" kern="1200" dirty="0" err="1" smtClean="0">
              <a:solidFill>
                <a:schemeClr val="bg1"/>
              </a:solidFill>
            </a:rPr>
            <a:t>one</a:t>
          </a:r>
          <a:r>
            <a:rPr lang="it-IT" sz="1800" kern="1200" dirty="0" smtClean="0">
              <a:solidFill>
                <a:schemeClr val="bg1"/>
              </a:solidFill>
            </a:rPr>
            <a:t> </a:t>
          </a:r>
          <a:r>
            <a:rPr lang="it-IT" sz="1800" kern="1200" dirty="0" err="1" smtClean="0">
              <a:solidFill>
                <a:schemeClr val="bg1"/>
              </a:solidFill>
            </a:rPr>
            <a:t>year</a:t>
          </a:r>
          <a:r>
            <a:rPr lang="it-IT" sz="1800" kern="1200" dirty="0" smtClean="0">
              <a:solidFill>
                <a:schemeClr val="bg1"/>
              </a:solidFill>
            </a:rPr>
            <a:t> from </a:t>
          </a:r>
          <a:r>
            <a:rPr lang="it-IT" sz="1800" kern="1200" dirty="0" err="1" smtClean="0">
              <a:solidFill>
                <a:schemeClr val="bg1"/>
              </a:solidFill>
            </a:rPr>
            <a:t>graduation</a:t>
          </a:r>
          <a:r>
            <a:rPr lang="it-IT" sz="1800" kern="1200" dirty="0" smtClean="0">
              <a:solidFill>
                <a:schemeClr val="bg1"/>
              </a:solidFill>
            </a:rPr>
            <a:t/>
          </a:r>
          <a:br>
            <a:rPr lang="it-IT" sz="1800" kern="1200" dirty="0" smtClean="0">
              <a:solidFill>
                <a:schemeClr val="bg1"/>
              </a:solidFill>
            </a:rPr>
          </a:br>
          <a:r>
            <a:rPr lang="it-IT" sz="1800" kern="1200" dirty="0" smtClean="0">
              <a:solidFill>
                <a:schemeClr val="bg1"/>
              </a:solidFill>
            </a:rPr>
            <a:t>	 71.5% </a:t>
          </a:r>
          <a:r>
            <a:rPr lang="it-IT" sz="1800" kern="1200" dirty="0" err="1" smtClean="0">
              <a:solidFill>
                <a:schemeClr val="bg1"/>
              </a:solidFill>
            </a:rPr>
            <a:t>three</a:t>
          </a:r>
          <a:r>
            <a:rPr lang="it-IT" sz="1800" kern="1200" dirty="0" smtClean="0">
              <a:solidFill>
                <a:schemeClr val="bg1"/>
              </a:solidFill>
            </a:rPr>
            <a:t> </a:t>
          </a:r>
          <a:r>
            <a:rPr lang="it-IT" sz="1800" kern="1200" dirty="0" err="1" smtClean="0">
              <a:solidFill>
                <a:schemeClr val="bg1"/>
              </a:solidFill>
            </a:rPr>
            <a:t>years</a:t>
          </a:r>
          <a:r>
            <a:rPr lang="it-IT" sz="1800" kern="1200" dirty="0" smtClean="0">
              <a:solidFill>
                <a:schemeClr val="bg1"/>
              </a:solidFill>
            </a:rPr>
            <a:t> from </a:t>
          </a:r>
          <a:r>
            <a:rPr lang="it-IT" sz="1800" kern="1200" dirty="0" err="1" smtClean="0">
              <a:solidFill>
                <a:schemeClr val="bg1"/>
              </a:solidFill>
            </a:rPr>
            <a:t>graduation</a:t>
          </a:r>
          <a:r>
            <a:rPr lang="it-IT" sz="1800" kern="1200" dirty="0" smtClean="0">
              <a:solidFill>
                <a:schemeClr val="bg1"/>
              </a:solidFill>
            </a:rPr>
            <a:t/>
          </a:r>
          <a:br>
            <a:rPr lang="it-IT" sz="1800" kern="1200" dirty="0" smtClean="0">
              <a:solidFill>
                <a:schemeClr val="bg1"/>
              </a:solidFill>
            </a:rPr>
          </a:br>
          <a:r>
            <a:rPr lang="it-IT" sz="1800" kern="1200" dirty="0" smtClean="0">
              <a:solidFill>
                <a:schemeClr val="bg1"/>
              </a:solidFill>
            </a:rPr>
            <a:t>	 </a:t>
          </a:r>
          <a:r>
            <a:rPr lang="it-IT" sz="1800" kern="1200" dirty="0" smtClean="0"/>
            <a:t>66.0</a:t>
          </a:r>
          <a:r>
            <a:rPr lang="it-IT" sz="1800" kern="1200" dirty="0" smtClean="0">
              <a:solidFill>
                <a:schemeClr val="bg1"/>
              </a:solidFill>
            </a:rPr>
            <a:t>% </a:t>
          </a:r>
          <a:r>
            <a:rPr lang="it-IT" sz="1800" kern="1200" dirty="0" err="1" smtClean="0">
              <a:solidFill>
                <a:schemeClr val="bg1"/>
              </a:solidFill>
            </a:rPr>
            <a:t>five</a:t>
          </a:r>
          <a:r>
            <a:rPr lang="it-IT" sz="1800" kern="1200" dirty="0" smtClean="0">
              <a:solidFill>
                <a:schemeClr val="bg1"/>
              </a:solidFill>
            </a:rPr>
            <a:t> </a:t>
          </a:r>
          <a:r>
            <a:rPr lang="it-IT" sz="1800" kern="1200" dirty="0" err="1" smtClean="0">
              <a:solidFill>
                <a:schemeClr val="bg1"/>
              </a:solidFill>
            </a:rPr>
            <a:t>years</a:t>
          </a:r>
          <a:r>
            <a:rPr lang="it-IT" sz="1800" kern="1200" dirty="0" smtClean="0">
              <a:solidFill>
                <a:schemeClr val="bg1"/>
              </a:solidFill>
            </a:rPr>
            <a:t> from </a:t>
          </a:r>
          <a:r>
            <a:rPr lang="it-IT" sz="1800" kern="1200" dirty="0" err="1" smtClean="0">
              <a:solidFill>
                <a:schemeClr val="bg1"/>
              </a:solidFill>
            </a:rPr>
            <a:t>graduation</a:t>
          </a:r>
          <a:endParaRPr lang="it-IT" sz="1800" i="1" kern="1200" dirty="0">
            <a:solidFill>
              <a:schemeClr val="bg1"/>
            </a:solidFill>
          </a:endParaRPr>
        </a:p>
      </dsp:txBody>
      <dsp:txXfrm rot="10800000">
        <a:off x="493309" y="2994895"/>
        <a:ext cx="7427127" cy="1973239"/>
      </dsp:txXfrm>
    </dsp:sp>
    <dsp:sp modelId="{6BDF3F55-0610-48E9-91F9-AE12229F2D8E}">
      <dsp:nvSpPr>
        <dsp:cNvPr id="0" name=""/>
        <dsp:cNvSpPr/>
      </dsp:nvSpPr>
      <dsp:spPr>
        <a:xfrm>
          <a:off x="0" y="3339829"/>
          <a:ext cx="1283371" cy="1283371"/>
        </a:xfrm>
        <a:prstGeom prst="ellipse">
          <a:avLst/>
        </a:prstGeom>
        <a:blipFill rotWithShape="0">
          <a:blip xmlns:r="http://schemas.openxmlformats.org/officeDocument/2006/relationships" r:embed="rId3"/>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vList3#2">
  <dgm:title val=""/>
  <dgm:desc val=""/>
  <dgm:catLst>
    <dgm:cat type="list" pri="14000"/>
    <dgm:cat type="convert" pri="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3" y="0"/>
            <a:ext cx="2945659" cy="496333"/>
          </a:xfrm>
          <a:prstGeom prst="rect">
            <a:avLst/>
          </a:prstGeom>
        </p:spPr>
        <p:txBody>
          <a:bodyPr vert="horz" lIns="90688" tIns="45344" rIns="90688" bIns="45344" rtlCol="0"/>
          <a:lstStyle>
            <a:lvl1pPr algn="l" fontAlgn="auto">
              <a:spcBef>
                <a:spcPts val="0"/>
              </a:spcBef>
              <a:spcAft>
                <a:spcPts val="0"/>
              </a:spcAft>
              <a:defRPr sz="1200">
                <a:latin typeface="+mn-lt"/>
                <a:cs typeface="+mn-cs"/>
              </a:defRPr>
            </a:lvl1pPr>
          </a:lstStyle>
          <a:p>
            <a:pPr>
              <a:defRPr/>
            </a:pPr>
            <a:endParaRPr lang="it-IT"/>
          </a:p>
        </p:txBody>
      </p:sp>
      <p:sp>
        <p:nvSpPr>
          <p:cNvPr id="3" name="Segnaposto data 2"/>
          <p:cNvSpPr>
            <a:spLocks noGrp="1"/>
          </p:cNvSpPr>
          <p:nvPr>
            <p:ph type="dt" sz="quarter" idx="1"/>
          </p:nvPr>
        </p:nvSpPr>
        <p:spPr>
          <a:xfrm>
            <a:off x="3850446" y="0"/>
            <a:ext cx="2945659" cy="496333"/>
          </a:xfrm>
          <a:prstGeom prst="rect">
            <a:avLst/>
          </a:prstGeom>
        </p:spPr>
        <p:txBody>
          <a:bodyPr vert="horz" lIns="90688" tIns="45344" rIns="90688" bIns="45344" rtlCol="0"/>
          <a:lstStyle>
            <a:lvl1pPr algn="r" fontAlgn="auto">
              <a:spcBef>
                <a:spcPts val="0"/>
              </a:spcBef>
              <a:spcAft>
                <a:spcPts val="0"/>
              </a:spcAft>
              <a:defRPr sz="1200" smtClean="0">
                <a:latin typeface="+mn-lt"/>
                <a:cs typeface="+mn-cs"/>
              </a:defRPr>
            </a:lvl1pPr>
          </a:lstStyle>
          <a:p>
            <a:pPr>
              <a:defRPr/>
            </a:pPr>
            <a:fld id="{45548EE4-3F2D-46B9-8B83-78D4957E1249}" type="datetimeFigureOut">
              <a:rPr lang="it-IT"/>
              <a:pPr>
                <a:defRPr/>
              </a:pPr>
              <a:t>22/06/2021</a:t>
            </a:fld>
            <a:endParaRPr lang="it-IT"/>
          </a:p>
        </p:txBody>
      </p:sp>
      <p:sp>
        <p:nvSpPr>
          <p:cNvPr id="6" name="Segnaposto numero diapositiva 5"/>
          <p:cNvSpPr>
            <a:spLocks noGrp="1"/>
          </p:cNvSpPr>
          <p:nvPr>
            <p:ph type="sldNum" sz="quarter" idx="3"/>
          </p:nvPr>
        </p:nvSpPr>
        <p:spPr>
          <a:xfrm>
            <a:off x="3849688" y="9428242"/>
            <a:ext cx="2946400" cy="496809"/>
          </a:xfrm>
          <a:prstGeom prst="rect">
            <a:avLst/>
          </a:prstGeom>
        </p:spPr>
        <p:txBody>
          <a:bodyPr vert="horz" lIns="91438" tIns="45719" rIns="91438" bIns="45719" rtlCol="0" anchor="b"/>
          <a:lstStyle>
            <a:lvl1pPr algn="r">
              <a:defRPr sz="1200"/>
            </a:lvl1pPr>
          </a:lstStyle>
          <a:p>
            <a:fld id="{A48E9CC8-E61A-4DCB-B887-4F98B373D5D1}" type="slidenum">
              <a:rPr lang="it-IT" smtClean="0"/>
              <a:pPr/>
              <a:t>‹N›</a:t>
            </a:fld>
            <a:endParaRPr lang="it-IT"/>
          </a:p>
        </p:txBody>
      </p:sp>
      <p:sp>
        <p:nvSpPr>
          <p:cNvPr id="7" name="Segnaposto piè di pagina 6"/>
          <p:cNvSpPr>
            <a:spLocks noGrp="1"/>
          </p:cNvSpPr>
          <p:nvPr>
            <p:ph type="ftr" sz="quarter" idx="2"/>
          </p:nvPr>
        </p:nvSpPr>
        <p:spPr>
          <a:xfrm>
            <a:off x="0" y="9428242"/>
            <a:ext cx="2946400" cy="496809"/>
          </a:xfrm>
          <a:prstGeom prst="rect">
            <a:avLst/>
          </a:prstGeom>
        </p:spPr>
        <p:txBody>
          <a:bodyPr vert="horz" lIns="91438" tIns="45719" rIns="91438" bIns="45719" rtlCol="0" anchor="b"/>
          <a:lstStyle>
            <a:lvl1pPr algn="l">
              <a:defRPr sz="1200"/>
            </a:lvl1pPr>
          </a:lstStyle>
          <a:p>
            <a:endParaRPr lang="it-IT"/>
          </a:p>
        </p:txBody>
      </p:sp>
    </p:spTree>
    <p:extLst>
      <p:ext uri="{BB962C8B-B14F-4D97-AF65-F5344CB8AC3E}">
        <p14:creationId xmlns:p14="http://schemas.microsoft.com/office/powerpoint/2010/main" val="15148445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3" y="0"/>
            <a:ext cx="2945659" cy="496333"/>
          </a:xfrm>
          <a:prstGeom prst="rect">
            <a:avLst/>
          </a:prstGeom>
        </p:spPr>
        <p:txBody>
          <a:bodyPr vert="horz" lIns="90688" tIns="45344" rIns="90688" bIns="45344" rtlCol="0"/>
          <a:lstStyle>
            <a:lvl1pPr algn="l" fontAlgn="auto">
              <a:spcBef>
                <a:spcPts val="0"/>
              </a:spcBef>
              <a:spcAft>
                <a:spcPts val="0"/>
              </a:spcAft>
              <a:defRPr sz="1200">
                <a:latin typeface="+mn-lt"/>
                <a:cs typeface="+mn-cs"/>
              </a:defRPr>
            </a:lvl1pPr>
          </a:lstStyle>
          <a:p>
            <a:pPr>
              <a:defRPr/>
            </a:pPr>
            <a:endParaRPr lang="it-IT"/>
          </a:p>
        </p:txBody>
      </p:sp>
      <p:sp>
        <p:nvSpPr>
          <p:cNvPr id="3" name="Segnaposto data 2"/>
          <p:cNvSpPr>
            <a:spLocks noGrp="1"/>
          </p:cNvSpPr>
          <p:nvPr>
            <p:ph type="dt" idx="1"/>
          </p:nvPr>
        </p:nvSpPr>
        <p:spPr>
          <a:xfrm>
            <a:off x="3850446" y="0"/>
            <a:ext cx="2945659" cy="496333"/>
          </a:xfrm>
          <a:prstGeom prst="rect">
            <a:avLst/>
          </a:prstGeom>
        </p:spPr>
        <p:txBody>
          <a:bodyPr vert="horz" lIns="90688" tIns="45344" rIns="90688" bIns="45344" rtlCol="0"/>
          <a:lstStyle>
            <a:lvl1pPr algn="r" fontAlgn="auto">
              <a:spcBef>
                <a:spcPts val="0"/>
              </a:spcBef>
              <a:spcAft>
                <a:spcPts val="0"/>
              </a:spcAft>
              <a:defRPr sz="1200" smtClean="0">
                <a:latin typeface="+mn-lt"/>
                <a:cs typeface="+mn-cs"/>
              </a:defRPr>
            </a:lvl1pPr>
          </a:lstStyle>
          <a:p>
            <a:pPr>
              <a:defRPr/>
            </a:pPr>
            <a:fld id="{C0D7CA0E-9D05-4414-815B-0A65270D4B0C}" type="datetimeFigureOut">
              <a:rPr lang="it-IT"/>
              <a:pPr>
                <a:defRPr/>
              </a:pPr>
              <a:t>22/06/2021</a:t>
            </a:fld>
            <a:endParaRPr lang="it-IT"/>
          </a:p>
        </p:txBody>
      </p:sp>
      <p:sp>
        <p:nvSpPr>
          <p:cNvPr id="4" name="Segnaposto immagine diapositiva 3"/>
          <p:cNvSpPr>
            <a:spLocks noGrp="1" noRot="1" noChangeAspect="1"/>
          </p:cNvSpPr>
          <p:nvPr>
            <p:ph type="sldImg" idx="2"/>
          </p:nvPr>
        </p:nvSpPr>
        <p:spPr>
          <a:xfrm>
            <a:off x="917575" y="746125"/>
            <a:ext cx="4962525" cy="3721100"/>
          </a:xfrm>
          <a:prstGeom prst="rect">
            <a:avLst/>
          </a:prstGeom>
          <a:noFill/>
          <a:ln w="12700">
            <a:solidFill>
              <a:prstClr val="black"/>
            </a:solidFill>
          </a:ln>
        </p:spPr>
        <p:txBody>
          <a:bodyPr vert="horz" lIns="90688" tIns="45344" rIns="90688" bIns="45344" rtlCol="0" anchor="ctr"/>
          <a:lstStyle/>
          <a:p>
            <a:pPr lvl="0"/>
            <a:endParaRPr lang="it-IT" noProof="0"/>
          </a:p>
        </p:txBody>
      </p:sp>
      <p:sp>
        <p:nvSpPr>
          <p:cNvPr id="5" name="Segnaposto note 4"/>
          <p:cNvSpPr>
            <a:spLocks noGrp="1"/>
          </p:cNvSpPr>
          <p:nvPr>
            <p:ph type="body" sz="quarter" idx="3"/>
          </p:nvPr>
        </p:nvSpPr>
        <p:spPr>
          <a:xfrm>
            <a:off x="679768" y="4715156"/>
            <a:ext cx="5438140" cy="4466987"/>
          </a:xfrm>
          <a:prstGeom prst="rect">
            <a:avLst/>
          </a:prstGeom>
        </p:spPr>
        <p:txBody>
          <a:bodyPr vert="horz" lIns="90688" tIns="45344" rIns="90688" bIns="45344" rtlCol="0">
            <a:normAutofit/>
          </a:bodyPr>
          <a:lstStyle/>
          <a:p>
            <a:pPr lvl="0"/>
            <a:r>
              <a:rPr lang="it-IT" noProof="0" smtClean="0"/>
              <a:t>Fare clic per modificare stili del testo dello schema</a:t>
            </a:r>
          </a:p>
          <a:p>
            <a:pPr lvl="1"/>
            <a:r>
              <a:rPr lang="it-IT" noProof="0" smtClean="0"/>
              <a:t>Secondo livello</a:t>
            </a:r>
          </a:p>
          <a:p>
            <a:pPr lvl="2"/>
            <a:r>
              <a:rPr lang="it-IT" noProof="0" smtClean="0"/>
              <a:t>Terzo livello</a:t>
            </a:r>
          </a:p>
          <a:p>
            <a:pPr lvl="3"/>
            <a:r>
              <a:rPr lang="it-IT" noProof="0" smtClean="0"/>
              <a:t>Quarto livello</a:t>
            </a:r>
          </a:p>
          <a:p>
            <a:pPr lvl="4"/>
            <a:r>
              <a:rPr lang="it-IT" noProof="0" smtClean="0"/>
              <a:t>Quinto livello</a:t>
            </a:r>
            <a:endParaRPr lang="it-IT" noProof="0"/>
          </a:p>
        </p:txBody>
      </p:sp>
      <p:sp>
        <p:nvSpPr>
          <p:cNvPr id="6" name="Segnaposto piè di pagina 5"/>
          <p:cNvSpPr>
            <a:spLocks noGrp="1"/>
          </p:cNvSpPr>
          <p:nvPr>
            <p:ph type="ftr" sz="quarter" idx="4"/>
          </p:nvPr>
        </p:nvSpPr>
        <p:spPr>
          <a:xfrm>
            <a:off x="3" y="9428583"/>
            <a:ext cx="2945659" cy="496333"/>
          </a:xfrm>
          <a:prstGeom prst="rect">
            <a:avLst/>
          </a:prstGeom>
        </p:spPr>
        <p:txBody>
          <a:bodyPr vert="horz" lIns="90688" tIns="45344" rIns="90688" bIns="45344" rtlCol="0" anchor="b"/>
          <a:lstStyle>
            <a:lvl1pPr algn="l" fontAlgn="auto">
              <a:spcBef>
                <a:spcPts val="0"/>
              </a:spcBef>
              <a:spcAft>
                <a:spcPts val="0"/>
              </a:spcAft>
              <a:defRPr sz="1200">
                <a:latin typeface="+mn-lt"/>
                <a:cs typeface="+mn-cs"/>
              </a:defRPr>
            </a:lvl1pPr>
          </a:lstStyle>
          <a:p>
            <a:pPr>
              <a:defRPr/>
            </a:pPr>
            <a:endParaRPr lang="it-IT"/>
          </a:p>
        </p:txBody>
      </p:sp>
      <p:sp>
        <p:nvSpPr>
          <p:cNvPr id="7" name="Segnaposto numero diapositiva 6"/>
          <p:cNvSpPr>
            <a:spLocks noGrp="1"/>
          </p:cNvSpPr>
          <p:nvPr>
            <p:ph type="sldNum" sz="quarter" idx="5"/>
          </p:nvPr>
        </p:nvSpPr>
        <p:spPr>
          <a:xfrm>
            <a:off x="3850446" y="9428583"/>
            <a:ext cx="2945659" cy="496333"/>
          </a:xfrm>
          <a:prstGeom prst="rect">
            <a:avLst/>
          </a:prstGeom>
        </p:spPr>
        <p:txBody>
          <a:bodyPr vert="horz" lIns="90688" tIns="45344" rIns="90688" bIns="45344" rtlCol="0" anchor="b"/>
          <a:lstStyle>
            <a:lvl1pPr algn="r" fontAlgn="auto">
              <a:spcBef>
                <a:spcPts val="0"/>
              </a:spcBef>
              <a:spcAft>
                <a:spcPts val="0"/>
              </a:spcAft>
              <a:defRPr sz="1200" smtClean="0">
                <a:latin typeface="+mn-lt"/>
                <a:cs typeface="+mn-cs"/>
              </a:defRPr>
            </a:lvl1pPr>
          </a:lstStyle>
          <a:p>
            <a:pPr>
              <a:defRPr/>
            </a:pPr>
            <a:fld id="{5A4C6E5F-0C56-4E29-9DDF-437B2943CB99}" type="slidenum">
              <a:rPr lang="it-IT"/>
              <a:pPr>
                <a:defRPr/>
              </a:pPr>
              <a:t>‹N›</a:t>
            </a:fld>
            <a:endParaRPr lang="it-IT"/>
          </a:p>
        </p:txBody>
      </p:sp>
    </p:spTree>
    <p:extLst>
      <p:ext uri="{BB962C8B-B14F-4D97-AF65-F5344CB8AC3E}">
        <p14:creationId xmlns:p14="http://schemas.microsoft.com/office/powerpoint/2010/main" val="4179171055"/>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917575" y="746125"/>
            <a:ext cx="4962525" cy="3721100"/>
          </a:xfrm>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pPr>
              <a:defRPr/>
            </a:pPr>
            <a:fld id="{5A4C6E5F-0C56-4E29-9DDF-437B2943CB99}" type="slidenum">
              <a:rPr lang="it-IT" smtClean="0"/>
              <a:pPr>
                <a:defRPr/>
              </a:pPr>
              <a:t>1</a:t>
            </a:fld>
            <a:endParaRPr lang="it-IT"/>
          </a:p>
        </p:txBody>
      </p:sp>
    </p:spTree>
    <p:extLst>
      <p:ext uri="{BB962C8B-B14F-4D97-AF65-F5344CB8AC3E}">
        <p14:creationId xmlns:p14="http://schemas.microsoft.com/office/powerpoint/2010/main" val="405719809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917575" y="746125"/>
            <a:ext cx="4962525" cy="3721100"/>
          </a:xfrm>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pPr>
              <a:defRPr/>
            </a:pPr>
            <a:fld id="{5A4C6E5F-0C56-4E29-9DDF-437B2943CB99}" type="slidenum">
              <a:rPr lang="it-IT" smtClean="0"/>
              <a:pPr>
                <a:defRPr/>
              </a:pPr>
              <a:t>12</a:t>
            </a:fld>
            <a:endParaRPr lang="it-IT"/>
          </a:p>
        </p:txBody>
      </p:sp>
    </p:spTree>
    <p:extLst>
      <p:ext uri="{BB962C8B-B14F-4D97-AF65-F5344CB8AC3E}">
        <p14:creationId xmlns:p14="http://schemas.microsoft.com/office/powerpoint/2010/main" val="232006836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917575" y="746125"/>
            <a:ext cx="4962525" cy="3721100"/>
          </a:xfrm>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pPr>
              <a:defRPr/>
            </a:pPr>
            <a:fld id="{5A4C6E5F-0C56-4E29-9DDF-437B2943CB99}" type="slidenum">
              <a:rPr lang="it-IT" smtClean="0"/>
              <a:pPr>
                <a:defRPr/>
              </a:pPr>
              <a:t>13</a:t>
            </a:fld>
            <a:endParaRPr lang="it-IT"/>
          </a:p>
        </p:txBody>
      </p:sp>
    </p:spTree>
    <p:extLst>
      <p:ext uri="{BB962C8B-B14F-4D97-AF65-F5344CB8AC3E}">
        <p14:creationId xmlns:p14="http://schemas.microsoft.com/office/powerpoint/2010/main" val="66160055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917575" y="746125"/>
            <a:ext cx="4962525" cy="3721100"/>
          </a:xfrm>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pPr>
              <a:defRPr/>
            </a:pPr>
            <a:fld id="{5A4C6E5F-0C56-4E29-9DDF-437B2943CB99}" type="slidenum">
              <a:rPr lang="it-IT" smtClean="0"/>
              <a:pPr>
                <a:defRPr/>
              </a:pPr>
              <a:t>14</a:t>
            </a:fld>
            <a:endParaRPr lang="it-IT"/>
          </a:p>
        </p:txBody>
      </p:sp>
    </p:spTree>
    <p:extLst>
      <p:ext uri="{BB962C8B-B14F-4D97-AF65-F5344CB8AC3E}">
        <p14:creationId xmlns:p14="http://schemas.microsoft.com/office/powerpoint/2010/main" val="309300430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917575" y="746125"/>
            <a:ext cx="4962525" cy="3721100"/>
          </a:xfrm>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pPr>
              <a:defRPr/>
            </a:pPr>
            <a:fld id="{5A4C6E5F-0C56-4E29-9DDF-437B2943CB99}" type="slidenum">
              <a:rPr lang="it-IT" smtClean="0"/>
              <a:pPr>
                <a:defRPr/>
              </a:pPr>
              <a:t>15</a:t>
            </a:fld>
            <a:endParaRPr lang="it-IT"/>
          </a:p>
        </p:txBody>
      </p:sp>
    </p:spTree>
    <p:extLst>
      <p:ext uri="{BB962C8B-B14F-4D97-AF65-F5344CB8AC3E}">
        <p14:creationId xmlns:p14="http://schemas.microsoft.com/office/powerpoint/2010/main" val="180619334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917575" y="746125"/>
            <a:ext cx="4962525" cy="3721100"/>
          </a:xfrm>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pPr>
              <a:defRPr/>
            </a:pPr>
            <a:fld id="{5A4C6E5F-0C56-4E29-9DDF-437B2943CB99}" type="slidenum">
              <a:rPr lang="it-IT" smtClean="0"/>
              <a:pPr>
                <a:defRPr/>
              </a:pPr>
              <a:t>16</a:t>
            </a:fld>
            <a:endParaRPr lang="it-IT"/>
          </a:p>
        </p:txBody>
      </p:sp>
    </p:spTree>
    <p:extLst>
      <p:ext uri="{BB962C8B-B14F-4D97-AF65-F5344CB8AC3E}">
        <p14:creationId xmlns:p14="http://schemas.microsoft.com/office/powerpoint/2010/main" val="267031604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917575" y="746125"/>
            <a:ext cx="4962525" cy="3721100"/>
          </a:xfrm>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pPr>
              <a:defRPr/>
            </a:pPr>
            <a:fld id="{5A4C6E5F-0C56-4E29-9DDF-437B2943CB99}" type="slidenum">
              <a:rPr lang="it-IT" smtClean="0"/>
              <a:pPr>
                <a:defRPr/>
              </a:pPr>
              <a:t>17</a:t>
            </a:fld>
            <a:endParaRPr lang="it-IT"/>
          </a:p>
        </p:txBody>
      </p:sp>
    </p:spTree>
    <p:extLst>
      <p:ext uri="{BB962C8B-B14F-4D97-AF65-F5344CB8AC3E}">
        <p14:creationId xmlns:p14="http://schemas.microsoft.com/office/powerpoint/2010/main" val="191133310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917575" y="746125"/>
            <a:ext cx="4962525" cy="3721100"/>
          </a:xfrm>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pPr>
              <a:defRPr/>
            </a:pPr>
            <a:fld id="{5A4C6E5F-0C56-4E29-9DDF-437B2943CB99}" type="slidenum">
              <a:rPr lang="it-IT" smtClean="0"/>
              <a:pPr>
                <a:defRPr/>
              </a:pPr>
              <a:t>19</a:t>
            </a:fld>
            <a:endParaRPr lang="it-IT"/>
          </a:p>
        </p:txBody>
      </p:sp>
    </p:spTree>
    <p:extLst>
      <p:ext uri="{BB962C8B-B14F-4D97-AF65-F5344CB8AC3E}">
        <p14:creationId xmlns:p14="http://schemas.microsoft.com/office/powerpoint/2010/main" val="31795687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917575" y="746125"/>
            <a:ext cx="4962525" cy="3721100"/>
          </a:xfrm>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pPr>
              <a:defRPr/>
            </a:pPr>
            <a:fld id="{5A4C6E5F-0C56-4E29-9DDF-437B2943CB99}" type="slidenum">
              <a:rPr lang="it-IT" smtClean="0"/>
              <a:pPr>
                <a:defRPr/>
              </a:pPr>
              <a:t>30</a:t>
            </a:fld>
            <a:endParaRPr lang="it-IT"/>
          </a:p>
        </p:txBody>
      </p:sp>
    </p:spTree>
    <p:extLst>
      <p:ext uri="{BB962C8B-B14F-4D97-AF65-F5344CB8AC3E}">
        <p14:creationId xmlns:p14="http://schemas.microsoft.com/office/powerpoint/2010/main" val="6715692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917575" y="746125"/>
            <a:ext cx="4962525" cy="3721100"/>
          </a:xfrm>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pPr>
              <a:defRPr/>
            </a:pPr>
            <a:fld id="{5A4C6E5F-0C56-4E29-9DDF-437B2943CB99}" type="slidenum">
              <a:rPr lang="it-IT" smtClean="0"/>
              <a:pPr>
                <a:defRPr/>
              </a:pPr>
              <a:t>2</a:t>
            </a:fld>
            <a:endParaRPr lang="it-IT"/>
          </a:p>
        </p:txBody>
      </p:sp>
    </p:spTree>
    <p:extLst>
      <p:ext uri="{BB962C8B-B14F-4D97-AF65-F5344CB8AC3E}">
        <p14:creationId xmlns:p14="http://schemas.microsoft.com/office/powerpoint/2010/main" val="3348761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917575" y="746125"/>
            <a:ext cx="4962525" cy="3721100"/>
          </a:xfrm>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pPr>
              <a:defRPr/>
            </a:pPr>
            <a:fld id="{5A4C6E5F-0C56-4E29-9DDF-437B2943CB99}" type="slidenum">
              <a:rPr lang="it-IT" smtClean="0"/>
              <a:pPr>
                <a:defRPr/>
              </a:pPr>
              <a:t>3</a:t>
            </a:fld>
            <a:endParaRPr lang="it-IT"/>
          </a:p>
        </p:txBody>
      </p:sp>
    </p:spTree>
    <p:extLst>
      <p:ext uri="{BB962C8B-B14F-4D97-AF65-F5344CB8AC3E}">
        <p14:creationId xmlns:p14="http://schemas.microsoft.com/office/powerpoint/2010/main" val="3822620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917575" y="746125"/>
            <a:ext cx="4962525" cy="3721100"/>
          </a:xfrm>
        </p:spPr>
      </p:sp>
      <p:sp>
        <p:nvSpPr>
          <p:cNvPr id="3" name="Segnaposto note 2"/>
          <p:cNvSpPr>
            <a:spLocks noGrp="1"/>
          </p:cNvSpPr>
          <p:nvPr>
            <p:ph type="body" idx="1"/>
          </p:nvPr>
        </p:nvSpPr>
        <p:spPr/>
        <p:txBody>
          <a:bodyPr/>
          <a:lstStyle/>
          <a:p>
            <a:pPr algn="l"/>
            <a:r>
              <a:rPr lang="it-IT" sz="1200" dirty="0" smtClean="0"/>
              <a:t>Metterei dato tasso di risposta sui contattabili, facendo riferimento al GDPR:</a:t>
            </a:r>
          </a:p>
          <a:p>
            <a:pPr algn="l"/>
            <a:r>
              <a:rPr lang="it-IT" sz="1200" dirty="0" smtClean="0"/>
              <a:t>I tassi di risposta all’indagine 2020 sulla Condizione occupazionale, calcolati rispetto ai laureati che ai sensi del GDPR (Regolamento Generale per la Protezione dei Dati personali) sono stati contattati avendone espresso il consenso, sono pari all’</a:t>
            </a:r>
            <a:r>
              <a:rPr lang="it-IT" sz="1200" b="1" dirty="0" smtClean="0"/>
              <a:t>81,4</a:t>
            </a:r>
            <a:r>
              <a:rPr lang="it-IT" sz="1200" dirty="0" smtClean="0"/>
              <a:t>% tra i laureati, di primo e secondo livello, a un anno dal titolo, al </a:t>
            </a:r>
            <a:r>
              <a:rPr lang="it-IT" sz="1200" b="1" dirty="0" smtClean="0"/>
              <a:t>71,5</a:t>
            </a:r>
            <a:r>
              <a:rPr lang="it-IT" sz="1200" dirty="0" smtClean="0"/>
              <a:t>% tra i laureati di secondo livello a tre anni e al </a:t>
            </a:r>
            <a:r>
              <a:rPr lang="it-IT" sz="1200" b="1" dirty="0" smtClean="0"/>
              <a:t>66,0</a:t>
            </a:r>
            <a:r>
              <a:rPr lang="it-IT" sz="1200" dirty="0" smtClean="0"/>
              <a:t>% tra i laureati di secondo livello a cinque anni.</a:t>
            </a:r>
            <a:endParaRPr lang="it-IT" sz="1200" dirty="0"/>
          </a:p>
        </p:txBody>
      </p:sp>
      <p:sp>
        <p:nvSpPr>
          <p:cNvPr id="4" name="Segnaposto numero diapositiva 3"/>
          <p:cNvSpPr>
            <a:spLocks noGrp="1"/>
          </p:cNvSpPr>
          <p:nvPr>
            <p:ph type="sldNum" sz="quarter" idx="10"/>
          </p:nvPr>
        </p:nvSpPr>
        <p:spPr/>
        <p:txBody>
          <a:bodyPr/>
          <a:lstStyle/>
          <a:p>
            <a:pPr>
              <a:defRPr/>
            </a:pPr>
            <a:fld id="{5A4C6E5F-0C56-4E29-9DDF-437B2943CB99}" type="slidenum">
              <a:rPr lang="it-IT" smtClean="0"/>
              <a:pPr>
                <a:defRPr/>
              </a:pPr>
              <a:t>4</a:t>
            </a:fld>
            <a:endParaRPr lang="it-IT"/>
          </a:p>
        </p:txBody>
      </p:sp>
    </p:spTree>
    <p:extLst>
      <p:ext uri="{BB962C8B-B14F-4D97-AF65-F5344CB8AC3E}">
        <p14:creationId xmlns:p14="http://schemas.microsoft.com/office/powerpoint/2010/main" val="14526521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917575" y="746125"/>
            <a:ext cx="4962525" cy="3721100"/>
          </a:xfrm>
        </p:spPr>
      </p:sp>
      <p:sp>
        <p:nvSpPr>
          <p:cNvPr id="3" name="Segnaposto note 2"/>
          <p:cNvSpPr>
            <a:spLocks noGrp="1"/>
          </p:cNvSpPr>
          <p:nvPr>
            <p:ph type="body" idx="1"/>
          </p:nvPr>
        </p:nvSpPr>
        <p:spPr/>
        <p:txBody>
          <a:bodyPr>
            <a:normAutofit/>
          </a:bodyPr>
          <a:lstStyle/>
          <a:p>
            <a:endParaRPr lang="it-IT" baseline="0" dirty="0" smtClean="0"/>
          </a:p>
          <a:p>
            <a:endParaRPr lang="it-IT" dirty="0"/>
          </a:p>
        </p:txBody>
      </p:sp>
      <p:sp>
        <p:nvSpPr>
          <p:cNvPr id="4" name="Segnaposto numero diapositiva 3"/>
          <p:cNvSpPr>
            <a:spLocks noGrp="1"/>
          </p:cNvSpPr>
          <p:nvPr>
            <p:ph type="sldNum" sz="quarter" idx="10"/>
          </p:nvPr>
        </p:nvSpPr>
        <p:spPr/>
        <p:txBody>
          <a:bodyPr/>
          <a:lstStyle/>
          <a:p>
            <a:pPr>
              <a:defRPr/>
            </a:pPr>
            <a:fld id="{5A4C6E5F-0C56-4E29-9DDF-437B2943CB99}" type="slidenum">
              <a:rPr lang="it-IT" smtClean="0"/>
              <a:pPr>
                <a:defRPr/>
              </a:pPr>
              <a:t>5</a:t>
            </a:fld>
            <a:endParaRPr lang="it-IT"/>
          </a:p>
        </p:txBody>
      </p:sp>
    </p:spTree>
    <p:extLst>
      <p:ext uri="{BB962C8B-B14F-4D97-AF65-F5344CB8AC3E}">
        <p14:creationId xmlns:p14="http://schemas.microsoft.com/office/powerpoint/2010/main" val="134813965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917575" y="746125"/>
            <a:ext cx="4962525" cy="3721100"/>
          </a:xfrm>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pPr>
              <a:defRPr/>
            </a:pPr>
            <a:fld id="{5A4C6E5F-0C56-4E29-9DDF-437B2943CB99}" type="slidenum">
              <a:rPr lang="it-IT" smtClean="0"/>
              <a:pPr>
                <a:defRPr/>
              </a:pPr>
              <a:t>6</a:t>
            </a:fld>
            <a:endParaRPr lang="it-IT"/>
          </a:p>
        </p:txBody>
      </p:sp>
    </p:spTree>
    <p:extLst>
      <p:ext uri="{BB962C8B-B14F-4D97-AF65-F5344CB8AC3E}">
        <p14:creationId xmlns:p14="http://schemas.microsoft.com/office/powerpoint/2010/main" val="357843980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917575" y="746125"/>
            <a:ext cx="4962525" cy="3721100"/>
          </a:xfrm>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pPr>
              <a:defRPr/>
            </a:pPr>
            <a:fld id="{5A4C6E5F-0C56-4E29-9DDF-437B2943CB99}" type="slidenum">
              <a:rPr lang="it-IT" smtClean="0"/>
              <a:pPr>
                <a:defRPr/>
              </a:pPr>
              <a:t>8</a:t>
            </a:fld>
            <a:endParaRPr lang="it-IT"/>
          </a:p>
        </p:txBody>
      </p:sp>
    </p:spTree>
    <p:extLst>
      <p:ext uri="{BB962C8B-B14F-4D97-AF65-F5344CB8AC3E}">
        <p14:creationId xmlns:p14="http://schemas.microsoft.com/office/powerpoint/2010/main" val="6192473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917575" y="746125"/>
            <a:ext cx="4962525" cy="3721100"/>
          </a:xfrm>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pPr>
              <a:defRPr/>
            </a:pPr>
            <a:fld id="{5A4C6E5F-0C56-4E29-9DDF-437B2943CB99}" type="slidenum">
              <a:rPr lang="it-IT" smtClean="0"/>
              <a:pPr>
                <a:defRPr/>
              </a:pPr>
              <a:t>10</a:t>
            </a:fld>
            <a:endParaRPr lang="it-IT"/>
          </a:p>
        </p:txBody>
      </p:sp>
    </p:spTree>
    <p:extLst>
      <p:ext uri="{BB962C8B-B14F-4D97-AF65-F5344CB8AC3E}">
        <p14:creationId xmlns:p14="http://schemas.microsoft.com/office/powerpoint/2010/main" val="323713582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917575" y="746125"/>
            <a:ext cx="4962525" cy="3721100"/>
          </a:xfrm>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pPr>
              <a:defRPr/>
            </a:pPr>
            <a:fld id="{5A4C6E5F-0C56-4E29-9DDF-437B2943CB99}" type="slidenum">
              <a:rPr lang="it-IT" smtClean="0"/>
              <a:pPr>
                <a:defRPr/>
              </a:pPr>
              <a:t>11</a:t>
            </a:fld>
            <a:endParaRPr lang="it-IT"/>
          </a:p>
        </p:txBody>
      </p:sp>
    </p:spTree>
    <p:extLst>
      <p:ext uri="{BB962C8B-B14F-4D97-AF65-F5344CB8AC3E}">
        <p14:creationId xmlns:p14="http://schemas.microsoft.com/office/powerpoint/2010/main" val="78107096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4.jpeg"/><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 Id="rId5" Type="http://schemas.openxmlformats.org/officeDocument/2006/relationships/image" Target="../media/image3.png"/><Relationship Id="rId4" Type="http://schemas.openxmlformats.org/officeDocument/2006/relationships/image" Target="../media/image4.jpe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8.png"/><Relationship Id="rId7" Type="http://schemas.openxmlformats.org/officeDocument/2006/relationships/image" Target="../media/image3.png"/><Relationship Id="rId2" Type="http://schemas.openxmlformats.org/officeDocument/2006/relationships/image" Target="../media/image7.png"/><Relationship Id="rId1" Type="http://schemas.openxmlformats.org/officeDocument/2006/relationships/slideMaster" Target="../slideMasters/slideMaster1.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8.png"/><Relationship Id="rId7" Type="http://schemas.openxmlformats.org/officeDocument/2006/relationships/image" Target="../media/image3.png"/><Relationship Id="rId2" Type="http://schemas.openxmlformats.org/officeDocument/2006/relationships/image" Target="../media/image7.png"/><Relationship Id="rId1" Type="http://schemas.openxmlformats.org/officeDocument/2006/relationships/slideMaster" Target="../slideMasters/slideMaster1.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pn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Master" Target="../slideMasters/slideMaster1.xml"/><Relationship Id="rId6" Type="http://schemas.openxmlformats.org/officeDocument/2006/relationships/image" Target="../media/image3.png"/><Relationship Id="rId5" Type="http://schemas.openxmlformats.org/officeDocument/2006/relationships/image" Target="../media/image11.png"/><Relationship Id="rId4" Type="http://schemas.openxmlformats.org/officeDocument/2006/relationships/image" Target="../media/image10.pn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Master" Target="../slideMasters/slideMaster1.xml"/><Relationship Id="rId6" Type="http://schemas.openxmlformats.org/officeDocument/2006/relationships/image" Target="../media/image3.png"/><Relationship Id="rId5" Type="http://schemas.openxmlformats.org/officeDocument/2006/relationships/image" Target="../media/image11.png"/><Relationship Id="rId4" Type="http://schemas.openxmlformats.org/officeDocument/2006/relationships/image" Target="../media/image10.pn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Master" Target="../slideMasters/slideMaster1.xml"/><Relationship Id="rId6" Type="http://schemas.openxmlformats.org/officeDocument/2006/relationships/image" Target="../media/image3.png"/><Relationship Id="rId5" Type="http://schemas.openxmlformats.org/officeDocument/2006/relationships/image" Target="../media/image11.png"/><Relationship Id="rId4" Type="http://schemas.openxmlformats.org/officeDocument/2006/relationships/image" Target="../media/image10.pn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Master" Target="../slideMasters/slideMaster1.xml"/><Relationship Id="rId6" Type="http://schemas.openxmlformats.org/officeDocument/2006/relationships/image" Target="../media/image3.png"/><Relationship Id="rId5" Type="http://schemas.openxmlformats.org/officeDocument/2006/relationships/image" Target="../media/image11.png"/><Relationship Id="rId4" Type="http://schemas.openxmlformats.org/officeDocument/2006/relationships/image" Target="../media/image10.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pertina_new">
    <p:bg>
      <p:bgPr>
        <a:solidFill>
          <a:srgbClr val="10294C"/>
        </a:solidFill>
        <a:effectLst/>
      </p:bgPr>
    </p:bg>
    <p:spTree>
      <p:nvGrpSpPr>
        <p:cNvPr id="1" name=""/>
        <p:cNvGrpSpPr/>
        <p:nvPr/>
      </p:nvGrpSpPr>
      <p:grpSpPr>
        <a:xfrm>
          <a:off x="0" y="0"/>
          <a:ext cx="0" cy="0"/>
          <a:chOff x="0" y="0"/>
          <a:chExt cx="0" cy="0"/>
        </a:xfrm>
      </p:grpSpPr>
      <p:pic>
        <p:nvPicPr>
          <p:cNvPr id="2" name="Immagine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1"/>
            <a:ext cx="9144000" cy="6858001"/>
          </a:xfrm>
          <a:prstGeom prst="rect">
            <a:avLst/>
          </a:prstGeom>
        </p:spPr>
      </p:pic>
      <p:sp>
        <p:nvSpPr>
          <p:cNvPr id="17" name="Segnaposto testo 15"/>
          <p:cNvSpPr>
            <a:spLocks noGrp="1"/>
          </p:cNvSpPr>
          <p:nvPr>
            <p:ph type="body" sz="quarter" idx="10"/>
          </p:nvPr>
        </p:nvSpPr>
        <p:spPr>
          <a:xfrm>
            <a:off x="2627784" y="2406903"/>
            <a:ext cx="6517758" cy="923330"/>
          </a:xfrm>
          <a:solidFill>
            <a:srgbClr val="F6B034">
              <a:alpha val="90000"/>
            </a:srgbClr>
          </a:solidFill>
        </p:spPr>
        <p:txBody>
          <a:bodyPr anchor="ctr">
            <a:spAutoFit/>
          </a:bodyPr>
          <a:lstStyle>
            <a:lvl1pPr marL="0" indent="0">
              <a:buNone/>
              <a:defRPr sz="2700" b="1">
                <a:solidFill>
                  <a:schemeClr val="bg1"/>
                </a:solidFill>
                <a:latin typeface="+mj-lt"/>
              </a:defRPr>
            </a:lvl1pPr>
          </a:lstStyle>
          <a:p>
            <a:pPr lvl="0"/>
            <a:r>
              <a:rPr lang="it-IT" dirty="0" smtClean="0"/>
              <a:t>Fare clic per modificare stili del testo dello schema</a:t>
            </a:r>
          </a:p>
        </p:txBody>
      </p:sp>
      <p:sp>
        <p:nvSpPr>
          <p:cNvPr id="18" name="Segnaposto testo 15"/>
          <p:cNvSpPr>
            <a:spLocks noGrp="1"/>
          </p:cNvSpPr>
          <p:nvPr>
            <p:ph type="body" sz="quarter" idx="11"/>
          </p:nvPr>
        </p:nvSpPr>
        <p:spPr>
          <a:xfrm>
            <a:off x="4067945" y="4274514"/>
            <a:ext cx="5112568" cy="646331"/>
          </a:xfrm>
          <a:solidFill>
            <a:schemeClr val="bg1">
              <a:alpha val="80000"/>
            </a:schemeClr>
          </a:solidFill>
        </p:spPr>
        <p:txBody>
          <a:bodyPr wrap="square" anchor="ctr">
            <a:spAutoFit/>
          </a:bodyPr>
          <a:lstStyle>
            <a:lvl1pPr marL="0" indent="0">
              <a:buNone/>
              <a:defRPr sz="1800" b="1">
                <a:solidFill>
                  <a:srgbClr val="102841"/>
                </a:solidFill>
                <a:latin typeface="+mj-lt"/>
              </a:defRPr>
            </a:lvl1pPr>
          </a:lstStyle>
          <a:p>
            <a:pPr lvl="0"/>
            <a:r>
              <a:rPr lang="it-IT" dirty="0" smtClean="0"/>
              <a:t>Fare clic per modificare stili del testo dello schema</a:t>
            </a:r>
          </a:p>
        </p:txBody>
      </p:sp>
      <p:pic>
        <p:nvPicPr>
          <p:cNvPr id="3" name="Immagine 2"/>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9503" y="248585"/>
            <a:ext cx="3601114" cy="1019807"/>
          </a:xfrm>
          <a:prstGeom prst="rect">
            <a:avLst/>
          </a:prstGeom>
        </p:spPr>
      </p:pic>
      <p:pic>
        <p:nvPicPr>
          <p:cNvPr id="6" name="Immagine 5" descr="C:\Users\manitiu\Desktop\AJC 1 cutted.png"/>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7380312" y="348981"/>
            <a:ext cx="1656184" cy="631747"/>
          </a:xfrm>
          <a:prstGeom prst="rect">
            <a:avLst/>
          </a:prstGeom>
          <a:noFill/>
          <a:ln>
            <a:noFill/>
          </a:ln>
        </p:spPr>
      </p:pic>
      <p:pic>
        <p:nvPicPr>
          <p:cNvPr id="7" name="Immagine 6"/>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6950119" y="6093296"/>
            <a:ext cx="2086377" cy="607212"/>
          </a:xfrm>
          <a:prstGeom prst="rect">
            <a:avLst/>
          </a:prstGeom>
        </p:spPr>
      </p:pic>
    </p:spTree>
    <p:extLst>
      <p:ext uri="{BB962C8B-B14F-4D97-AF65-F5344CB8AC3E}">
        <p14:creationId xmlns:p14="http://schemas.microsoft.com/office/powerpoint/2010/main" val="3755519079"/>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paratore_new">
    <p:bg>
      <p:bgPr>
        <a:solidFill>
          <a:srgbClr val="10294C"/>
        </a:solidFill>
        <a:effectLst/>
      </p:bgPr>
    </p:bg>
    <p:spTree>
      <p:nvGrpSpPr>
        <p:cNvPr id="1" name=""/>
        <p:cNvGrpSpPr/>
        <p:nvPr/>
      </p:nvGrpSpPr>
      <p:grpSpPr>
        <a:xfrm>
          <a:off x="0" y="0"/>
          <a:ext cx="0" cy="0"/>
          <a:chOff x="0" y="0"/>
          <a:chExt cx="0" cy="0"/>
        </a:xfrm>
      </p:grpSpPr>
      <p:sp>
        <p:nvSpPr>
          <p:cNvPr id="17" name="Segnaposto testo 15"/>
          <p:cNvSpPr>
            <a:spLocks noGrp="1"/>
          </p:cNvSpPr>
          <p:nvPr>
            <p:ph type="body" sz="quarter" idx="10"/>
          </p:nvPr>
        </p:nvSpPr>
        <p:spPr>
          <a:xfrm>
            <a:off x="2893748" y="2319263"/>
            <a:ext cx="6250251" cy="923330"/>
          </a:xfrm>
          <a:solidFill>
            <a:srgbClr val="F6B034"/>
          </a:solidFill>
        </p:spPr>
        <p:txBody>
          <a:bodyPr wrap="square" anchor="ctr">
            <a:spAutoFit/>
          </a:bodyPr>
          <a:lstStyle>
            <a:lvl1pPr marL="0" indent="0">
              <a:buNone/>
              <a:defRPr sz="2700" b="1">
                <a:solidFill>
                  <a:srgbClr val="102841"/>
                </a:solidFill>
                <a:latin typeface="+mj-lt"/>
              </a:defRPr>
            </a:lvl1pPr>
          </a:lstStyle>
          <a:p>
            <a:pPr lvl="0"/>
            <a:r>
              <a:rPr lang="it-IT" dirty="0" smtClean="0"/>
              <a:t>Fare clic per modificare stili del testo dello schema</a:t>
            </a:r>
          </a:p>
        </p:txBody>
      </p:sp>
      <p:pic>
        <p:nvPicPr>
          <p:cNvPr id="5" name="Immagin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rot="16200000">
            <a:off x="-1959510" y="2032126"/>
            <a:ext cx="6826560" cy="2879955"/>
          </a:xfrm>
          <a:prstGeom prst="rect">
            <a:avLst/>
          </a:prstGeom>
        </p:spPr>
      </p:pic>
      <p:pic>
        <p:nvPicPr>
          <p:cNvPr id="2" name="Immagine 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893748" y="276731"/>
            <a:ext cx="3766484" cy="1058060"/>
          </a:xfrm>
          <a:prstGeom prst="rect">
            <a:avLst/>
          </a:prstGeom>
        </p:spPr>
      </p:pic>
      <p:pic>
        <p:nvPicPr>
          <p:cNvPr id="7" name="Immagine 6"/>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6950119" y="6093296"/>
            <a:ext cx="2086377" cy="607212"/>
          </a:xfrm>
          <a:prstGeom prst="rect">
            <a:avLst/>
          </a:prstGeom>
        </p:spPr>
      </p:pic>
      <p:pic>
        <p:nvPicPr>
          <p:cNvPr id="8" name="Immagine 7" descr="C:\Users\manitiu\Desktop\AJC 1 cutted.png"/>
          <p:cNvPicPr/>
          <p:nvPr userDrawn="1"/>
        </p:nvPicPr>
        <p:blipFill>
          <a:blip r:embed="rId5" cstate="print">
            <a:extLst>
              <a:ext uri="{28A0092B-C50C-407E-A947-70E740481C1C}">
                <a14:useLocalDpi xmlns:a14="http://schemas.microsoft.com/office/drawing/2010/main" val="0"/>
              </a:ext>
            </a:extLst>
          </a:blip>
          <a:srcRect/>
          <a:stretch>
            <a:fillRect/>
          </a:stretch>
        </p:blipFill>
        <p:spPr bwMode="auto">
          <a:xfrm>
            <a:off x="7368280" y="469299"/>
            <a:ext cx="1656184" cy="631747"/>
          </a:xfrm>
          <a:prstGeom prst="rect">
            <a:avLst/>
          </a:prstGeom>
          <a:noFill/>
          <a:ln>
            <a:noFill/>
          </a:ln>
        </p:spPr>
      </p:pic>
    </p:spTree>
    <p:extLst>
      <p:ext uri="{BB962C8B-B14F-4D97-AF65-F5344CB8AC3E}">
        <p14:creationId xmlns:p14="http://schemas.microsoft.com/office/powerpoint/2010/main" val="579330131"/>
      </p:ext>
    </p:extLst>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Elenco puntato_new">
    <p:spTree>
      <p:nvGrpSpPr>
        <p:cNvPr id="1" name=""/>
        <p:cNvGrpSpPr/>
        <p:nvPr/>
      </p:nvGrpSpPr>
      <p:grpSpPr>
        <a:xfrm>
          <a:off x="0" y="0"/>
          <a:ext cx="0" cy="0"/>
          <a:chOff x="0" y="0"/>
          <a:chExt cx="0" cy="0"/>
        </a:xfrm>
      </p:grpSpPr>
      <p:sp>
        <p:nvSpPr>
          <p:cNvPr id="3" name="Segnaposto contenuto 2"/>
          <p:cNvSpPr>
            <a:spLocks noGrp="1"/>
          </p:cNvSpPr>
          <p:nvPr>
            <p:ph idx="1"/>
          </p:nvPr>
        </p:nvSpPr>
        <p:spPr>
          <a:xfrm>
            <a:off x="101601" y="1096764"/>
            <a:ext cx="8940800" cy="5212556"/>
          </a:xfrm>
        </p:spPr>
        <p:txBody>
          <a:bodyPr/>
          <a:lstStyle>
            <a:lvl1pPr>
              <a:buFontTx/>
              <a:buBlip>
                <a:blip r:embed="rId2"/>
              </a:buBlip>
              <a:defRPr sz="1500">
                <a:solidFill>
                  <a:srgbClr val="10284B"/>
                </a:solidFill>
              </a:defRPr>
            </a:lvl1pPr>
            <a:lvl2pPr>
              <a:buFontTx/>
              <a:buBlip>
                <a:blip r:embed="rId3"/>
              </a:buBlip>
              <a:defRPr sz="1350">
                <a:solidFill>
                  <a:srgbClr val="10284B"/>
                </a:solidFill>
              </a:defRPr>
            </a:lvl2pPr>
            <a:lvl3pPr>
              <a:buFontTx/>
              <a:buBlip>
                <a:blip r:embed="rId4"/>
              </a:buBlip>
              <a:defRPr sz="1200">
                <a:solidFill>
                  <a:srgbClr val="10284B"/>
                </a:solidFill>
              </a:defRPr>
            </a:lvl3pPr>
            <a:lvl4pPr>
              <a:buFontTx/>
              <a:buBlip>
                <a:blip r:embed="rId5"/>
              </a:buBlip>
              <a:defRPr sz="1050">
                <a:solidFill>
                  <a:srgbClr val="10284B"/>
                </a:solidFill>
              </a:defRPr>
            </a:lvl4pPr>
            <a:lvl5pPr>
              <a:buFontTx/>
              <a:buBlip>
                <a:blip r:embed="rId6"/>
              </a:buBlip>
              <a:defRPr sz="900">
                <a:solidFill>
                  <a:srgbClr val="10284B"/>
                </a:solidFill>
              </a:defRPr>
            </a:lvl5pPr>
          </a:lstStyle>
          <a:p>
            <a:pPr lvl="0"/>
            <a:r>
              <a:rPr lang="it-IT" dirty="0" smtClean="0"/>
              <a:t>Fare clic per modificare stili del testo dello schema</a:t>
            </a:r>
          </a:p>
          <a:p>
            <a:pPr lvl="1"/>
            <a:r>
              <a:rPr lang="it-IT" dirty="0" smtClean="0"/>
              <a:t>Secondo livello</a:t>
            </a:r>
          </a:p>
          <a:p>
            <a:pPr lvl="2"/>
            <a:r>
              <a:rPr lang="it-IT" dirty="0" smtClean="0"/>
              <a:t>Terzo livello</a:t>
            </a:r>
          </a:p>
          <a:p>
            <a:pPr lvl="3"/>
            <a:r>
              <a:rPr lang="it-IT" dirty="0" smtClean="0"/>
              <a:t>Quarto livello</a:t>
            </a:r>
          </a:p>
          <a:p>
            <a:pPr lvl="4"/>
            <a:r>
              <a:rPr lang="it-IT" dirty="0" smtClean="0"/>
              <a:t>Quinto livello</a:t>
            </a:r>
            <a:endParaRPr lang="it-IT" dirty="0"/>
          </a:p>
        </p:txBody>
      </p:sp>
      <p:sp>
        <p:nvSpPr>
          <p:cNvPr id="29" name="Titolo 1"/>
          <p:cNvSpPr>
            <a:spLocks noGrp="1"/>
          </p:cNvSpPr>
          <p:nvPr>
            <p:ph type="title" hasCustomPrompt="1"/>
          </p:nvPr>
        </p:nvSpPr>
        <p:spPr>
          <a:xfrm>
            <a:off x="0" y="2470"/>
            <a:ext cx="9144000" cy="739164"/>
          </a:xfrm>
          <a:prstGeom prst="flowChartInternalStorage">
            <a:avLst/>
          </a:prstGeom>
        </p:spPr>
        <p:txBody>
          <a:bodyPr lIns="144000" bIns="54000">
            <a:normAutofit/>
          </a:bodyPr>
          <a:lstStyle>
            <a:lvl1pPr>
              <a:lnSpc>
                <a:spcPts val="1650"/>
              </a:lnSpc>
              <a:defRPr sz="1650" u="none" baseline="0">
                <a:solidFill>
                  <a:srgbClr val="10294C"/>
                </a:solidFill>
              </a:defRPr>
            </a:lvl1pPr>
          </a:lstStyle>
          <a:p>
            <a:r>
              <a:rPr lang="it-IT" dirty="0" smtClean="0"/>
              <a:t>Fare clic per modificare lo stile del titolo</a:t>
            </a:r>
            <a:br>
              <a:rPr lang="it-IT" dirty="0" smtClean="0"/>
            </a:br>
            <a:endParaRPr lang="it-IT" dirty="0"/>
          </a:p>
        </p:txBody>
      </p:sp>
      <p:sp>
        <p:nvSpPr>
          <p:cNvPr id="13" name="Rettangolo 12"/>
          <p:cNvSpPr/>
          <p:nvPr userDrawn="1"/>
        </p:nvSpPr>
        <p:spPr>
          <a:xfrm>
            <a:off x="1098948" y="-4763"/>
            <a:ext cx="34528" cy="971551"/>
          </a:xfrm>
          <a:prstGeom prst="rect">
            <a:avLst/>
          </a:prstGeom>
          <a:solidFill>
            <a:srgbClr val="10294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it-IT"/>
          </a:p>
        </p:txBody>
      </p:sp>
      <p:sp>
        <p:nvSpPr>
          <p:cNvPr id="14" name="Rettangolo 13"/>
          <p:cNvSpPr/>
          <p:nvPr userDrawn="1"/>
        </p:nvSpPr>
        <p:spPr>
          <a:xfrm>
            <a:off x="0" y="890588"/>
            <a:ext cx="9153000" cy="47625"/>
          </a:xfrm>
          <a:prstGeom prst="rect">
            <a:avLst/>
          </a:prstGeom>
          <a:solidFill>
            <a:srgbClr val="10294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it-IT"/>
          </a:p>
        </p:txBody>
      </p:sp>
      <p:sp>
        <p:nvSpPr>
          <p:cNvPr id="15" name="Rettangolo 14"/>
          <p:cNvSpPr/>
          <p:nvPr userDrawn="1"/>
        </p:nvSpPr>
        <p:spPr>
          <a:xfrm>
            <a:off x="0" y="931864"/>
            <a:ext cx="9153000" cy="46037"/>
          </a:xfrm>
          <a:prstGeom prst="rect">
            <a:avLst/>
          </a:prstGeom>
          <a:solidFill>
            <a:srgbClr val="FEB63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it-IT"/>
          </a:p>
        </p:txBody>
      </p:sp>
      <p:sp>
        <p:nvSpPr>
          <p:cNvPr id="16" name="Rettangolo 15"/>
          <p:cNvSpPr/>
          <p:nvPr userDrawn="1"/>
        </p:nvSpPr>
        <p:spPr>
          <a:xfrm>
            <a:off x="1067991" y="-4763"/>
            <a:ext cx="34528" cy="971551"/>
          </a:xfrm>
          <a:prstGeom prst="rect">
            <a:avLst/>
          </a:prstGeom>
          <a:solidFill>
            <a:srgbClr val="FEB63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it-IT"/>
          </a:p>
        </p:txBody>
      </p:sp>
      <p:sp>
        <p:nvSpPr>
          <p:cNvPr id="9" name="Segnaposto data 8"/>
          <p:cNvSpPr>
            <a:spLocks noGrp="1"/>
          </p:cNvSpPr>
          <p:nvPr>
            <p:ph type="dt" sz="half" idx="10"/>
          </p:nvPr>
        </p:nvSpPr>
        <p:spPr/>
        <p:txBody>
          <a:bodyPr/>
          <a:lstStyle>
            <a:lvl1pPr>
              <a:defRPr/>
            </a:lvl1pPr>
          </a:lstStyle>
          <a:p>
            <a:pPr>
              <a:defRPr/>
            </a:pPr>
            <a:r>
              <a:rPr lang="it-IT" smtClean="0"/>
              <a:t>June 2021</a:t>
            </a:r>
            <a:endParaRPr lang="it-IT" dirty="0"/>
          </a:p>
        </p:txBody>
      </p:sp>
      <p:sp>
        <p:nvSpPr>
          <p:cNvPr id="10" name="Segnaposto piè di pagina 9"/>
          <p:cNvSpPr>
            <a:spLocks noGrp="1"/>
          </p:cNvSpPr>
          <p:nvPr>
            <p:ph type="ftr" sz="quarter" idx="11"/>
          </p:nvPr>
        </p:nvSpPr>
        <p:spPr/>
        <p:txBody>
          <a:bodyPr/>
          <a:lstStyle/>
          <a:p>
            <a:pPr>
              <a:defRPr/>
            </a:pPr>
            <a:r>
              <a:rPr lang="it-IT" dirty="0" smtClean="0"/>
              <a:t>S. Galeazzi, C. Girotti - </a:t>
            </a:r>
            <a:r>
              <a:rPr lang="it-IT" dirty="0" err="1" smtClean="0"/>
              <a:t>AlmaLaurea</a:t>
            </a:r>
            <a:endParaRPr lang="it-IT" dirty="0"/>
          </a:p>
        </p:txBody>
      </p:sp>
      <p:sp>
        <p:nvSpPr>
          <p:cNvPr id="11" name="Segnaposto numero diapositiva 10"/>
          <p:cNvSpPr>
            <a:spLocks noGrp="1"/>
          </p:cNvSpPr>
          <p:nvPr>
            <p:ph type="sldNum" sz="quarter" idx="12"/>
          </p:nvPr>
        </p:nvSpPr>
        <p:spPr/>
        <p:txBody>
          <a:bodyPr/>
          <a:lstStyle/>
          <a:p>
            <a:pPr>
              <a:defRPr/>
            </a:pPr>
            <a:fld id="{AF83F2C1-00D6-4677-AB52-2D34725C4923}" type="slidenum">
              <a:rPr lang="it-IT" smtClean="0"/>
              <a:pPr>
                <a:defRPr/>
              </a:pPr>
              <a:t>‹N›</a:t>
            </a:fld>
            <a:endParaRPr lang="it-IT"/>
          </a:p>
        </p:txBody>
      </p:sp>
      <p:pic>
        <p:nvPicPr>
          <p:cNvPr id="17" name="Immagine 16" descr="C:\Users\manitiu\Desktop\AJC 1 cutted.png"/>
          <p:cNvPicPr/>
          <p:nvPr userDrawn="1"/>
        </p:nvPicPr>
        <p:blipFill>
          <a:blip r:embed="rId7" cstate="print">
            <a:extLst>
              <a:ext uri="{28A0092B-C50C-407E-A947-70E740481C1C}">
                <a14:useLocalDpi xmlns:a14="http://schemas.microsoft.com/office/drawing/2010/main" val="0"/>
              </a:ext>
            </a:extLst>
          </a:blip>
          <a:srcRect/>
          <a:stretch>
            <a:fillRect/>
          </a:stretch>
        </p:blipFill>
        <p:spPr bwMode="auto">
          <a:xfrm>
            <a:off x="-18827" y="151621"/>
            <a:ext cx="990427" cy="469067"/>
          </a:xfrm>
          <a:prstGeom prst="rect">
            <a:avLst/>
          </a:prstGeom>
          <a:noFill/>
          <a:ln>
            <a:noFill/>
          </a:ln>
        </p:spPr>
      </p:pic>
    </p:spTree>
  </p:cSld>
  <p:clrMapOvr>
    <a:masterClrMapping/>
  </p:clrMapOvr>
  <p:transition spd="med"/>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Elenco puntato_new">
    <p:spTree>
      <p:nvGrpSpPr>
        <p:cNvPr id="1" name=""/>
        <p:cNvGrpSpPr/>
        <p:nvPr/>
      </p:nvGrpSpPr>
      <p:grpSpPr>
        <a:xfrm>
          <a:off x="0" y="0"/>
          <a:ext cx="0" cy="0"/>
          <a:chOff x="0" y="0"/>
          <a:chExt cx="0" cy="0"/>
        </a:xfrm>
      </p:grpSpPr>
      <p:sp>
        <p:nvSpPr>
          <p:cNvPr id="3" name="Segnaposto contenuto 2"/>
          <p:cNvSpPr>
            <a:spLocks noGrp="1"/>
          </p:cNvSpPr>
          <p:nvPr>
            <p:ph idx="1"/>
          </p:nvPr>
        </p:nvSpPr>
        <p:spPr>
          <a:xfrm>
            <a:off x="1259632" y="1051172"/>
            <a:ext cx="7782768" cy="5330156"/>
          </a:xfrm>
        </p:spPr>
        <p:txBody>
          <a:bodyPr/>
          <a:lstStyle>
            <a:lvl1pPr>
              <a:buFontTx/>
              <a:buBlip>
                <a:blip r:embed="rId2"/>
              </a:buBlip>
              <a:defRPr sz="1500">
                <a:solidFill>
                  <a:srgbClr val="10294B"/>
                </a:solidFill>
              </a:defRPr>
            </a:lvl1pPr>
            <a:lvl2pPr>
              <a:buFontTx/>
              <a:buBlip>
                <a:blip r:embed="rId3"/>
              </a:buBlip>
              <a:defRPr sz="1350">
                <a:solidFill>
                  <a:srgbClr val="10294B"/>
                </a:solidFill>
              </a:defRPr>
            </a:lvl2pPr>
            <a:lvl3pPr>
              <a:buFontTx/>
              <a:buBlip>
                <a:blip r:embed="rId4"/>
              </a:buBlip>
              <a:defRPr sz="1200">
                <a:solidFill>
                  <a:srgbClr val="10294B"/>
                </a:solidFill>
              </a:defRPr>
            </a:lvl3pPr>
            <a:lvl4pPr>
              <a:buFontTx/>
              <a:buBlip>
                <a:blip r:embed="rId5"/>
              </a:buBlip>
              <a:defRPr sz="1050">
                <a:solidFill>
                  <a:srgbClr val="10294B"/>
                </a:solidFill>
              </a:defRPr>
            </a:lvl4pPr>
            <a:lvl5pPr>
              <a:buFontTx/>
              <a:buBlip>
                <a:blip r:embed="rId6"/>
              </a:buBlip>
              <a:defRPr sz="900">
                <a:solidFill>
                  <a:srgbClr val="10294B"/>
                </a:solidFill>
              </a:defRPr>
            </a:lvl5pPr>
          </a:lstStyle>
          <a:p>
            <a:pPr lvl="0"/>
            <a:r>
              <a:rPr lang="it-IT" dirty="0" smtClean="0"/>
              <a:t>Fare clic per modificare stili del testo dello schema</a:t>
            </a:r>
          </a:p>
          <a:p>
            <a:pPr lvl="1"/>
            <a:r>
              <a:rPr lang="it-IT" dirty="0" smtClean="0"/>
              <a:t>Secondo livello</a:t>
            </a:r>
          </a:p>
          <a:p>
            <a:pPr lvl="2"/>
            <a:r>
              <a:rPr lang="it-IT" dirty="0" smtClean="0"/>
              <a:t>Terzo livello</a:t>
            </a:r>
          </a:p>
          <a:p>
            <a:pPr lvl="3"/>
            <a:r>
              <a:rPr lang="it-IT" dirty="0" smtClean="0"/>
              <a:t>Quarto livello</a:t>
            </a:r>
          </a:p>
          <a:p>
            <a:pPr lvl="4"/>
            <a:r>
              <a:rPr lang="it-IT" dirty="0" smtClean="0"/>
              <a:t>Quinto livello</a:t>
            </a:r>
            <a:endParaRPr lang="it-IT" dirty="0"/>
          </a:p>
        </p:txBody>
      </p:sp>
      <p:sp>
        <p:nvSpPr>
          <p:cNvPr id="7" name="Segnaposto piè di pagina 4"/>
          <p:cNvSpPr>
            <a:spLocks noGrp="1"/>
          </p:cNvSpPr>
          <p:nvPr>
            <p:ph type="ftr" sz="quarter" idx="10"/>
          </p:nvPr>
        </p:nvSpPr>
        <p:spPr>
          <a:xfrm>
            <a:off x="3124200" y="6448427"/>
            <a:ext cx="2895600" cy="365125"/>
          </a:xfrm>
        </p:spPr>
        <p:txBody>
          <a:bodyPr/>
          <a:lstStyle>
            <a:lvl1pPr>
              <a:defRPr/>
            </a:lvl1pPr>
          </a:lstStyle>
          <a:p>
            <a:pPr>
              <a:defRPr/>
            </a:pPr>
            <a:r>
              <a:rPr lang="it-IT" dirty="0" smtClean="0"/>
              <a:t>S. Galeazzi, C. Girotti - </a:t>
            </a:r>
            <a:r>
              <a:rPr lang="it-IT" dirty="0" err="1" smtClean="0"/>
              <a:t>AlmaLaurea</a:t>
            </a:r>
            <a:endParaRPr lang="it-IT" dirty="0"/>
          </a:p>
        </p:txBody>
      </p:sp>
      <p:sp>
        <p:nvSpPr>
          <p:cNvPr id="8" name="Segnaposto numero diapositiva 5"/>
          <p:cNvSpPr>
            <a:spLocks noGrp="1"/>
          </p:cNvSpPr>
          <p:nvPr>
            <p:ph type="sldNum" sz="quarter" idx="11"/>
          </p:nvPr>
        </p:nvSpPr>
        <p:spPr>
          <a:xfrm>
            <a:off x="6902450" y="6448427"/>
            <a:ext cx="2133600" cy="365125"/>
          </a:xfrm>
        </p:spPr>
        <p:txBody>
          <a:bodyPr/>
          <a:lstStyle>
            <a:lvl1pPr>
              <a:defRPr/>
            </a:lvl1pPr>
          </a:lstStyle>
          <a:p>
            <a:pPr>
              <a:defRPr/>
            </a:pPr>
            <a:fld id="{4AE00601-EE7E-4944-BBA3-1E1351890D1F}" type="slidenum">
              <a:rPr lang="it-IT"/>
              <a:pPr>
                <a:defRPr/>
              </a:pPr>
              <a:t>‹N›</a:t>
            </a:fld>
            <a:endParaRPr lang="it-IT"/>
          </a:p>
        </p:txBody>
      </p:sp>
      <p:sp>
        <p:nvSpPr>
          <p:cNvPr id="9" name="Segnaposto data 2"/>
          <p:cNvSpPr>
            <a:spLocks noGrp="1"/>
          </p:cNvSpPr>
          <p:nvPr>
            <p:ph type="dt" sz="half" idx="12"/>
          </p:nvPr>
        </p:nvSpPr>
        <p:spPr>
          <a:xfrm>
            <a:off x="82550" y="6448427"/>
            <a:ext cx="2133600" cy="365125"/>
          </a:xfrm>
        </p:spPr>
        <p:txBody>
          <a:bodyPr/>
          <a:lstStyle>
            <a:lvl1pPr>
              <a:defRPr/>
            </a:lvl1pPr>
          </a:lstStyle>
          <a:p>
            <a:pPr>
              <a:defRPr/>
            </a:pPr>
            <a:r>
              <a:rPr lang="it-IT" smtClean="0"/>
              <a:t>June 2021</a:t>
            </a:r>
            <a:endParaRPr lang="it-IT" dirty="0"/>
          </a:p>
        </p:txBody>
      </p:sp>
      <p:sp>
        <p:nvSpPr>
          <p:cNvPr id="19" name="Titolo 1"/>
          <p:cNvSpPr>
            <a:spLocks noGrp="1"/>
          </p:cNvSpPr>
          <p:nvPr>
            <p:ph type="title" hasCustomPrompt="1"/>
          </p:nvPr>
        </p:nvSpPr>
        <p:spPr>
          <a:xfrm>
            <a:off x="0" y="2470"/>
            <a:ext cx="9144000" cy="765880"/>
          </a:xfrm>
          <a:prstGeom prst="flowChartInternalStorage">
            <a:avLst/>
          </a:prstGeom>
        </p:spPr>
        <p:txBody>
          <a:bodyPr lIns="144000" bIns="54000">
            <a:normAutofit/>
          </a:bodyPr>
          <a:lstStyle>
            <a:lvl1pPr>
              <a:lnSpc>
                <a:spcPts val="1650"/>
              </a:lnSpc>
              <a:defRPr sz="1650" u="none" baseline="0">
                <a:solidFill>
                  <a:srgbClr val="10294C"/>
                </a:solidFill>
              </a:defRPr>
            </a:lvl1pPr>
          </a:lstStyle>
          <a:p>
            <a:r>
              <a:rPr lang="it-IT" dirty="0" smtClean="0"/>
              <a:t>Fare clic per modificare lo stile del titolo</a:t>
            </a:r>
            <a:br>
              <a:rPr lang="it-IT" dirty="0" smtClean="0"/>
            </a:br>
            <a:endParaRPr lang="it-IT" dirty="0"/>
          </a:p>
        </p:txBody>
      </p:sp>
      <p:sp>
        <p:nvSpPr>
          <p:cNvPr id="14" name="Rettangolo 13"/>
          <p:cNvSpPr/>
          <p:nvPr userDrawn="1"/>
        </p:nvSpPr>
        <p:spPr>
          <a:xfrm>
            <a:off x="1098948" y="-4763"/>
            <a:ext cx="34528" cy="971551"/>
          </a:xfrm>
          <a:prstGeom prst="rect">
            <a:avLst/>
          </a:prstGeom>
          <a:solidFill>
            <a:srgbClr val="10294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it-IT"/>
          </a:p>
        </p:txBody>
      </p:sp>
      <p:sp>
        <p:nvSpPr>
          <p:cNvPr id="15" name="Rettangolo 14"/>
          <p:cNvSpPr/>
          <p:nvPr userDrawn="1"/>
        </p:nvSpPr>
        <p:spPr>
          <a:xfrm>
            <a:off x="0" y="890588"/>
            <a:ext cx="9153000" cy="47625"/>
          </a:xfrm>
          <a:prstGeom prst="rect">
            <a:avLst/>
          </a:prstGeom>
          <a:solidFill>
            <a:srgbClr val="10294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it-IT"/>
          </a:p>
        </p:txBody>
      </p:sp>
      <p:sp>
        <p:nvSpPr>
          <p:cNvPr id="16" name="Rettangolo 15"/>
          <p:cNvSpPr/>
          <p:nvPr userDrawn="1"/>
        </p:nvSpPr>
        <p:spPr>
          <a:xfrm>
            <a:off x="0" y="931864"/>
            <a:ext cx="9153000" cy="46037"/>
          </a:xfrm>
          <a:prstGeom prst="rect">
            <a:avLst/>
          </a:prstGeom>
          <a:solidFill>
            <a:srgbClr val="FEB63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it-IT"/>
          </a:p>
        </p:txBody>
      </p:sp>
      <p:sp>
        <p:nvSpPr>
          <p:cNvPr id="17" name="Rettangolo 16"/>
          <p:cNvSpPr/>
          <p:nvPr userDrawn="1"/>
        </p:nvSpPr>
        <p:spPr>
          <a:xfrm>
            <a:off x="1067991" y="-4764"/>
            <a:ext cx="46800" cy="6480000"/>
          </a:xfrm>
          <a:prstGeom prst="rect">
            <a:avLst/>
          </a:prstGeom>
          <a:solidFill>
            <a:srgbClr val="FEB63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it-IT"/>
          </a:p>
        </p:txBody>
      </p:sp>
      <p:pic>
        <p:nvPicPr>
          <p:cNvPr id="12" name="Immagine 11" descr="C:\Users\manitiu\Desktop\AJC 1 cutted.png"/>
          <p:cNvPicPr/>
          <p:nvPr userDrawn="1"/>
        </p:nvPicPr>
        <p:blipFill>
          <a:blip r:embed="rId7" cstate="print">
            <a:extLst>
              <a:ext uri="{28A0092B-C50C-407E-A947-70E740481C1C}">
                <a14:useLocalDpi xmlns:a14="http://schemas.microsoft.com/office/drawing/2010/main" val="0"/>
              </a:ext>
            </a:extLst>
          </a:blip>
          <a:srcRect/>
          <a:stretch>
            <a:fillRect/>
          </a:stretch>
        </p:blipFill>
        <p:spPr bwMode="auto">
          <a:xfrm>
            <a:off x="-18827" y="151621"/>
            <a:ext cx="1054919" cy="559122"/>
          </a:xfrm>
          <a:prstGeom prst="rect">
            <a:avLst/>
          </a:prstGeom>
          <a:noFill/>
          <a:ln>
            <a:noFill/>
          </a:ln>
        </p:spPr>
      </p:pic>
    </p:spTree>
  </p:cSld>
  <p:clrMapOvr>
    <a:masterClrMapping/>
  </p:clrMapOvr>
  <p:transition spd="med"/>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Grafico a tutta pagina_new">
    <p:spTree>
      <p:nvGrpSpPr>
        <p:cNvPr id="1" name=""/>
        <p:cNvGrpSpPr/>
        <p:nvPr/>
      </p:nvGrpSpPr>
      <p:grpSpPr>
        <a:xfrm>
          <a:off x="0" y="0"/>
          <a:ext cx="0" cy="0"/>
          <a:chOff x="0" y="0"/>
          <a:chExt cx="0" cy="0"/>
        </a:xfrm>
      </p:grpSpPr>
      <p:sp>
        <p:nvSpPr>
          <p:cNvPr id="7" name="Segnaposto contenuto 2"/>
          <p:cNvSpPr>
            <a:spLocks noGrp="1"/>
          </p:cNvSpPr>
          <p:nvPr>
            <p:ph idx="1"/>
          </p:nvPr>
        </p:nvSpPr>
        <p:spPr>
          <a:xfrm>
            <a:off x="101744" y="1087167"/>
            <a:ext cx="8927957" cy="5237433"/>
          </a:xfrm>
        </p:spPr>
        <p:txBody>
          <a:bodyPr/>
          <a:lstStyle>
            <a:lvl1pPr>
              <a:buFontTx/>
              <a:buNone/>
              <a:defRPr sz="1500">
                <a:solidFill>
                  <a:srgbClr val="10294B"/>
                </a:solidFill>
              </a:defRPr>
            </a:lvl1pPr>
            <a:lvl2pPr>
              <a:buFontTx/>
              <a:buBlip>
                <a:blip r:embed="rId2"/>
              </a:buBlip>
              <a:defRPr sz="1350"/>
            </a:lvl2pPr>
            <a:lvl3pPr>
              <a:buFontTx/>
              <a:buBlip>
                <a:blip r:embed="rId3"/>
              </a:buBlip>
              <a:defRPr sz="1200"/>
            </a:lvl3pPr>
            <a:lvl4pPr>
              <a:buFontTx/>
              <a:buBlip>
                <a:blip r:embed="rId4"/>
              </a:buBlip>
              <a:defRPr sz="1050"/>
            </a:lvl4pPr>
            <a:lvl5pPr>
              <a:buFontTx/>
              <a:buBlip>
                <a:blip r:embed="rId5"/>
              </a:buBlip>
              <a:defRPr sz="900"/>
            </a:lvl5pPr>
          </a:lstStyle>
          <a:p>
            <a:pPr lvl="0"/>
            <a:r>
              <a:rPr lang="it-IT" dirty="0" smtClean="0"/>
              <a:t>Fare clic per modificare stili del testo dello schema</a:t>
            </a:r>
          </a:p>
        </p:txBody>
      </p:sp>
      <p:sp>
        <p:nvSpPr>
          <p:cNvPr id="6" name="Segnaposto piè di pagina 4"/>
          <p:cNvSpPr>
            <a:spLocks noGrp="1"/>
          </p:cNvSpPr>
          <p:nvPr>
            <p:ph type="ftr" sz="quarter" idx="10"/>
          </p:nvPr>
        </p:nvSpPr>
        <p:spPr>
          <a:xfrm>
            <a:off x="3124200" y="6448427"/>
            <a:ext cx="2895600" cy="365125"/>
          </a:xfrm>
        </p:spPr>
        <p:txBody>
          <a:bodyPr/>
          <a:lstStyle>
            <a:lvl1pPr>
              <a:defRPr/>
            </a:lvl1pPr>
          </a:lstStyle>
          <a:p>
            <a:pPr>
              <a:defRPr/>
            </a:pPr>
            <a:r>
              <a:rPr lang="it-IT" dirty="0" smtClean="0"/>
              <a:t>S. Galeazzi, C. Girotti - </a:t>
            </a:r>
            <a:r>
              <a:rPr lang="it-IT" dirty="0" err="1" smtClean="0"/>
              <a:t>AlmaLaurea</a:t>
            </a:r>
            <a:endParaRPr lang="it-IT" dirty="0"/>
          </a:p>
        </p:txBody>
      </p:sp>
      <p:sp>
        <p:nvSpPr>
          <p:cNvPr id="8" name="Segnaposto numero diapositiva 5"/>
          <p:cNvSpPr>
            <a:spLocks noGrp="1"/>
          </p:cNvSpPr>
          <p:nvPr>
            <p:ph type="sldNum" sz="quarter" idx="11"/>
          </p:nvPr>
        </p:nvSpPr>
        <p:spPr>
          <a:xfrm>
            <a:off x="6902450" y="6448427"/>
            <a:ext cx="2133600" cy="365125"/>
          </a:xfrm>
        </p:spPr>
        <p:txBody>
          <a:bodyPr/>
          <a:lstStyle>
            <a:lvl1pPr>
              <a:defRPr/>
            </a:lvl1pPr>
          </a:lstStyle>
          <a:p>
            <a:pPr>
              <a:defRPr/>
            </a:pPr>
            <a:fld id="{D2B60A1D-5C5A-4F45-80C9-6B714326F91F}" type="slidenum">
              <a:rPr lang="it-IT"/>
              <a:pPr>
                <a:defRPr/>
              </a:pPr>
              <a:t>‹N›</a:t>
            </a:fld>
            <a:endParaRPr lang="it-IT"/>
          </a:p>
        </p:txBody>
      </p:sp>
      <p:sp>
        <p:nvSpPr>
          <p:cNvPr id="9" name="Segnaposto data 2"/>
          <p:cNvSpPr>
            <a:spLocks noGrp="1"/>
          </p:cNvSpPr>
          <p:nvPr>
            <p:ph type="dt" sz="half" idx="12"/>
          </p:nvPr>
        </p:nvSpPr>
        <p:spPr>
          <a:xfrm>
            <a:off x="82550" y="6448427"/>
            <a:ext cx="2133600" cy="365125"/>
          </a:xfrm>
        </p:spPr>
        <p:txBody>
          <a:bodyPr/>
          <a:lstStyle>
            <a:lvl1pPr>
              <a:defRPr/>
            </a:lvl1pPr>
          </a:lstStyle>
          <a:p>
            <a:pPr>
              <a:defRPr/>
            </a:pPr>
            <a:r>
              <a:rPr lang="it-IT" smtClean="0"/>
              <a:t>June 2021</a:t>
            </a:r>
            <a:endParaRPr lang="it-IT" dirty="0"/>
          </a:p>
        </p:txBody>
      </p:sp>
      <p:sp>
        <p:nvSpPr>
          <p:cNvPr id="12" name="Titolo 1"/>
          <p:cNvSpPr>
            <a:spLocks noGrp="1"/>
          </p:cNvSpPr>
          <p:nvPr>
            <p:ph type="title"/>
          </p:nvPr>
        </p:nvSpPr>
        <p:spPr>
          <a:xfrm>
            <a:off x="0" y="-15876"/>
            <a:ext cx="9144000" cy="913926"/>
          </a:xfrm>
          <a:prstGeom prst="flowChartInternalStorage">
            <a:avLst/>
          </a:prstGeom>
        </p:spPr>
        <p:txBody>
          <a:bodyPr lIns="144000" bIns="54000" anchor="ctr">
            <a:normAutofit/>
          </a:bodyPr>
          <a:lstStyle>
            <a:lvl1pPr>
              <a:lnSpc>
                <a:spcPts val="1650"/>
              </a:lnSpc>
              <a:defRPr sz="2200" u="none" baseline="0">
                <a:solidFill>
                  <a:srgbClr val="10294C"/>
                </a:solidFill>
              </a:defRPr>
            </a:lvl1pPr>
          </a:lstStyle>
          <a:p>
            <a:r>
              <a:rPr lang="it-IT" dirty="0" smtClean="0"/>
              <a:t>Fare clic per modificare lo stile del titolo</a:t>
            </a:r>
            <a:endParaRPr lang="it-IT" dirty="0"/>
          </a:p>
        </p:txBody>
      </p:sp>
      <p:sp>
        <p:nvSpPr>
          <p:cNvPr id="14" name="Rettangolo 13"/>
          <p:cNvSpPr/>
          <p:nvPr userDrawn="1"/>
        </p:nvSpPr>
        <p:spPr>
          <a:xfrm>
            <a:off x="1098948" y="-4763"/>
            <a:ext cx="34528" cy="971551"/>
          </a:xfrm>
          <a:prstGeom prst="rect">
            <a:avLst/>
          </a:prstGeom>
          <a:solidFill>
            <a:srgbClr val="10294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it-IT"/>
          </a:p>
        </p:txBody>
      </p:sp>
      <p:sp>
        <p:nvSpPr>
          <p:cNvPr id="15" name="Rettangolo 14"/>
          <p:cNvSpPr/>
          <p:nvPr userDrawn="1"/>
        </p:nvSpPr>
        <p:spPr>
          <a:xfrm>
            <a:off x="0" y="890588"/>
            <a:ext cx="9153000" cy="47625"/>
          </a:xfrm>
          <a:prstGeom prst="rect">
            <a:avLst/>
          </a:prstGeom>
          <a:solidFill>
            <a:srgbClr val="10294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it-IT"/>
          </a:p>
        </p:txBody>
      </p:sp>
      <p:sp>
        <p:nvSpPr>
          <p:cNvPr id="16" name="Rettangolo 15"/>
          <p:cNvSpPr/>
          <p:nvPr userDrawn="1"/>
        </p:nvSpPr>
        <p:spPr>
          <a:xfrm>
            <a:off x="0" y="931864"/>
            <a:ext cx="9153000" cy="46037"/>
          </a:xfrm>
          <a:prstGeom prst="rect">
            <a:avLst/>
          </a:prstGeom>
          <a:solidFill>
            <a:srgbClr val="FEB63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it-IT"/>
          </a:p>
        </p:txBody>
      </p:sp>
      <p:sp>
        <p:nvSpPr>
          <p:cNvPr id="23" name="Rettangolo 22"/>
          <p:cNvSpPr/>
          <p:nvPr userDrawn="1"/>
        </p:nvSpPr>
        <p:spPr>
          <a:xfrm>
            <a:off x="1067991" y="-4763"/>
            <a:ext cx="34528" cy="971551"/>
          </a:xfrm>
          <a:prstGeom prst="rect">
            <a:avLst/>
          </a:prstGeom>
          <a:solidFill>
            <a:srgbClr val="FEB63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it-IT"/>
          </a:p>
        </p:txBody>
      </p:sp>
      <p:pic>
        <p:nvPicPr>
          <p:cNvPr id="17" name="Immagine 16" descr="C:\Users\manitiu\Desktop\AJC 1 cutted.png"/>
          <p:cNvPicPr/>
          <p:nvPr userDrawn="1"/>
        </p:nvPicPr>
        <p:blipFill>
          <a:blip r:embed="rId6" cstate="print">
            <a:extLst>
              <a:ext uri="{28A0092B-C50C-407E-A947-70E740481C1C}">
                <a14:useLocalDpi xmlns:a14="http://schemas.microsoft.com/office/drawing/2010/main" val="0"/>
              </a:ext>
            </a:extLst>
          </a:blip>
          <a:srcRect/>
          <a:stretch>
            <a:fillRect/>
          </a:stretch>
        </p:blipFill>
        <p:spPr bwMode="auto">
          <a:xfrm>
            <a:off x="35496" y="151621"/>
            <a:ext cx="953542" cy="469067"/>
          </a:xfrm>
          <a:prstGeom prst="rect">
            <a:avLst/>
          </a:prstGeom>
          <a:noFill/>
          <a:ln>
            <a:noFill/>
          </a:ln>
        </p:spPr>
      </p:pic>
    </p:spTree>
  </p:cSld>
  <p:clrMapOvr>
    <a:masterClrMapping/>
  </p:clrMapOvr>
  <p:transition spd="med"/>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Grafico con commenti_new">
    <p:spTree>
      <p:nvGrpSpPr>
        <p:cNvPr id="1" name=""/>
        <p:cNvGrpSpPr/>
        <p:nvPr/>
      </p:nvGrpSpPr>
      <p:grpSpPr>
        <a:xfrm>
          <a:off x="0" y="0"/>
          <a:ext cx="0" cy="0"/>
          <a:chOff x="0" y="0"/>
          <a:chExt cx="0" cy="0"/>
        </a:xfrm>
      </p:grpSpPr>
      <p:sp>
        <p:nvSpPr>
          <p:cNvPr id="21" name="Rettangolo 20"/>
          <p:cNvSpPr/>
          <p:nvPr userDrawn="1"/>
        </p:nvSpPr>
        <p:spPr>
          <a:xfrm>
            <a:off x="1098948" y="-4763"/>
            <a:ext cx="34528" cy="971551"/>
          </a:xfrm>
          <a:prstGeom prst="rect">
            <a:avLst/>
          </a:prstGeom>
          <a:solidFill>
            <a:srgbClr val="10294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it-IT"/>
          </a:p>
        </p:txBody>
      </p:sp>
      <p:sp>
        <p:nvSpPr>
          <p:cNvPr id="12" name="Segnaposto contenuto 2"/>
          <p:cNvSpPr>
            <a:spLocks noGrp="1"/>
          </p:cNvSpPr>
          <p:nvPr>
            <p:ph idx="1"/>
          </p:nvPr>
        </p:nvSpPr>
        <p:spPr>
          <a:xfrm>
            <a:off x="1259632" y="1124744"/>
            <a:ext cx="7744668" cy="5070600"/>
          </a:xfrm>
        </p:spPr>
        <p:txBody>
          <a:bodyPr/>
          <a:lstStyle>
            <a:lvl1pPr>
              <a:buFontTx/>
              <a:buNone/>
              <a:defRPr sz="1500">
                <a:solidFill>
                  <a:srgbClr val="10294C"/>
                </a:solidFill>
              </a:defRPr>
            </a:lvl1pPr>
            <a:lvl2pPr>
              <a:buFontTx/>
              <a:buBlip>
                <a:blip r:embed="rId2"/>
              </a:buBlip>
              <a:defRPr sz="1350"/>
            </a:lvl2pPr>
            <a:lvl3pPr>
              <a:buFontTx/>
              <a:buBlip>
                <a:blip r:embed="rId3"/>
              </a:buBlip>
              <a:defRPr sz="1200"/>
            </a:lvl3pPr>
            <a:lvl4pPr>
              <a:buFontTx/>
              <a:buBlip>
                <a:blip r:embed="rId4"/>
              </a:buBlip>
              <a:defRPr sz="1050"/>
            </a:lvl4pPr>
            <a:lvl5pPr>
              <a:buFontTx/>
              <a:buBlip>
                <a:blip r:embed="rId5"/>
              </a:buBlip>
              <a:defRPr sz="900"/>
            </a:lvl5pPr>
          </a:lstStyle>
          <a:p>
            <a:pPr lvl="0"/>
            <a:r>
              <a:rPr lang="it-IT" dirty="0" smtClean="0"/>
              <a:t>Fare clic per modificare stili del testo dello schema</a:t>
            </a:r>
          </a:p>
        </p:txBody>
      </p:sp>
      <p:sp>
        <p:nvSpPr>
          <p:cNvPr id="8" name="Segnaposto piè di pagina 4"/>
          <p:cNvSpPr>
            <a:spLocks noGrp="1"/>
          </p:cNvSpPr>
          <p:nvPr>
            <p:ph type="ftr" sz="quarter" idx="10"/>
          </p:nvPr>
        </p:nvSpPr>
        <p:spPr>
          <a:xfrm>
            <a:off x="3124200" y="6448427"/>
            <a:ext cx="2895600" cy="365125"/>
          </a:xfrm>
        </p:spPr>
        <p:txBody>
          <a:bodyPr/>
          <a:lstStyle>
            <a:lvl1pPr>
              <a:defRPr/>
            </a:lvl1pPr>
          </a:lstStyle>
          <a:p>
            <a:pPr>
              <a:defRPr/>
            </a:pPr>
            <a:r>
              <a:rPr lang="it-IT" dirty="0" smtClean="0"/>
              <a:t>S. Galeazzi, C. Girotti - </a:t>
            </a:r>
            <a:r>
              <a:rPr lang="it-IT" dirty="0" err="1" smtClean="0"/>
              <a:t>AlmaLaurea</a:t>
            </a:r>
            <a:endParaRPr lang="it-IT" dirty="0"/>
          </a:p>
        </p:txBody>
      </p:sp>
      <p:sp>
        <p:nvSpPr>
          <p:cNvPr id="9" name="Segnaposto data 2"/>
          <p:cNvSpPr>
            <a:spLocks noGrp="1"/>
          </p:cNvSpPr>
          <p:nvPr>
            <p:ph type="dt" sz="half" idx="11"/>
          </p:nvPr>
        </p:nvSpPr>
        <p:spPr>
          <a:xfrm>
            <a:off x="82550" y="6448427"/>
            <a:ext cx="2133600" cy="365125"/>
          </a:xfrm>
        </p:spPr>
        <p:txBody>
          <a:bodyPr/>
          <a:lstStyle>
            <a:lvl1pPr>
              <a:defRPr/>
            </a:lvl1pPr>
          </a:lstStyle>
          <a:p>
            <a:pPr>
              <a:defRPr/>
            </a:pPr>
            <a:r>
              <a:rPr lang="it-IT" smtClean="0"/>
              <a:t>June 2021</a:t>
            </a:r>
            <a:endParaRPr lang="it-IT" dirty="0"/>
          </a:p>
        </p:txBody>
      </p:sp>
      <p:sp>
        <p:nvSpPr>
          <p:cNvPr id="10" name="Segnaposto numero diapositiva 5"/>
          <p:cNvSpPr>
            <a:spLocks noGrp="1"/>
          </p:cNvSpPr>
          <p:nvPr>
            <p:ph type="sldNum" sz="quarter" idx="12"/>
          </p:nvPr>
        </p:nvSpPr>
        <p:spPr>
          <a:xfrm>
            <a:off x="6902450" y="6448427"/>
            <a:ext cx="2133600" cy="365125"/>
          </a:xfrm>
        </p:spPr>
        <p:txBody>
          <a:bodyPr/>
          <a:lstStyle>
            <a:lvl1pPr>
              <a:defRPr/>
            </a:lvl1pPr>
          </a:lstStyle>
          <a:p>
            <a:pPr>
              <a:defRPr/>
            </a:pPr>
            <a:fld id="{BBBA4D11-582E-499D-B39D-00CF68D1AB32}" type="slidenum">
              <a:rPr lang="it-IT"/>
              <a:pPr>
                <a:defRPr/>
              </a:pPr>
              <a:t>‹N›</a:t>
            </a:fld>
            <a:endParaRPr lang="it-IT"/>
          </a:p>
        </p:txBody>
      </p:sp>
      <p:sp>
        <p:nvSpPr>
          <p:cNvPr id="11" name="Segnaposto testo 10"/>
          <p:cNvSpPr>
            <a:spLocks noGrp="1"/>
          </p:cNvSpPr>
          <p:nvPr>
            <p:ph type="body" sz="quarter" idx="13" hasCustomPrompt="1"/>
          </p:nvPr>
        </p:nvSpPr>
        <p:spPr>
          <a:xfrm>
            <a:off x="0" y="1124422"/>
            <a:ext cx="1067991" cy="360363"/>
          </a:xfrm>
        </p:spPr>
        <p:txBody>
          <a:bodyPr/>
          <a:lstStyle>
            <a:lvl1pPr marL="0" marR="0" indent="-257175" algn="l" defTabSz="685800" rtl="0" eaLnBrk="1" fontAlgn="base" latinLnBrk="0" hangingPunct="1">
              <a:lnSpc>
                <a:spcPct val="100000"/>
              </a:lnSpc>
              <a:spcBef>
                <a:spcPts val="0"/>
              </a:spcBef>
              <a:spcAft>
                <a:spcPct val="0"/>
              </a:spcAft>
              <a:buClrTx/>
              <a:buSzTx/>
              <a:buFont typeface="Arial" charset="0"/>
              <a:buNone/>
              <a:tabLst/>
              <a:defRPr sz="900" b="1" cap="all" baseline="0">
                <a:solidFill>
                  <a:srgbClr val="10294C"/>
                </a:solidFill>
              </a:defRPr>
            </a:lvl1pPr>
            <a:lvl2pPr marL="0">
              <a:spcBef>
                <a:spcPts val="0"/>
              </a:spcBef>
              <a:buNone/>
              <a:defRPr sz="900"/>
            </a:lvl2pPr>
            <a:lvl3pPr marL="0">
              <a:spcBef>
                <a:spcPts val="0"/>
              </a:spcBef>
              <a:buNone/>
              <a:defRPr sz="900"/>
            </a:lvl3pPr>
            <a:lvl4pPr marL="0">
              <a:spcBef>
                <a:spcPts val="0"/>
              </a:spcBef>
              <a:buNone/>
              <a:defRPr sz="900"/>
            </a:lvl4pPr>
            <a:lvl5pPr marL="0">
              <a:spcBef>
                <a:spcPts val="0"/>
              </a:spcBef>
              <a:buNone/>
              <a:defRPr sz="900"/>
            </a:lvl5pPr>
          </a:lstStyle>
          <a:p>
            <a:pPr marL="0" marR="0" lvl="0" indent="-257175" algn="l" defTabSz="685800" rtl="0" eaLnBrk="1" fontAlgn="base" latinLnBrk="0" hangingPunct="1">
              <a:lnSpc>
                <a:spcPct val="100000"/>
              </a:lnSpc>
              <a:spcBef>
                <a:spcPts val="0"/>
              </a:spcBef>
              <a:spcAft>
                <a:spcPct val="0"/>
              </a:spcAft>
              <a:buClrTx/>
              <a:buSzTx/>
              <a:buFont typeface="Arial" charset="0"/>
              <a:buNone/>
              <a:tabLst/>
              <a:defRPr/>
            </a:pPr>
            <a:r>
              <a:rPr lang="it-IT" dirty="0" smtClean="0"/>
              <a:t>Collettivo</a:t>
            </a:r>
          </a:p>
        </p:txBody>
      </p:sp>
      <p:sp>
        <p:nvSpPr>
          <p:cNvPr id="13" name="Segnaposto testo 13"/>
          <p:cNvSpPr>
            <a:spLocks noGrp="1"/>
          </p:cNvSpPr>
          <p:nvPr>
            <p:ph type="body" sz="quarter" idx="14" hasCustomPrompt="1"/>
          </p:nvPr>
        </p:nvSpPr>
        <p:spPr>
          <a:xfrm>
            <a:off x="1" y="5804942"/>
            <a:ext cx="1067990" cy="360362"/>
          </a:xfrm>
        </p:spPr>
        <p:txBody>
          <a:bodyPr anchor="b"/>
          <a:lstStyle>
            <a:lvl1pPr marL="0" indent="0">
              <a:spcBef>
                <a:spcPts val="0"/>
              </a:spcBef>
              <a:buNone/>
              <a:defRPr sz="825" i="0">
                <a:solidFill>
                  <a:srgbClr val="10284B"/>
                </a:solidFill>
              </a:defRPr>
            </a:lvl1pPr>
            <a:lvl2pPr marL="0">
              <a:spcBef>
                <a:spcPts val="0"/>
              </a:spcBef>
              <a:buNone/>
              <a:defRPr sz="825"/>
            </a:lvl2pPr>
            <a:lvl3pPr marL="0">
              <a:spcBef>
                <a:spcPts val="0"/>
              </a:spcBef>
              <a:buNone/>
              <a:defRPr sz="825"/>
            </a:lvl3pPr>
            <a:lvl4pPr marL="0">
              <a:spcBef>
                <a:spcPts val="0"/>
              </a:spcBef>
              <a:buNone/>
              <a:defRPr sz="825"/>
            </a:lvl4pPr>
            <a:lvl5pPr marL="0">
              <a:spcBef>
                <a:spcPts val="0"/>
              </a:spcBef>
              <a:buNone/>
              <a:defRPr sz="825"/>
            </a:lvl5pPr>
          </a:lstStyle>
          <a:p>
            <a:pPr lvl="0"/>
            <a:r>
              <a:rPr lang="it-IT" dirty="0" smtClean="0"/>
              <a:t>%</a:t>
            </a:r>
            <a:endParaRPr lang="it-IT" dirty="0"/>
          </a:p>
        </p:txBody>
      </p:sp>
      <p:sp>
        <p:nvSpPr>
          <p:cNvPr id="15" name="Segnaposto testo 13"/>
          <p:cNvSpPr>
            <a:spLocks noGrp="1"/>
          </p:cNvSpPr>
          <p:nvPr>
            <p:ph type="body" sz="quarter" idx="15" hasCustomPrompt="1"/>
          </p:nvPr>
        </p:nvSpPr>
        <p:spPr>
          <a:xfrm>
            <a:off x="1" y="2276872"/>
            <a:ext cx="1067990" cy="792088"/>
          </a:xfrm>
        </p:spPr>
        <p:txBody>
          <a:bodyPr/>
          <a:lstStyle>
            <a:lvl1pPr marL="0">
              <a:spcBef>
                <a:spcPts val="0"/>
              </a:spcBef>
              <a:buNone/>
              <a:defRPr sz="825" i="0">
                <a:solidFill>
                  <a:srgbClr val="10294C"/>
                </a:solidFill>
              </a:defRPr>
            </a:lvl1pPr>
            <a:lvl2pPr marL="0">
              <a:spcBef>
                <a:spcPts val="0"/>
              </a:spcBef>
              <a:buNone/>
              <a:defRPr sz="825"/>
            </a:lvl2pPr>
            <a:lvl3pPr marL="0">
              <a:spcBef>
                <a:spcPts val="0"/>
              </a:spcBef>
              <a:buNone/>
              <a:defRPr sz="825"/>
            </a:lvl3pPr>
            <a:lvl4pPr marL="0">
              <a:spcBef>
                <a:spcPts val="0"/>
              </a:spcBef>
              <a:buNone/>
              <a:defRPr sz="825"/>
            </a:lvl4pPr>
            <a:lvl5pPr marL="0">
              <a:spcBef>
                <a:spcPts val="0"/>
              </a:spcBef>
              <a:buNone/>
              <a:defRPr sz="825"/>
            </a:lvl5pPr>
          </a:lstStyle>
          <a:p>
            <a:pPr lvl="0"/>
            <a:r>
              <a:rPr lang="it-IT" dirty="0" smtClean="0"/>
              <a:t>note varie</a:t>
            </a:r>
            <a:endParaRPr lang="it-IT" dirty="0"/>
          </a:p>
        </p:txBody>
      </p:sp>
      <p:sp>
        <p:nvSpPr>
          <p:cNvPr id="18" name="Rettangolo 17"/>
          <p:cNvSpPr/>
          <p:nvPr userDrawn="1"/>
        </p:nvSpPr>
        <p:spPr>
          <a:xfrm>
            <a:off x="0" y="890588"/>
            <a:ext cx="9153000" cy="47625"/>
          </a:xfrm>
          <a:prstGeom prst="rect">
            <a:avLst/>
          </a:prstGeom>
          <a:solidFill>
            <a:srgbClr val="10294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it-IT"/>
          </a:p>
        </p:txBody>
      </p:sp>
      <p:sp>
        <p:nvSpPr>
          <p:cNvPr id="19" name="Rettangolo 18"/>
          <p:cNvSpPr/>
          <p:nvPr userDrawn="1"/>
        </p:nvSpPr>
        <p:spPr>
          <a:xfrm>
            <a:off x="0" y="931864"/>
            <a:ext cx="9153000" cy="46037"/>
          </a:xfrm>
          <a:prstGeom prst="rect">
            <a:avLst/>
          </a:prstGeom>
          <a:solidFill>
            <a:srgbClr val="FEB63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it-IT"/>
          </a:p>
        </p:txBody>
      </p:sp>
      <p:sp>
        <p:nvSpPr>
          <p:cNvPr id="20" name="Rettangolo 19"/>
          <p:cNvSpPr/>
          <p:nvPr userDrawn="1"/>
        </p:nvSpPr>
        <p:spPr>
          <a:xfrm>
            <a:off x="1067991" y="-4764"/>
            <a:ext cx="34528" cy="6408000"/>
          </a:xfrm>
          <a:prstGeom prst="rect">
            <a:avLst/>
          </a:prstGeom>
          <a:solidFill>
            <a:srgbClr val="FEB63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it-IT"/>
          </a:p>
        </p:txBody>
      </p:sp>
      <p:pic>
        <p:nvPicPr>
          <p:cNvPr id="23" name="Immagine 22" descr="C:\Users\manitiu\Desktop\AJC 1 cutted.png"/>
          <p:cNvPicPr/>
          <p:nvPr userDrawn="1"/>
        </p:nvPicPr>
        <p:blipFill>
          <a:blip r:embed="rId6" cstate="print">
            <a:extLst>
              <a:ext uri="{28A0092B-C50C-407E-A947-70E740481C1C}">
                <a14:useLocalDpi xmlns:a14="http://schemas.microsoft.com/office/drawing/2010/main" val="0"/>
              </a:ext>
            </a:extLst>
          </a:blip>
          <a:srcRect/>
          <a:stretch>
            <a:fillRect/>
          </a:stretch>
        </p:blipFill>
        <p:spPr bwMode="auto">
          <a:xfrm>
            <a:off x="35496" y="151621"/>
            <a:ext cx="953542" cy="469067"/>
          </a:xfrm>
          <a:prstGeom prst="rect">
            <a:avLst/>
          </a:prstGeom>
          <a:noFill/>
          <a:ln>
            <a:noFill/>
          </a:ln>
        </p:spPr>
      </p:pic>
      <p:sp>
        <p:nvSpPr>
          <p:cNvPr id="24" name="Titolo 1"/>
          <p:cNvSpPr>
            <a:spLocks noGrp="1"/>
          </p:cNvSpPr>
          <p:nvPr>
            <p:ph type="title"/>
          </p:nvPr>
        </p:nvSpPr>
        <p:spPr>
          <a:xfrm>
            <a:off x="0" y="0"/>
            <a:ext cx="9144000" cy="898050"/>
          </a:xfrm>
          <a:prstGeom prst="flowChartInternalStorage">
            <a:avLst/>
          </a:prstGeom>
        </p:spPr>
        <p:txBody>
          <a:bodyPr lIns="144000" bIns="54000" anchor="ctr">
            <a:normAutofit/>
          </a:bodyPr>
          <a:lstStyle>
            <a:lvl1pPr>
              <a:lnSpc>
                <a:spcPts val="1650"/>
              </a:lnSpc>
              <a:defRPr sz="2200" u="none" baseline="0">
                <a:solidFill>
                  <a:srgbClr val="10294C"/>
                </a:solidFill>
              </a:defRPr>
            </a:lvl1pPr>
          </a:lstStyle>
          <a:p>
            <a:r>
              <a:rPr lang="it-IT" dirty="0" smtClean="0"/>
              <a:t>Fare clic per modificare lo stile del titolo</a:t>
            </a:r>
            <a:endParaRPr lang="it-IT" dirty="0"/>
          </a:p>
        </p:txBody>
      </p:sp>
    </p:spTree>
  </p:cSld>
  <p:clrMapOvr>
    <a:masterClrMapping/>
  </p:clrMapOvr>
  <p:transition spd="med"/>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Grafico senza commenti_new">
    <p:spTree>
      <p:nvGrpSpPr>
        <p:cNvPr id="1" name=""/>
        <p:cNvGrpSpPr/>
        <p:nvPr/>
      </p:nvGrpSpPr>
      <p:grpSpPr>
        <a:xfrm>
          <a:off x="0" y="0"/>
          <a:ext cx="0" cy="0"/>
          <a:chOff x="0" y="0"/>
          <a:chExt cx="0" cy="0"/>
        </a:xfrm>
      </p:grpSpPr>
      <p:sp>
        <p:nvSpPr>
          <p:cNvPr id="12" name="Segnaposto contenuto 2"/>
          <p:cNvSpPr>
            <a:spLocks noGrp="1"/>
          </p:cNvSpPr>
          <p:nvPr>
            <p:ph idx="1"/>
          </p:nvPr>
        </p:nvSpPr>
        <p:spPr>
          <a:xfrm>
            <a:off x="1259632" y="1124744"/>
            <a:ext cx="7744668" cy="5112568"/>
          </a:xfrm>
        </p:spPr>
        <p:txBody>
          <a:bodyPr/>
          <a:lstStyle>
            <a:lvl1pPr>
              <a:buFontTx/>
              <a:buNone/>
              <a:defRPr sz="1500">
                <a:solidFill>
                  <a:srgbClr val="10294C"/>
                </a:solidFill>
              </a:defRPr>
            </a:lvl1pPr>
            <a:lvl2pPr>
              <a:buFontTx/>
              <a:buBlip>
                <a:blip r:embed="rId2"/>
              </a:buBlip>
              <a:defRPr sz="1350"/>
            </a:lvl2pPr>
            <a:lvl3pPr>
              <a:buFontTx/>
              <a:buBlip>
                <a:blip r:embed="rId3"/>
              </a:buBlip>
              <a:defRPr sz="1200"/>
            </a:lvl3pPr>
            <a:lvl4pPr>
              <a:buFontTx/>
              <a:buBlip>
                <a:blip r:embed="rId4"/>
              </a:buBlip>
              <a:defRPr sz="1050"/>
            </a:lvl4pPr>
            <a:lvl5pPr>
              <a:buFontTx/>
              <a:buBlip>
                <a:blip r:embed="rId5"/>
              </a:buBlip>
              <a:defRPr sz="900"/>
            </a:lvl5pPr>
          </a:lstStyle>
          <a:p>
            <a:pPr lvl="0"/>
            <a:r>
              <a:rPr lang="it-IT" dirty="0" smtClean="0"/>
              <a:t>Fare clic per modificare stili del testo dello schema</a:t>
            </a:r>
          </a:p>
        </p:txBody>
      </p:sp>
      <p:sp>
        <p:nvSpPr>
          <p:cNvPr id="7" name="Segnaposto piè di pagina 4"/>
          <p:cNvSpPr>
            <a:spLocks noGrp="1"/>
          </p:cNvSpPr>
          <p:nvPr>
            <p:ph type="ftr" sz="quarter" idx="10"/>
          </p:nvPr>
        </p:nvSpPr>
        <p:spPr>
          <a:xfrm>
            <a:off x="3124200" y="6448427"/>
            <a:ext cx="2895600" cy="365125"/>
          </a:xfrm>
        </p:spPr>
        <p:txBody>
          <a:bodyPr/>
          <a:lstStyle>
            <a:lvl1pPr>
              <a:defRPr/>
            </a:lvl1pPr>
          </a:lstStyle>
          <a:p>
            <a:pPr>
              <a:defRPr/>
            </a:pPr>
            <a:r>
              <a:rPr lang="it-IT" dirty="0" smtClean="0"/>
              <a:t>S. Galeazzi, C. Girotti - </a:t>
            </a:r>
            <a:r>
              <a:rPr lang="it-IT" dirty="0" err="1" smtClean="0"/>
              <a:t>AlmaLaurea</a:t>
            </a:r>
            <a:endParaRPr lang="it-IT" dirty="0"/>
          </a:p>
        </p:txBody>
      </p:sp>
      <p:sp>
        <p:nvSpPr>
          <p:cNvPr id="9" name="Segnaposto numero diapositiva 5"/>
          <p:cNvSpPr>
            <a:spLocks noGrp="1"/>
          </p:cNvSpPr>
          <p:nvPr>
            <p:ph type="sldNum" sz="quarter" idx="12"/>
          </p:nvPr>
        </p:nvSpPr>
        <p:spPr>
          <a:xfrm>
            <a:off x="6902450" y="6448427"/>
            <a:ext cx="2133600" cy="365125"/>
          </a:xfrm>
        </p:spPr>
        <p:txBody>
          <a:bodyPr/>
          <a:lstStyle>
            <a:lvl1pPr>
              <a:defRPr/>
            </a:lvl1pPr>
          </a:lstStyle>
          <a:p>
            <a:pPr>
              <a:defRPr/>
            </a:pPr>
            <a:fld id="{75A12187-104A-4083-9F61-4FD6E14131D8}" type="slidenum">
              <a:rPr lang="it-IT"/>
              <a:pPr>
                <a:defRPr/>
              </a:pPr>
              <a:t>‹N›</a:t>
            </a:fld>
            <a:endParaRPr lang="it-IT" dirty="0"/>
          </a:p>
        </p:txBody>
      </p:sp>
      <p:sp>
        <p:nvSpPr>
          <p:cNvPr id="10" name="Segnaposto data 2"/>
          <p:cNvSpPr>
            <a:spLocks noGrp="1"/>
          </p:cNvSpPr>
          <p:nvPr>
            <p:ph type="dt" sz="half" idx="11"/>
          </p:nvPr>
        </p:nvSpPr>
        <p:spPr>
          <a:xfrm>
            <a:off x="82550" y="6448427"/>
            <a:ext cx="2133600" cy="365125"/>
          </a:xfrm>
        </p:spPr>
        <p:txBody>
          <a:bodyPr/>
          <a:lstStyle>
            <a:lvl1pPr>
              <a:defRPr/>
            </a:lvl1pPr>
          </a:lstStyle>
          <a:p>
            <a:pPr>
              <a:defRPr/>
            </a:pPr>
            <a:r>
              <a:rPr lang="it-IT" smtClean="0"/>
              <a:t>June 2021</a:t>
            </a:r>
            <a:endParaRPr lang="it-IT" dirty="0"/>
          </a:p>
        </p:txBody>
      </p:sp>
      <p:sp>
        <p:nvSpPr>
          <p:cNvPr id="13" name="Rettangolo 12"/>
          <p:cNvSpPr/>
          <p:nvPr userDrawn="1"/>
        </p:nvSpPr>
        <p:spPr>
          <a:xfrm>
            <a:off x="1098948" y="-4763"/>
            <a:ext cx="34528" cy="971551"/>
          </a:xfrm>
          <a:prstGeom prst="rect">
            <a:avLst/>
          </a:prstGeom>
          <a:solidFill>
            <a:srgbClr val="10294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it-IT"/>
          </a:p>
        </p:txBody>
      </p:sp>
      <p:sp>
        <p:nvSpPr>
          <p:cNvPr id="16" name="Rettangolo 15"/>
          <p:cNvSpPr/>
          <p:nvPr userDrawn="1"/>
        </p:nvSpPr>
        <p:spPr>
          <a:xfrm>
            <a:off x="0" y="890588"/>
            <a:ext cx="9153000" cy="47625"/>
          </a:xfrm>
          <a:prstGeom prst="rect">
            <a:avLst/>
          </a:prstGeom>
          <a:solidFill>
            <a:srgbClr val="10294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it-IT"/>
          </a:p>
        </p:txBody>
      </p:sp>
      <p:sp>
        <p:nvSpPr>
          <p:cNvPr id="17" name="Rettangolo 16"/>
          <p:cNvSpPr/>
          <p:nvPr userDrawn="1"/>
        </p:nvSpPr>
        <p:spPr>
          <a:xfrm>
            <a:off x="0" y="931864"/>
            <a:ext cx="9153000" cy="46037"/>
          </a:xfrm>
          <a:prstGeom prst="rect">
            <a:avLst/>
          </a:prstGeom>
          <a:solidFill>
            <a:srgbClr val="FEB63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it-IT"/>
          </a:p>
        </p:txBody>
      </p:sp>
      <p:sp>
        <p:nvSpPr>
          <p:cNvPr id="18" name="Rettangolo 17"/>
          <p:cNvSpPr/>
          <p:nvPr userDrawn="1"/>
        </p:nvSpPr>
        <p:spPr>
          <a:xfrm>
            <a:off x="1067991" y="-4764"/>
            <a:ext cx="34528" cy="6408000"/>
          </a:xfrm>
          <a:prstGeom prst="rect">
            <a:avLst/>
          </a:prstGeom>
          <a:solidFill>
            <a:srgbClr val="FEB63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it-IT"/>
          </a:p>
        </p:txBody>
      </p:sp>
      <p:pic>
        <p:nvPicPr>
          <p:cNvPr id="20" name="Immagine 19" descr="C:\Users\manitiu\Desktop\AJC 1 cutted.png"/>
          <p:cNvPicPr/>
          <p:nvPr userDrawn="1"/>
        </p:nvPicPr>
        <p:blipFill>
          <a:blip r:embed="rId6" cstate="print">
            <a:extLst>
              <a:ext uri="{28A0092B-C50C-407E-A947-70E740481C1C}">
                <a14:useLocalDpi xmlns:a14="http://schemas.microsoft.com/office/drawing/2010/main" val="0"/>
              </a:ext>
            </a:extLst>
          </a:blip>
          <a:srcRect/>
          <a:stretch>
            <a:fillRect/>
          </a:stretch>
        </p:blipFill>
        <p:spPr bwMode="auto">
          <a:xfrm>
            <a:off x="35496" y="151621"/>
            <a:ext cx="953542" cy="469067"/>
          </a:xfrm>
          <a:prstGeom prst="rect">
            <a:avLst/>
          </a:prstGeom>
          <a:noFill/>
          <a:ln>
            <a:noFill/>
          </a:ln>
        </p:spPr>
      </p:pic>
      <p:sp>
        <p:nvSpPr>
          <p:cNvPr id="21" name="Titolo 1"/>
          <p:cNvSpPr>
            <a:spLocks noGrp="1"/>
          </p:cNvSpPr>
          <p:nvPr>
            <p:ph type="title"/>
          </p:nvPr>
        </p:nvSpPr>
        <p:spPr>
          <a:xfrm>
            <a:off x="0" y="-15877"/>
            <a:ext cx="9144000" cy="913927"/>
          </a:xfrm>
          <a:prstGeom prst="flowChartInternalStorage">
            <a:avLst/>
          </a:prstGeom>
        </p:spPr>
        <p:txBody>
          <a:bodyPr lIns="144000" bIns="54000" anchor="ctr">
            <a:normAutofit/>
          </a:bodyPr>
          <a:lstStyle>
            <a:lvl1pPr>
              <a:lnSpc>
                <a:spcPts val="1650"/>
              </a:lnSpc>
              <a:defRPr sz="2200" u="none" baseline="0">
                <a:solidFill>
                  <a:srgbClr val="10294C"/>
                </a:solidFill>
              </a:defRPr>
            </a:lvl1pPr>
          </a:lstStyle>
          <a:p>
            <a:r>
              <a:rPr lang="it-IT" dirty="0" smtClean="0"/>
              <a:t>Fare clic per modificare lo stile del titolo</a:t>
            </a:r>
            <a:endParaRPr lang="it-IT" dirty="0"/>
          </a:p>
        </p:txBody>
      </p:sp>
    </p:spTree>
  </p:cSld>
  <p:clrMapOvr>
    <a:masterClrMapping/>
  </p:clrMapOvr>
  <p:transition spd="med"/>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Grafico senza commenti_notesx_new">
    <p:spTree>
      <p:nvGrpSpPr>
        <p:cNvPr id="1" name=""/>
        <p:cNvGrpSpPr/>
        <p:nvPr/>
      </p:nvGrpSpPr>
      <p:grpSpPr>
        <a:xfrm>
          <a:off x="0" y="0"/>
          <a:ext cx="0" cy="0"/>
          <a:chOff x="0" y="0"/>
          <a:chExt cx="0" cy="0"/>
        </a:xfrm>
      </p:grpSpPr>
      <p:sp>
        <p:nvSpPr>
          <p:cNvPr id="12" name="Segnaposto contenuto 2"/>
          <p:cNvSpPr>
            <a:spLocks noGrp="1"/>
          </p:cNvSpPr>
          <p:nvPr>
            <p:ph idx="1"/>
          </p:nvPr>
        </p:nvSpPr>
        <p:spPr>
          <a:xfrm>
            <a:off x="1259632" y="1100988"/>
            <a:ext cx="7744668" cy="5208333"/>
          </a:xfrm>
        </p:spPr>
        <p:txBody>
          <a:bodyPr/>
          <a:lstStyle>
            <a:lvl1pPr>
              <a:buFontTx/>
              <a:buNone/>
              <a:defRPr sz="1500">
                <a:solidFill>
                  <a:srgbClr val="10294C"/>
                </a:solidFill>
              </a:defRPr>
            </a:lvl1pPr>
            <a:lvl2pPr>
              <a:buFontTx/>
              <a:buBlip>
                <a:blip r:embed="rId2"/>
              </a:buBlip>
              <a:defRPr sz="1350"/>
            </a:lvl2pPr>
            <a:lvl3pPr>
              <a:buFontTx/>
              <a:buBlip>
                <a:blip r:embed="rId3"/>
              </a:buBlip>
              <a:defRPr sz="1200"/>
            </a:lvl3pPr>
            <a:lvl4pPr>
              <a:buFontTx/>
              <a:buBlip>
                <a:blip r:embed="rId4"/>
              </a:buBlip>
              <a:defRPr sz="1050"/>
            </a:lvl4pPr>
            <a:lvl5pPr>
              <a:buFontTx/>
              <a:buBlip>
                <a:blip r:embed="rId5"/>
              </a:buBlip>
              <a:defRPr sz="900"/>
            </a:lvl5pPr>
          </a:lstStyle>
          <a:p>
            <a:pPr lvl="0"/>
            <a:r>
              <a:rPr lang="it-IT" dirty="0" smtClean="0"/>
              <a:t>Fare clic per modificare stili del testo dello schema</a:t>
            </a:r>
          </a:p>
        </p:txBody>
      </p:sp>
      <p:sp>
        <p:nvSpPr>
          <p:cNvPr id="11" name="Segnaposto testo 10"/>
          <p:cNvSpPr>
            <a:spLocks noGrp="1"/>
          </p:cNvSpPr>
          <p:nvPr>
            <p:ph type="body" sz="quarter" idx="13" hasCustomPrompt="1"/>
          </p:nvPr>
        </p:nvSpPr>
        <p:spPr>
          <a:xfrm>
            <a:off x="0" y="1196430"/>
            <a:ext cx="1067991" cy="360363"/>
          </a:xfrm>
        </p:spPr>
        <p:txBody>
          <a:bodyPr/>
          <a:lstStyle>
            <a:lvl1pPr marL="0" marR="0" indent="-257175" algn="l" defTabSz="685800" rtl="0" eaLnBrk="1" fontAlgn="base" latinLnBrk="0" hangingPunct="1">
              <a:lnSpc>
                <a:spcPct val="100000"/>
              </a:lnSpc>
              <a:spcBef>
                <a:spcPts val="0"/>
              </a:spcBef>
              <a:spcAft>
                <a:spcPct val="0"/>
              </a:spcAft>
              <a:buClrTx/>
              <a:buSzTx/>
              <a:buFont typeface="Arial" charset="0"/>
              <a:buNone/>
              <a:tabLst/>
              <a:defRPr sz="900" b="1" cap="all" baseline="0">
                <a:solidFill>
                  <a:srgbClr val="10294C"/>
                </a:solidFill>
              </a:defRPr>
            </a:lvl1pPr>
            <a:lvl2pPr marL="0">
              <a:spcBef>
                <a:spcPts val="0"/>
              </a:spcBef>
              <a:buNone/>
              <a:defRPr sz="900"/>
            </a:lvl2pPr>
            <a:lvl3pPr marL="0">
              <a:spcBef>
                <a:spcPts val="0"/>
              </a:spcBef>
              <a:buNone/>
              <a:defRPr sz="900"/>
            </a:lvl3pPr>
            <a:lvl4pPr marL="0">
              <a:spcBef>
                <a:spcPts val="0"/>
              </a:spcBef>
              <a:buNone/>
              <a:defRPr sz="900"/>
            </a:lvl4pPr>
            <a:lvl5pPr marL="0">
              <a:spcBef>
                <a:spcPts val="0"/>
              </a:spcBef>
              <a:buNone/>
              <a:defRPr sz="900"/>
            </a:lvl5pPr>
          </a:lstStyle>
          <a:p>
            <a:pPr marL="0" marR="0" lvl="0" indent="-257175" algn="l" defTabSz="685800" rtl="0" eaLnBrk="1" fontAlgn="base" latinLnBrk="0" hangingPunct="1">
              <a:lnSpc>
                <a:spcPct val="100000"/>
              </a:lnSpc>
              <a:spcBef>
                <a:spcPts val="0"/>
              </a:spcBef>
              <a:spcAft>
                <a:spcPct val="0"/>
              </a:spcAft>
              <a:buClrTx/>
              <a:buSzTx/>
              <a:buFont typeface="Arial" charset="0"/>
              <a:buNone/>
              <a:tabLst/>
              <a:defRPr/>
            </a:pPr>
            <a:r>
              <a:rPr lang="it-IT" dirty="0" smtClean="0"/>
              <a:t>Collettivo</a:t>
            </a:r>
          </a:p>
        </p:txBody>
      </p:sp>
      <p:sp>
        <p:nvSpPr>
          <p:cNvPr id="14" name="Segnaposto testo 13"/>
          <p:cNvSpPr>
            <a:spLocks noGrp="1"/>
          </p:cNvSpPr>
          <p:nvPr>
            <p:ph type="body" sz="quarter" idx="14" hasCustomPrompt="1"/>
          </p:nvPr>
        </p:nvSpPr>
        <p:spPr>
          <a:xfrm>
            <a:off x="1" y="5877272"/>
            <a:ext cx="1067990" cy="360040"/>
          </a:xfrm>
        </p:spPr>
        <p:txBody>
          <a:bodyPr anchor="b"/>
          <a:lstStyle>
            <a:lvl1pPr marL="0" indent="0">
              <a:spcBef>
                <a:spcPts val="0"/>
              </a:spcBef>
              <a:buNone/>
              <a:defRPr sz="975" i="0">
                <a:solidFill>
                  <a:srgbClr val="10294C"/>
                </a:solidFill>
              </a:defRPr>
            </a:lvl1pPr>
            <a:lvl2pPr marL="0">
              <a:spcBef>
                <a:spcPts val="0"/>
              </a:spcBef>
              <a:buNone/>
              <a:defRPr sz="825"/>
            </a:lvl2pPr>
            <a:lvl3pPr marL="0">
              <a:spcBef>
                <a:spcPts val="0"/>
              </a:spcBef>
              <a:buNone/>
              <a:defRPr sz="825"/>
            </a:lvl3pPr>
            <a:lvl4pPr marL="0">
              <a:spcBef>
                <a:spcPts val="0"/>
              </a:spcBef>
              <a:buNone/>
              <a:defRPr sz="825"/>
            </a:lvl4pPr>
            <a:lvl5pPr marL="0">
              <a:spcBef>
                <a:spcPts val="0"/>
              </a:spcBef>
              <a:buNone/>
              <a:defRPr sz="825"/>
            </a:lvl5pPr>
          </a:lstStyle>
          <a:p>
            <a:pPr lvl="0"/>
            <a:r>
              <a:rPr lang="it-IT" dirty="0" smtClean="0"/>
              <a:t>%</a:t>
            </a:r>
            <a:endParaRPr lang="it-IT" dirty="0"/>
          </a:p>
        </p:txBody>
      </p:sp>
      <p:sp>
        <p:nvSpPr>
          <p:cNvPr id="15" name="Segnaposto testo 13"/>
          <p:cNvSpPr>
            <a:spLocks noGrp="1"/>
          </p:cNvSpPr>
          <p:nvPr>
            <p:ph type="body" sz="quarter" idx="15" hasCustomPrompt="1"/>
          </p:nvPr>
        </p:nvSpPr>
        <p:spPr>
          <a:xfrm>
            <a:off x="1" y="2276872"/>
            <a:ext cx="1067990" cy="792088"/>
          </a:xfrm>
        </p:spPr>
        <p:txBody>
          <a:bodyPr/>
          <a:lstStyle>
            <a:lvl1pPr marL="0">
              <a:spcBef>
                <a:spcPts val="0"/>
              </a:spcBef>
              <a:buNone/>
              <a:defRPr sz="975" i="0">
                <a:solidFill>
                  <a:srgbClr val="10294C"/>
                </a:solidFill>
              </a:defRPr>
            </a:lvl1pPr>
            <a:lvl2pPr marL="0">
              <a:spcBef>
                <a:spcPts val="0"/>
              </a:spcBef>
              <a:buNone/>
              <a:defRPr sz="825"/>
            </a:lvl2pPr>
            <a:lvl3pPr marL="0">
              <a:spcBef>
                <a:spcPts val="0"/>
              </a:spcBef>
              <a:buNone/>
              <a:defRPr sz="825"/>
            </a:lvl3pPr>
            <a:lvl4pPr marL="0">
              <a:spcBef>
                <a:spcPts val="0"/>
              </a:spcBef>
              <a:buNone/>
              <a:defRPr sz="825"/>
            </a:lvl4pPr>
            <a:lvl5pPr marL="0">
              <a:spcBef>
                <a:spcPts val="0"/>
              </a:spcBef>
              <a:buNone/>
              <a:defRPr sz="825"/>
            </a:lvl5pPr>
          </a:lstStyle>
          <a:p>
            <a:pPr lvl="0"/>
            <a:r>
              <a:rPr lang="it-IT" dirty="0" smtClean="0"/>
              <a:t>note varie</a:t>
            </a:r>
            <a:endParaRPr lang="it-IT" dirty="0"/>
          </a:p>
        </p:txBody>
      </p:sp>
      <p:sp>
        <p:nvSpPr>
          <p:cNvPr id="13" name="Segnaposto data 12"/>
          <p:cNvSpPr>
            <a:spLocks noGrp="1"/>
          </p:cNvSpPr>
          <p:nvPr>
            <p:ph type="dt" sz="half" idx="16"/>
          </p:nvPr>
        </p:nvSpPr>
        <p:spPr>
          <a:xfrm>
            <a:off x="82800" y="6447602"/>
            <a:ext cx="2133600" cy="365125"/>
          </a:xfrm>
        </p:spPr>
        <p:txBody>
          <a:bodyPr/>
          <a:lstStyle>
            <a:lvl1pPr>
              <a:defRPr/>
            </a:lvl1pPr>
          </a:lstStyle>
          <a:p>
            <a:pPr>
              <a:defRPr/>
            </a:pPr>
            <a:r>
              <a:rPr lang="it-IT" smtClean="0"/>
              <a:t>June 2021</a:t>
            </a:r>
            <a:endParaRPr lang="it-IT" dirty="0"/>
          </a:p>
        </p:txBody>
      </p:sp>
      <p:sp>
        <p:nvSpPr>
          <p:cNvPr id="19" name="Segnaposto piè di pagina 4"/>
          <p:cNvSpPr>
            <a:spLocks noGrp="1"/>
          </p:cNvSpPr>
          <p:nvPr>
            <p:ph type="ftr" sz="quarter" idx="11"/>
          </p:nvPr>
        </p:nvSpPr>
        <p:spPr>
          <a:xfrm>
            <a:off x="3124200" y="6448427"/>
            <a:ext cx="2895600" cy="365125"/>
          </a:xfrm>
        </p:spPr>
        <p:txBody>
          <a:bodyPr/>
          <a:lstStyle>
            <a:lvl1pPr>
              <a:defRPr/>
            </a:lvl1pPr>
          </a:lstStyle>
          <a:p>
            <a:pPr>
              <a:defRPr/>
            </a:pPr>
            <a:r>
              <a:rPr lang="it-IT" dirty="0" smtClean="0"/>
              <a:t>S. Galeazzi, C. Girotti - </a:t>
            </a:r>
            <a:r>
              <a:rPr lang="it-IT" dirty="0" err="1" smtClean="0"/>
              <a:t>AlmaLaurea</a:t>
            </a:r>
            <a:endParaRPr lang="it-IT" dirty="0"/>
          </a:p>
        </p:txBody>
      </p:sp>
      <p:sp>
        <p:nvSpPr>
          <p:cNvPr id="20" name="Segnaposto numero diapositiva 5"/>
          <p:cNvSpPr>
            <a:spLocks noGrp="1"/>
          </p:cNvSpPr>
          <p:nvPr>
            <p:ph type="sldNum" sz="quarter" idx="12"/>
          </p:nvPr>
        </p:nvSpPr>
        <p:spPr>
          <a:xfrm>
            <a:off x="6902450" y="6448427"/>
            <a:ext cx="2133600" cy="365125"/>
          </a:xfrm>
        </p:spPr>
        <p:txBody>
          <a:bodyPr/>
          <a:lstStyle>
            <a:lvl1pPr>
              <a:defRPr/>
            </a:lvl1pPr>
          </a:lstStyle>
          <a:p>
            <a:pPr>
              <a:defRPr/>
            </a:pPr>
            <a:fld id="{75A12187-104A-4083-9F61-4FD6E14131D8}" type="slidenum">
              <a:rPr lang="it-IT"/>
              <a:pPr>
                <a:defRPr/>
              </a:pPr>
              <a:t>‹N›</a:t>
            </a:fld>
            <a:endParaRPr lang="it-IT" dirty="0"/>
          </a:p>
        </p:txBody>
      </p:sp>
      <p:sp>
        <p:nvSpPr>
          <p:cNvPr id="16" name="Rettangolo 15"/>
          <p:cNvSpPr/>
          <p:nvPr userDrawn="1"/>
        </p:nvSpPr>
        <p:spPr>
          <a:xfrm>
            <a:off x="1098948" y="-4763"/>
            <a:ext cx="34528" cy="971551"/>
          </a:xfrm>
          <a:prstGeom prst="rect">
            <a:avLst/>
          </a:prstGeom>
          <a:solidFill>
            <a:srgbClr val="10294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it-IT"/>
          </a:p>
        </p:txBody>
      </p:sp>
      <p:sp>
        <p:nvSpPr>
          <p:cNvPr id="21" name="Rettangolo 20"/>
          <p:cNvSpPr/>
          <p:nvPr userDrawn="1"/>
        </p:nvSpPr>
        <p:spPr>
          <a:xfrm>
            <a:off x="0" y="890588"/>
            <a:ext cx="9153000" cy="47625"/>
          </a:xfrm>
          <a:prstGeom prst="rect">
            <a:avLst/>
          </a:prstGeom>
          <a:solidFill>
            <a:srgbClr val="10294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it-IT"/>
          </a:p>
        </p:txBody>
      </p:sp>
      <p:sp>
        <p:nvSpPr>
          <p:cNvPr id="22" name="Rettangolo 21"/>
          <p:cNvSpPr/>
          <p:nvPr userDrawn="1"/>
        </p:nvSpPr>
        <p:spPr>
          <a:xfrm>
            <a:off x="0" y="931864"/>
            <a:ext cx="9153000" cy="46037"/>
          </a:xfrm>
          <a:prstGeom prst="rect">
            <a:avLst/>
          </a:prstGeom>
          <a:solidFill>
            <a:srgbClr val="FEB63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it-IT"/>
          </a:p>
        </p:txBody>
      </p:sp>
      <p:sp>
        <p:nvSpPr>
          <p:cNvPr id="23" name="Rettangolo 22"/>
          <p:cNvSpPr/>
          <p:nvPr userDrawn="1"/>
        </p:nvSpPr>
        <p:spPr>
          <a:xfrm>
            <a:off x="1067991" y="-4764"/>
            <a:ext cx="34528" cy="6408000"/>
          </a:xfrm>
          <a:prstGeom prst="rect">
            <a:avLst/>
          </a:prstGeom>
          <a:solidFill>
            <a:srgbClr val="FEB63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it-IT"/>
          </a:p>
        </p:txBody>
      </p:sp>
      <p:pic>
        <p:nvPicPr>
          <p:cNvPr id="25" name="Immagine 24" descr="C:\Users\manitiu\Desktop\AJC 1 cutted.png"/>
          <p:cNvPicPr/>
          <p:nvPr userDrawn="1"/>
        </p:nvPicPr>
        <p:blipFill>
          <a:blip r:embed="rId6" cstate="print">
            <a:extLst>
              <a:ext uri="{28A0092B-C50C-407E-A947-70E740481C1C}">
                <a14:useLocalDpi xmlns:a14="http://schemas.microsoft.com/office/drawing/2010/main" val="0"/>
              </a:ext>
            </a:extLst>
          </a:blip>
          <a:srcRect/>
          <a:stretch>
            <a:fillRect/>
          </a:stretch>
        </p:blipFill>
        <p:spPr bwMode="auto">
          <a:xfrm>
            <a:off x="35496" y="151621"/>
            <a:ext cx="953542" cy="469067"/>
          </a:xfrm>
          <a:prstGeom prst="rect">
            <a:avLst/>
          </a:prstGeom>
          <a:noFill/>
          <a:ln>
            <a:noFill/>
          </a:ln>
        </p:spPr>
      </p:pic>
      <p:sp>
        <p:nvSpPr>
          <p:cNvPr id="26" name="Titolo 1"/>
          <p:cNvSpPr>
            <a:spLocks noGrp="1"/>
          </p:cNvSpPr>
          <p:nvPr>
            <p:ph type="title"/>
          </p:nvPr>
        </p:nvSpPr>
        <p:spPr>
          <a:xfrm>
            <a:off x="0" y="-49130"/>
            <a:ext cx="9144000" cy="947180"/>
          </a:xfrm>
          <a:prstGeom prst="flowChartInternalStorage">
            <a:avLst/>
          </a:prstGeom>
        </p:spPr>
        <p:txBody>
          <a:bodyPr lIns="144000" bIns="54000" anchor="ctr">
            <a:normAutofit/>
          </a:bodyPr>
          <a:lstStyle>
            <a:lvl1pPr>
              <a:lnSpc>
                <a:spcPts val="1650"/>
              </a:lnSpc>
              <a:defRPr sz="2200" u="none" baseline="0">
                <a:solidFill>
                  <a:srgbClr val="10294C"/>
                </a:solidFill>
              </a:defRPr>
            </a:lvl1pPr>
          </a:lstStyle>
          <a:p>
            <a:r>
              <a:rPr lang="it-IT" dirty="0" smtClean="0"/>
              <a:t>Fare clic per modificare lo stile del titolo</a:t>
            </a:r>
            <a:endParaRPr lang="it-IT" dirty="0"/>
          </a:p>
        </p:txBody>
      </p:sp>
    </p:spTree>
  </p:cSld>
  <p:clrMapOvr>
    <a:masterClrMapping/>
  </p:clrMapOvr>
  <p:transition spd="med"/>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cSld name="Solo titolo">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1143000"/>
          </a:xfrm>
          <a:prstGeom prst="rect">
            <a:avLst/>
          </a:prstGeom>
        </p:spPr>
        <p:txBody>
          <a:bodyPr/>
          <a:lstStyle/>
          <a:p>
            <a:r>
              <a:rPr lang="it-IT" smtClean="0"/>
              <a:t>Fare clic per modificare stile</a:t>
            </a:r>
            <a:endParaRPr lang="en-US"/>
          </a:p>
        </p:txBody>
      </p:sp>
      <p:sp>
        <p:nvSpPr>
          <p:cNvPr id="3" name="Date Placeholder 2"/>
          <p:cNvSpPr>
            <a:spLocks noGrp="1"/>
          </p:cNvSpPr>
          <p:nvPr>
            <p:ph type="dt" sz="half" idx="10"/>
          </p:nvPr>
        </p:nvSpPr>
        <p:spPr>
          <a:xfrm>
            <a:off x="82800" y="6447602"/>
            <a:ext cx="2133600" cy="365125"/>
          </a:xfrm>
        </p:spPr>
        <p:txBody>
          <a:bodyPr/>
          <a:lstStyle>
            <a:lvl1pPr>
              <a:defRPr/>
            </a:lvl1pPr>
          </a:lstStyle>
          <a:p>
            <a:pPr>
              <a:defRPr/>
            </a:pPr>
            <a:r>
              <a:rPr lang="it-IT" smtClean="0"/>
              <a:t>June 2021</a:t>
            </a:r>
            <a:endParaRPr lang="it-IT" dirty="0"/>
          </a:p>
        </p:txBody>
      </p:sp>
      <p:sp>
        <p:nvSpPr>
          <p:cNvPr id="6" name="Segnaposto piè di pagina 4"/>
          <p:cNvSpPr>
            <a:spLocks noGrp="1"/>
          </p:cNvSpPr>
          <p:nvPr>
            <p:ph type="ftr" sz="quarter" idx="11"/>
          </p:nvPr>
        </p:nvSpPr>
        <p:spPr>
          <a:xfrm>
            <a:off x="3124200" y="6448427"/>
            <a:ext cx="2895600" cy="365125"/>
          </a:xfrm>
        </p:spPr>
        <p:txBody>
          <a:bodyPr/>
          <a:lstStyle>
            <a:lvl1pPr>
              <a:defRPr/>
            </a:lvl1pPr>
          </a:lstStyle>
          <a:p>
            <a:pPr>
              <a:defRPr/>
            </a:pPr>
            <a:r>
              <a:rPr lang="it-IT" dirty="0" smtClean="0"/>
              <a:t>S. Galeazzi, C. Girotti - </a:t>
            </a:r>
            <a:r>
              <a:rPr lang="it-IT" dirty="0" err="1" smtClean="0"/>
              <a:t>AlmaLaurea</a:t>
            </a:r>
            <a:endParaRPr lang="it-IT" dirty="0"/>
          </a:p>
        </p:txBody>
      </p:sp>
      <p:sp>
        <p:nvSpPr>
          <p:cNvPr id="7" name="Segnaposto numero diapositiva 5"/>
          <p:cNvSpPr>
            <a:spLocks noGrp="1"/>
          </p:cNvSpPr>
          <p:nvPr>
            <p:ph type="sldNum" sz="quarter" idx="12"/>
          </p:nvPr>
        </p:nvSpPr>
        <p:spPr>
          <a:xfrm>
            <a:off x="6902450" y="6448427"/>
            <a:ext cx="2133600" cy="365125"/>
          </a:xfrm>
        </p:spPr>
        <p:txBody>
          <a:bodyPr/>
          <a:lstStyle>
            <a:lvl1pPr>
              <a:defRPr/>
            </a:lvl1pPr>
          </a:lstStyle>
          <a:p>
            <a:pPr>
              <a:defRPr/>
            </a:pPr>
            <a:fld id="{75A12187-104A-4083-9F61-4FD6E14131D8}" type="slidenum">
              <a:rPr lang="it-IT"/>
              <a:pPr>
                <a:defRPr/>
              </a:pPr>
              <a:t>‹N›</a:t>
            </a:fld>
            <a:endParaRPr lang="it-IT" dirty="0"/>
          </a:p>
        </p:txBody>
      </p:sp>
    </p:spTree>
    <p:extLst>
      <p:ext uri="{BB962C8B-B14F-4D97-AF65-F5344CB8AC3E}">
        <p14:creationId xmlns:p14="http://schemas.microsoft.com/office/powerpoint/2010/main" val="3661741482"/>
      </p:ext>
    </p:extLst>
  </p:cSld>
  <p:clrMapOvr>
    <a:masterClrMapping/>
  </p:clrMapOvr>
  <p:transition spd="med"/>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Segnaposto testo 2"/>
          <p:cNvSpPr>
            <a:spLocks noGrp="1"/>
          </p:cNvSpPr>
          <p:nvPr>
            <p:ph type="body" idx="1"/>
          </p:nvPr>
        </p:nvSpPr>
        <p:spPr bwMode="auto">
          <a:xfrm>
            <a:off x="457200" y="1600202"/>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p>
        </p:txBody>
      </p:sp>
      <p:sp>
        <p:nvSpPr>
          <p:cNvPr id="4" name="Segnaposto data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fontAlgn="auto">
              <a:spcBef>
                <a:spcPts val="0"/>
              </a:spcBef>
              <a:spcAft>
                <a:spcPts val="0"/>
              </a:spcAft>
              <a:defRPr sz="750" dirty="0">
                <a:solidFill>
                  <a:schemeClr val="tx1">
                    <a:tint val="75000"/>
                  </a:schemeClr>
                </a:solidFill>
                <a:latin typeface="+mn-lt"/>
                <a:cs typeface="+mn-cs"/>
              </a:defRPr>
            </a:lvl1pPr>
          </a:lstStyle>
          <a:p>
            <a:pPr>
              <a:defRPr/>
            </a:pPr>
            <a:r>
              <a:rPr lang="it-IT" smtClean="0"/>
              <a:t>June 2021</a:t>
            </a:r>
            <a:endParaRPr lang="it-IT" dirty="0"/>
          </a:p>
        </p:txBody>
      </p:sp>
      <p:sp>
        <p:nvSpPr>
          <p:cNvPr id="5" name="Segnaposto piè di pagina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fontAlgn="auto">
              <a:spcBef>
                <a:spcPts val="0"/>
              </a:spcBef>
              <a:spcAft>
                <a:spcPts val="0"/>
              </a:spcAft>
              <a:defRPr sz="750" dirty="0">
                <a:solidFill>
                  <a:schemeClr val="tx1">
                    <a:tint val="75000"/>
                  </a:schemeClr>
                </a:solidFill>
                <a:latin typeface="+mn-lt"/>
                <a:cs typeface="+mn-cs"/>
              </a:defRPr>
            </a:lvl1pPr>
          </a:lstStyle>
          <a:p>
            <a:pPr>
              <a:defRPr/>
            </a:pPr>
            <a:r>
              <a:rPr lang="it-IT" dirty="0" smtClean="0"/>
              <a:t>S. Galeazzi, C. Girotti - </a:t>
            </a:r>
            <a:r>
              <a:rPr lang="it-IT" dirty="0" err="1" smtClean="0"/>
              <a:t>AlmaLaurea</a:t>
            </a:r>
            <a:endParaRPr lang="it-IT" dirty="0"/>
          </a:p>
        </p:txBody>
      </p:sp>
      <p:sp>
        <p:nvSpPr>
          <p:cNvPr id="6" name="Segnaposto numero diapositiva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fontAlgn="auto">
              <a:spcBef>
                <a:spcPts val="0"/>
              </a:spcBef>
              <a:spcAft>
                <a:spcPts val="0"/>
              </a:spcAft>
              <a:defRPr sz="750" smtClean="0">
                <a:solidFill>
                  <a:schemeClr val="tx1">
                    <a:tint val="75000"/>
                  </a:schemeClr>
                </a:solidFill>
                <a:latin typeface="+mn-lt"/>
                <a:cs typeface="+mn-cs"/>
              </a:defRPr>
            </a:lvl1pPr>
          </a:lstStyle>
          <a:p>
            <a:pPr>
              <a:defRPr/>
            </a:pPr>
            <a:fld id="{AF83F2C1-00D6-4677-AB52-2D34725C4923}" type="slidenum">
              <a:rPr lang="it-IT" smtClean="0"/>
              <a:pPr>
                <a:defRPr/>
              </a:pPr>
              <a:t>‹N›</a:t>
            </a:fld>
            <a:endParaRPr lang="it-IT"/>
          </a:p>
        </p:txBody>
      </p:sp>
    </p:spTree>
  </p:cSld>
  <p:clrMap bg1="lt1" tx1="dk1" bg2="lt2" tx2="dk2" accent1="accent1" accent2="accent2" accent3="accent3" accent4="accent4" accent5="accent5" accent6="accent6" hlink="hlink" folHlink="folHlink"/>
  <p:sldLayoutIdLst>
    <p:sldLayoutId id="2147483727" r:id="rId1"/>
    <p:sldLayoutId id="2147483728" r:id="rId2"/>
    <p:sldLayoutId id="2147483674" r:id="rId3"/>
    <p:sldLayoutId id="2147483675" r:id="rId4"/>
    <p:sldLayoutId id="2147483676" r:id="rId5"/>
    <p:sldLayoutId id="2147483677" r:id="rId6"/>
    <p:sldLayoutId id="2147483681" r:id="rId7"/>
    <p:sldLayoutId id="2147483678" r:id="rId8"/>
    <p:sldLayoutId id="2147483686" r:id="rId9"/>
  </p:sldLayoutIdLst>
  <p:transition spd="med"/>
  <p:timing>
    <p:tnLst>
      <p:par>
        <p:cTn id="1" dur="indefinite" restart="never" nodeType="tmRoot"/>
      </p:par>
    </p:tnLst>
  </p:timing>
  <p:hf hdr="0"/>
  <p:txStyles>
    <p:titleStyle>
      <a:lvl1pPr algn="l" rtl="0" eaLnBrk="1" fontAlgn="base" hangingPunct="1">
        <a:spcBef>
          <a:spcPct val="0"/>
        </a:spcBef>
        <a:spcAft>
          <a:spcPct val="0"/>
        </a:spcAft>
        <a:defRPr kern="1200">
          <a:solidFill>
            <a:schemeClr val="bg1"/>
          </a:solidFill>
          <a:latin typeface="+mj-lt"/>
          <a:ea typeface="+mj-ea"/>
          <a:cs typeface="+mj-cs"/>
        </a:defRPr>
      </a:lvl1pPr>
      <a:lvl2pPr algn="l" rtl="0" eaLnBrk="1" fontAlgn="base" hangingPunct="1">
        <a:spcBef>
          <a:spcPct val="0"/>
        </a:spcBef>
        <a:spcAft>
          <a:spcPct val="0"/>
        </a:spcAft>
        <a:defRPr>
          <a:solidFill>
            <a:schemeClr val="bg1"/>
          </a:solidFill>
          <a:latin typeface="Trebuchet MS" pitchFamily="34" charset="0"/>
        </a:defRPr>
      </a:lvl2pPr>
      <a:lvl3pPr algn="l" rtl="0" eaLnBrk="1" fontAlgn="base" hangingPunct="1">
        <a:spcBef>
          <a:spcPct val="0"/>
        </a:spcBef>
        <a:spcAft>
          <a:spcPct val="0"/>
        </a:spcAft>
        <a:defRPr>
          <a:solidFill>
            <a:schemeClr val="bg1"/>
          </a:solidFill>
          <a:latin typeface="Trebuchet MS" pitchFamily="34" charset="0"/>
        </a:defRPr>
      </a:lvl3pPr>
      <a:lvl4pPr algn="l" rtl="0" eaLnBrk="1" fontAlgn="base" hangingPunct="1">
        <a:spcBef>
          <a:spcPct val="0"/>
        </a:spcBef>
        <a:spcAft>
          <a:spcPct val="0"/>
        </a:spcAft>
        <a:defRPr>
          <a:solidFill>
            <a:schemeClr val="bg1"/>
          </a:solidFill>
          <a:latin typeface="Trebuchet MS" pitchFamily="34" charset="0"/>
        </a:defRPr>
      </a:lvl4pPr>
      <a:lvl5pPr algn="l" rtl="0" eaLnBrk="1" fontAlgn="base" hangingPunct="1">
        <a:spcBef>
          <a:spcPct val="0"/>
        </a:spcBef>
        <a:spcAft>
          <a:spcPct val="0"/>
        </a:spcAft>
        <a:defRPr>
          <a:solidFill>
            <a:schemeClr val="bg1"/>
          </a:solidFill>
          <a:latin typeface="Trebuchet MS" pitchFamily="34" charset="0"/>
        </a:defRPr>
      </a:lvl5pPr>
      <a:lvl6pPr marL="342900" algn="l" rtl="0" eaLnBrk="1" fontAlgn="base" hangingPunct="1">
        <a:spcBef>
          <a:spcPct val="0"/>
        </a:spcBef>
        <a:spcAft>
          <a:spcPct val="0"/>
        </a:spcAft>
        <a:defRPr>
          <a:solidFill>
            <a:schemeClr val="bg1"/>
          </a:solidFill>
          <a:latin typeface="Trebuchet MS" pitchFamily="34" charset="0"/>
        </a:defRPr>
      </a:lvl6pPr>
      <a:lvl7pPr marL="685800" algn="l" rtl="0" eaLnBrk="1" fontAlgn="base" hangingPunct="1">
        <a:spcBef>
          <a:spcPct val="0"/>
        </a:spcBef>
        <a:spcAft>
          <a:spcPct val="0"/>
        </a:spcAft>
        <a:defRPr>
          <a:solidFill>
            <a:schemeClr val="bg1"/>
          </a:solidFill>
          <a:latin typeface="Trebuchet MS" pitchFamily="34" charset="0"/>
        </a:defRPr>
      </a:lvl7pPr>
      <a:lvl8pPr marL="1028700" algn="l" rtl="0" eaLnBrk="1" fontAlgn="base" hangingPunct="1">
        <a:spcBef>
          <a:spcPct val="0"/>
        </a:spcBef>
        <a:spcAft>
          <a:spcPct val="0"/>
        </a:spcAft>
        <a:defRPr>
          <a:solidFill>
            <a:schemeClr val="bg1"/>
          </a:solidFill>
          <a:latin typeface="Trebuchet MS" pitchFamily="34" charset="0"/>
        </a:defRPr>
      </a:lvl8pPr>
      <a:lvl9pPr marL="1371600" algn="l" rtl="0" eaLnBrk="1" fontAlgn="base" hangingPunct="1">
        <a:spcBef>
          <a:spcPct val="0"/>
        </a:spcBef>
        <a:spcAft>
          <a:spcPct val="0"/>
        </a:spcAft>
        <a:defRPr>
          <a:solidFill>
            <a:schemeClr val="bg1"/>
          </a:solidFill>
          <a:latin typeface="Trebuchet MS" pitchFamily="34" charset="0"/>
        </a:defRPr>
      </a:lvl9pPr>
    </p:titleStyle>
    <p:bodyStyle>
      <a:lvl1pPr marL="257175" indent="-257175" algn="l" rtl="0" eaLnBrk="1" fontAlgn="base" hangingPunct="1">
        <a:spcBef>
          <a:spcPct val="20000"/>
        </a:spcBef>
        <a:spcAft>
          <a:spcPct val="0"/>
        </a:spcAft>
        <a:buFont typeface="Arial" charset="0"/>
        <a:buChar char="•"/>
        <a:defRPr sz="2400" kern="1200">
          <a:solidFill>
            <a:schemeClr val="tx2"/>
          </a:solidFill>
          <a:latin typeface="+mn-lt"/>
          <a:ea typeface="+mn-ea"/>
          <a:cs typeface="+mn-cs"/>
        </a:defRPr>
      </a:lvl1pPr>
      <a:lvl2pPr marL="557213" indent="-214313" algn="l" rtl="0" eaLnBrk="1" fontAlgn="base" hangingPunct="1">
        <a:spcBef>
          <a:spcPct val="20000"/>
        </a:spcBef>
        <a:spcAft>
          <a:spcPct val="0"/>
        </a:spcAft>
        <a:buFont typeface="Arial" charset="0"/>
        <a:buChar char="–"/>
        <a:defRPr sz="2100" kern="1200">
          <a:solidFill>
            <a:schemeClr val="tx2"/>
          </a:solidFill>
          <a:latin typeface="+mn-lt"/>
          <a:ea typeface="+mn-ea"/>
          <a:cs typeface="+mn-cs"/>
        </a:defRPr>
      </a:lvl2pPr>
      <a:lvl3pPr marL="857250" indent="-171450" algn="l" rtl="0" eaLnBrk="1" fontAlgn="base" hangingPunct="1">
        <a:spcBef>
          <a:spcPct val="20000"/>
        </a:spcBef>
        <a:spcAft>
          <a:spcPct val="0"/>
        </a:spcAft>
        <a:buFont typeface="Arial" charset="0"/>
        <a:buChar char="•"/>
        <a:defRPr sz="1800" kern="1200">
          <a:solidFill>
            <a:schemeClr val="tx2"/>
          </a:solidFill>
          <a:latin typeface="+mn-lt"/>
          <a:ea typeface="+mn-ea"/>
          <a:cs typeface="+mn-cs"/>
        </a:defRPr>
      </a:lvl3pPr>
      <a:lvl4pPr marL="1200150" indent="-171450" algn="l" rtl="0" eaLnBrk="1" fontAlgn="base" hangingPunct="1">
        <a:spcBef>
          <a:spcPct val="20000"/>
        </a:spcBef>
        <a:spcAft>
          <a:spcPct val="0"/>
        </a:spcAft>
        <a:buFont typeface="Arial" charset="0"/>
        <a:buChar char="–"/>
        <a:defRPr sz="1500" kern="1200">
          <a:solidFill>
            <a:schemeClr val="tx2"/>
          </a:solidFill>
          <a:latin typeface="+mn-lt"/>
          <a:ea typeface="+mn-ea"/>
          <a:cs typeface="+mn-cs"/>
        </a:defRPr>
      </a:lvl4pPr>
      <a:lvl5pPr marL="1543050" indent="-171450" algn="l" rtl="0" eaLnBrk="1" fontAlgn="base" hangingPunct="1">
        <a:spcBef>
          <a:spcPct val="20000"/>
        </a:spcBef>
        <a:spcAft>
          <a:spcPct val="0"/>
        </a:spcAft>
        <a:buFont typeface="Arial" charset="0"/>
        <a:buChar char="»"/>
        <a:defRPr sz="1500" kern="1200">
          <a:solidFill>
            <a:schemeClr val="tx2"/>
          </a:solidFill>
          <a:latin typeface="+mn-lt"/>
          <a:ea typeface="+mn-ea"/>
          <a:cs typeface="+mn-cs"/>
        </a:defRPr>
      </a:lvl5pPr>
      <a:lvl6pPr marL="18859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9pPr>
    </p:bodyStyle>
    <p:otherStyle>
      <a:defPPr>
        <a:defRPr lang="it-IT"/>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motive-euproject.net/"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3.xml"/><Relationship Id="rId1" Type="http://schemas.openxmlformats.org/officeDocument/2006/relationships/slideLayout" Target="../slideLayouts/slideLayout4.xml"/><Relationship Id="rId4" Type="http://schemas.openxmlformats.org/officeDocument/2006/relationships/image" Target="../media/image13.jpeg"/></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6.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p:cNvSpPr>
            <a:spLocks noGrp="1"/>
          </p:cNvSpPr>
          <p:nvPr>
            <p:ph type="body" sz="quarter" idx="10"/>
          </p:nvPr>
        </p:nvSpPr>
        <p:spPr>
          <a:xfrm>
            <a:off x="826042" y="1787758"/>
            <a:ext cx="8317958" cy="2677656"/>
          </a:xfrm>
        </p:spPr>
        <p:txBody>
          <a:bodyPr/>
          <a:lstStyle/>
          <a:p>
            <a:r>
              <a:rPr lang="en-US" sz="2200" dirty="0"/>
              <a:t>“</a:t>
            </a:r>
            <a:r>
              <a:rPr lang="en-US" sz="2600" dirty="0" err="1">
                <a:solidFill>
                  <a:srgbClr val="10294B"/>
                </a:solidFill>
              </a:rPr>
              <a:t>MO</a:t>
            </a:r>
            <a:r>
              <a:rPr lang="en-US" sz="2200" dirty="0" err="1"/>
              <a:t>nitoring</a:t>
            </a:r>
            <a:r>
              <a:rPr lang="en-US" sz="2200" dirty="0"/>
              <a:t> </a:t>
            </a:r>
            <a:r>
              <a:rPr lang="en-US" sz="2600" dirty="0">
                <a:solidFill>
                  <a:srgbClr val="10294B"/>
                </a:solidFill>
              </a:rPr>
              <a:t>T</a:t>
            </a:r>
            <a:r>
              <a:rPr lang="en-US" sz="2200" dirty="0"/>
              <a:t>rends </a:t>
            </a:r>
            <a:r>
              <a:rPr lang="en-US" sz="2600" dirty="0" smtClean="0">
                <a:solidFill>
                  <a:srgbClr val="10294B"/>
                </a:solidFill>
              </a:rPr>
              <a:t>I</a:t>
            </a:r>
            <a:r>
              <a:rPr lang="en-US" sz="2200" dirty="0" smtClean="0"/>
              <a:t>n </a:t>
            </a:r>
            <a:r>
              <a:rPr lang="en-US" sz="2600" dirty="0">
                <a:solidFill>
                  <a:srgbClr val="10294B"/>
                </a:solidFill>
              </a:rPr>
              <a:t>V</a:t>
            </a:r>
            <a:r>
              <a:rPr lang="en-US" sz="2200" dirty="0"/>
              <a:t>ietnamese graduates’ </a:t>
            </a:r>
            <a:r>
              <a:rPr lang="en-US" sz="2600" dirty="0">
                <a:solidFill>
                  <a:srgbClr val="10294B"/>
                </a:solidFill>
              </a:rPr>
              <a:t>E</a:t>
            </a:r>
            <a:r>
              <a:rPr lang="en-US" sz="2200" dirty="0"/>
              <a:t>mployment” </a:t>
            </a:r>
            <a:r>
              <a:rPr lang="en-US" sz="2200" dirty="0" smtClean="0"/>
              <a:t/>
            </a:r>
            <a:br>
              <a:rPr lang="en-US" sz="2200" dirty="0" smtClean="0"/>
            </a:br>
            <a:r>
              <a:rPr lang="en-US" sz="2600" dirty="0" smtClean="0">
                <a:solidFill>
                  <a:srgbClr val="10294B"/>
                </a:solidFill>
              </a:rPr>
              <a:t>MOTIVE</a:t>
            </a:r>
            <a:r>
              <a:rPr lang="en-US" sz="2200" dirty="0" smtClean="0"/>
              <a:t> </a:t>
            </a:r>
            <a:r>
              <a:rPr lang="en-US" sz="1500" dirty="0" smtClean="0">
                <a:hlinkClick r:id="rId3"/>
              </a:rPr>
              <a:t>www.motive-euproject.net</a:t>
            </a:r>
            <a:r>
              <a:rPr lang="en-US" sz="1500" dirty="0" smtClean="0"/>
              <a:t> (</a:t>
            </a:r>
            <a:r>
              <a:rPr lang="en-US" sz="1350" dirty="0" smtClean="0"/>
              <a:t>Project </a:t>
            </a:r>
            <a:r>
              <a:rPr lang="en-US" sz="1350" dirty="0"/>
              <a:t>No. </a:t>
            </a:r>
            <a:r>
              <a:rPr lang="en-US" sz="1350" dirty="0" smtClean="0"/>
              <a:t>609781-EPP-1-2019-IT-EPPKA2-CBHE-SP)</a:t>
            </a:r>
            <a:endParaRPr lang="en-US" sz="1350" dirty="0"/>
          </a:p>
          <a:p>
            <a:pPr>
              <a:spcBef>
                <a:spcPts val="2400"/>
              </a:spcBef>
            </a:pPr>
            <a:r>
              <a:rPr lang="en-GB" sz="3200" i="1" dirty="0"/>
              <a:t>How to use graduates surveys on data </a:t>
            </a:r>
            <a:r>
              <a:rPr lang="en-GB" sz="3200" i="1" dirty="0" smtClean="0"/>
              <a:t/>
            </a:r>
            <a:br>
              <a:rPr lang="en-GB" sz="3200" i="1" dirty="0" smtClean="0"/>
            </a:br>
            <a:r>
              <a:rPr lang="en-GB" sz="3200" i="1" dirty="0" smtClean="0"/>
              <a:t>for </a:t>
            </a:r>
            <a:r>
              <a:rPr lang="en-GB" sz="3200" i="1" dirty="0"/>
              <a:t>supporting governance reform </a:t>
            </a:r>
            <a:r>
              <a:rPr lang="en-GB" sz="3200" i="1" dirty="0" smtClean="0"/>
              <a:t>and Quality Assurance </a:t>
            </a:r>
            <a:r>
              <a:rPr lang="en-GB" sz="3200" i="1" dirty="0"/>
              <a:t>in Higher Education</a:t>
            </a:r>
            <a:endParaRPr lang="it-IT" sz="3200" dirty="0"/>
          </a:p>
        </p:txBody>
      </p:sp>
      <p:sp>
        <p:nvSpPr>
          <p:cNvPr id="3" name="Segnaposto testo 2"/>
          <p:cNvSpPr>
            <a:spLocks noGrp="1"/>
          </p:cNvSpPr>
          <p:nvPr>
            <p:ph type="body" sz="quarter" idx="11"/>
          </p:nvPr>
        </p:nvSpPr>
        <p:spPr>
          <a:xfrm>
            <a:off x="4355976" y="4611469"/>
            <a:ext cx="4796449" cy="761747"/>
          </a:xfrm>
        </p:spPr>
        <p:txBody>
          <a:bodyPr/>
          <a:lstStyle/>
          <a:p>
            <a:pPr fontAlgn="auto">
              <a:spcBef>
                <a:spcPts val="1350"/>
              </a:spcBef>
              <a:spcAft>
                <a:spcPts val="0"/>
              </a:spcAft>
              <a:defRPr/>
            </a:pPr>
            <a:r>
              <a:rPr lang="it-IT" dirty="0" smtClean="0"/>
              <a:t>Silvia Galeazzi, Claudia Girotti </a:t>
            </a:r>
            <a:r>
              <a:rPr lang="it-IT" sz="1600" b="0" dirty="0" smtClean="0"/>
              <a:t>(</a:t>
            </a:r>
            <a:r>
              <a:rPr lang="it-IT" sz="1600" b="0" dirty="0" err="1" smtClean="0"/>
              <a:t>AlmaLaurea</a:t>
            </a:r>
            <a:r>
              <a:rPr lang="it-IT" sz="1600" b="0" dirty="0" smtClean="0"/>
              <a:t>)</a:t>
            </a:r>
            <a:endParaRPr lang="it-IT" sz="1600" b="0" dirty="0"/>
          </a:p>
          <a:p>
            <a:pPr fontAlgn="auto">
              <a:spcBef>
                <a:spcPts val="900"/>
              </a:spcBef>
              <a:spcAft>
                <a:spcPts val="0"/>
              </a:spcAft>
              <a:defRPr/>
            </a:pPr>
            <a:r>
              <a:rPr lang="en-US" dirty="0" smtClean="0"/>
              <a:t>Hanoi, 22-25 June 2021</a:t>
            </a:r>
            <a:endParaRPr lang="en-US" sz="1350" i="1" dirty="0"/>
          </a:p>
        </p:txBody>
      </p:sp>
    </p:spTree>
    <p:extLst>
      <p:ext uri="{BB962C8B-B14F-4D97-AF65-F5344CB8AC3E}">
        <p14:creationId xmlns:p14="http://schemas.microsoft.com/office/powerpoint/2010/main" val="268959708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1155411" y="1123970"/>
            <a:ext cx="8100392" cy="5109207"/>
          </a:xfrm>
        </p:spPr>
        <p:txBody>
          <a:bodyPr/>
          <a:lstStyle/>
          <a:p>
            <a:pPr marL="285750" lvl="1" indent="-285750">
              <a:lnSpc>
                <a:spcPts val="2600"/>
              </a:lnSpc>
              <a:spcAft>
                <a:spcPts val="600"/>
              </a:spcAft>
              <a:buFont typeface="Wingdings" panose="05000000000000000000" pitchFamily="2" charset="2"/>
              <a:buChar char="Ø"/>
            </a:pPr>
            <a:r>
              <a:rPr lang="en-US" sz="1700" b="1" dirty="0" smtClean="0"/>
              <a:t>Students </a:t>
            </a:r>
            <a:r>
              <a:rPr lang="en-US" sz="1700" dirty="0"/>
              <a:t>who intend to enroll at university after high school and to enter </a:t>
            </a:r>
            <a:r>
              <a:rPr lang="en-US" sz="1700" dirty="0" smtClean="0"/>
              <a:t>on </a:t>
            </a:r>
            <a:r>
              <a:rPr lang="en-US" sz="1700" dirty="0" err="1" smtClean="0"/>
              <a:t>labour</a:t>
            </a:r>
            <a:r>
              <a:rPr lang="en-US" sz="1700" dirty="0" smtClean="0"/>
              <a:t> market after graduation </a:t>
            </a:r>
            <a:r>
              <a:rPr lang="en-US" sz="1700" b="1" dirty="0" smtClean="0"/>
              <a:t>and</a:t>
            </a:r>
            <a:r>
              <a:rPr lang="en-US" sz="1700" dirty="0" smtClean="0"/>
              <a:t> </a:t>
            </a:r>
            <a:r>
              <a:rPr lang="en-US" sz="1700" b="1" dirty="0" smtClean="0"/>
              <a:t>families</a:t>
            </a:r>
            <a:r>
              <a:rPr lang="en-US" sz="1700" dirty="0" smtClean="0"/>
              <a:t>: the </a:t>
            </a:r>
            <a:r>
              <a:rPr lang="en-US" sz="1700" dirty="0"/>
              <a:t>results of the surveys are useful as a tool of </a:t>
            </a:r>
            <a:r>
              <a:rPr lang="en-US" sz="1700" dirty="0" smtClean="0"/>
              <a:t>guidance</a:t>
            </a:r>
          </a:p>
          <a:p>
            <a:pPr marL="585787" lvl="2" indent="-285750">
              <a:lnSpc>
                <a:spcPts val="2600"/>
              </a:lnSpc>
              <a:spcAft>
                <a:spcPts val="600"/>
              </a:spcAft>
              <a:buFont typeface="Wingdings" panose="05000000000000000000" pitchFamily="2" charset="2"/>
              <a:buChar char="ü"/>
            </a:pPr>
            <a:r>
              <a:rPr lang="en-US" sz="1550" u="sng" dirty="0"/>
              <a:t>Input guidance</a:t>
            </a:r>
            <a:r>
              <a:rPr lang="en-US" sz="1550" dirty="0"/>
              <a:t> (from high school to university) </a:t>
            </a:r>
            <a:r>
              <a:rPr lang="en-US" sz="1550" dirty="0" smtClean="0"/>
              <a:t>for </a:t>
            </a:r>
            <a:r>
              <a:rPr lang="en-US" sz="1550" dirty="0"/>
              <a:t>a quality guidance </a:t>
            </a:r>
            <a:r>
              <a:rPr lang="en-US" sz="1550" dirty="0" smtClean="0"/>
              <a:t/>
            </a:r>
            <a:br>
              <a:rPr lang="en-US" sz="1550" dirty="0" smtClean="0"/>
            </a:br>
            <a:r>
              <a:rPr lang="en-US" sz="1550" dirty="0" smtClean="0"/>
              <a:t>that </a:t>
            </a:r>
            <a:r>
              <a:rPr lang="en-US" sz="1550" dirty="0"/>
              <a:t>leads to a conscious </a:t>
            </a:r>
            <a:r>
              <a:rPr lang="en-US" sz="1550" dirty="0" smtClean="0"/>
              <a:t>choice. </a:t>
            </a:r>
            <a:r>
              <a:rPr lang="en-US" sz="1700" dirty="0" smtClean="0"/>
              <a:t>Good </a:t>
            </a:r>
            <a:r>
              <a:rPr lang="en-US" sz="1700" dirty="0"/>
              <a:t>guidance has many positive implications </a:t>
            </a:r>
            <a:r>
              <a:rPr lang="en-US" sz="1700" dirty="0" smtClean="0">
                <a:sym typeface="Wingdings" panose="05000000000000000000" pitchFamily="2" charset="2"/>
              </a:rPr>
              <a:t></a:t>
            </a:r>
            <a:r>
              <a:rPr lang="en-US" sz="1700" dirty="0" smtClean="0"/>
              <a:t> </a:t>
            </a:r>
            <a:r>
              <a:rPr lang="en-US" sz="1700" dirty="0"/>
              <a:t>reduction of dropouts in the first year, </a:t>
            </a:r>
            <a:r>
              <a:rPr lang="en-US" sz="1700" dirty="0" smtClean="0"/>
              <a:t>more </a:t>
            </a:r>
            <a:r>
              <a:rPr lang="en-US" sz="1700" dirty="0"/>
              <a:t>engaged students, …</a:t>
            </a:r>
          </a:p>
          <a:p>
            <a:pPr marL="585787" lvl="2" indent="-285750">
              <a:lnSpc>
                <a:spcPts val="2600"/>
              </a:lnSpc>
              <a:spcAft>
                <a:spcPts val="600"/>
              </a:spcAft>
              <a:buFont typeface="Wingdings" panose="05000000000000000000" pitchFamily="2" charset="2"/>
              <a:buChar char="ü"/>
            </a:pPr>
            <a:r>
              <a:rPr lang="en-US" sz="1550" u="sng" dirty="0"/>
              <a:t>Output guidance</a:t>
            </a:r>
            <a:r>
              <a:rPr lang="en-US" sz="1550" dirty="0"/>
              <a:t> (from university to the </a:t>
            </a:r>
            <a:r>
              <a:rPr lang="en-US" sz="1550" dirty="0" err="1"/>
              <a:t>labour</a:t>
            </a:r>
            <a:r>
              <a:rPr lang="en-US" sz="1550" dirty="0"/>
              <a:t> </a:t>
            </a:r>
            <a:r>
              <a:rPr lang="en-US" sz="1550" dirty="0" smtClean="0"/>
              <a:t>market) </a:t>
            </a:r>
            <a:r>
              <a:rPr lang="en-US" sz="1550" dirty="0" smtClean="0">
                <a:sym typeface="Wingdings" panose="05000000000000000000" pitchFamily="2" charset="2"/>
              </a:rPr>
              <a:t> </a:t>
            </a:r>
            <a:r>
              <a:rPr lang="en-US" sz="1550" dirty="0" smtClean="0"/>
              <a:t>taking </a:t>
            </a:r>
            <a:r>
              <a:rPr lang="en-US" sz="1550" dirty="0"/>
              <a:t>decisions/choices about the future also based on the </a:t>
            </a:r>
            <a:r>
              <a:rPr lang="en-US" sz="1550" dirty="0" smtClean="0"/>
              <a:t>features of </a:t>
            </a:r>
            <a:r>
              <a:rPr lang="en-US" sz="1550" dirty="0"/>
              <a:t>the current </a:t>
            </a:r>
            <a:r>
              <a:rPr lang="en-US" sz="1550" dirty="0" err="1" smtClean="0"/>
              <a:t>labour</a:t>
            </a:r>
            <a:r>
              <a:rPr lang="en-US" sz="1550" dirty="0" smtClean="0"/>
              <a:t> market</a:t>
            </a:r>
          </a:p>
        </p:txBody>
      </p:sp>
      <p:sp>
        <p:nvSpPr>
          <p:cNvPr id="8" name="Segnaposto piè di pagina 7"/>
          <p:cNvSpPr>
            <a:spLocks noGrp="1"/>
          </p:cNvSpPr>
          <p:nvPr>
            <p:ph type="ftr" sz="quarter" idx="10"/>
          </p:nvPr>
        </p:nvSpPr>
        <p:spPr/>
        <p:txBody>
          <a:bodyPr/>
          <a:lstStyle/>
          <a:p>
            <a:pPr>
              <a:defRPr/>
            </a:pPr>
            <a:r>
              <a:rPr lang="it-IT" smtClean="0"/>
              <a:t>S. Galeazzi, C. Girotti - AlmaLaurea</a:t>
            </a:r>
            <a:endParaRPr lang="it-IT" dirty="0"/>
          </a:p>
        </p:txBody>
      </p:sp>
      <p:sp>
        <p:nvSpPr>
          <p:cNvPr id="5" name="Segnaposto numero diapositiva 4"/>
          <p:cNvSpPr>
            <a:spLocks noGrp="1"/>
          </p:cNvSpPr>
          <p:nvPr>
            <p:ph type="sldNum" sz="quarter" idx="11"/>
          </p:nvPr>
        </p:nvSpPr>
        <p:spPr/>
        <p:txBody>
          <a:bodyPr/>
          <a:lstStyle/>
          <a:p>
            <a:pPr>
              <a:defRPr/>
            </a:pPr>
            <a:fld id="{8C6DB9F0-101E-40DE-9D6B-CABD62B70013}" type="slidenum">
              <a:rPr lang="it-IT" smtClean="0"/>
              <a:pPr>
                <a:defRPr/>
              </a:pPr>
              <a:t>10</a:t>
            </a:fld>
            <a:endParaRPr lang="it-IT" dirty="0"/>
          </a:p>
        </p:txBody>
      </p:sp>
      <p:sp>
        <p:nvSpPr>
          <p:cNvPr id="7" name="Segnaposto data 6"/>
          <p:cNvSpPr>
            <a:spLocks noGrp="1"/>
          </p:cNvSpPr>
          <p:nvPr>
            <p:ph type="dt" sz="half" idx="12"/>
          </p:nvPr>
        </p:nvSpPr>
        <p:spPr/>
        <p:txBody>
          <a:bodyPr/>
          <a:lstStyle/>
          <a:p>
            <a:pPr>
              <a:defRPr/>
            </a:pPr>
            <a:r>
              <a:rPr lang="it-IT" smtClean="0"/>
              <a:t>June 2021</a:t>
            </a:r>
            <a:endParaRPr lang="it-IT" dirty="0"/>
          </a:p>
        </p:txBody>
      </p:sp>
      <p:sp>
        <p:nvSpPr>
          <p:cNvPr id="3" name="Titolo 2"/>
          <p:cNvSpPr>
            <a:spLocks noGrp="1"/>
          </p:cNvSpPr>
          <p:nvPr>
            <p:ph type="title"/>
          </p:nvPr>
        </p:nvSpPr>
        <p:spPr>
          <a:xfrm>
            <a:off x="0" y="2470"/>
            <a:ext cx="9144000" cy="906250"/>
          </a:xfrm>
        </p:spPr>
        <p:txBody>
          <a:bodyPr anchor="ctr">
            <a:normAutofit/>
          </a:bodyPr>
          <a:lstStyle/>
          <a:p>
            <a:r>
              <a:rPr lang="en-GB" sz="2200" dirty="0" smtClean="0"/>
              <a:t>The important role of </a:t>
            </a:r>
            <a:r>
              <a:rPr lang="en-GB" sz="2200" dirty="0"/>
              <a:t>surveys</a:t>
            </a:r>
            <a:endParaRPr lang="it-IT" sz="2200" dirty="0"/>
          </a:p>
        </p:txBody>
      </p:sp>
    </p:spTree>
    <p:extLst>
      <p:ext uri="{BB962C8B-B14F-4D97-AF65-F5344CB8AC3E}">
        <p14:creationId xmlns:p14="http://schemas.microsoft.com/office/powerpoint/2010/main" val="347371201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1155411" y="1123970"/>
            <a:ext cx="7988590" cy="5109207"/>
          </a:xfrm>
        </p:spPr>
        <p:txBody>
          <a:bodyPr/>
          <a:lstStyle/>
          <a:p>
            <a:pPr marL="0" indent="0">
              <a:lnSpc>
                <a:spcPts val="2600"/>
              </a:lnSpc>
              <a:buNone/>
            </a:pPr>
            <a:r>
              <a:rPr lang="en-US" sz="1700" dirty="0"/>
              <a:t>Through:</a:t>
            </a:r>
          </a:p>
          <a:p>
            <a:pPr>
              <a:lnSpc>
                <a:spcPts val="2600"/>
              </a:lnSpc>
              <a:spcBef>
                <a:spcPts val="1200"/>
              </a:spcBef>
              <a:buFont typeface="Wingdings" panose="05000000000000000000" pitchFamily="2" charset="2"/>
              <a:buChar char="Ø"/>
            </a:pPr>
            <a:r>
              <a:rPr lang="en-US" sz="1700" dirty="0"/>
              <a:t>Local, regional or national </a:t>
            </a:r>
            <a:r>
              <a:rPr lang="en-US" sz="1700" b="1" dirty="0"/>
              <a:t>meetings</a:t>
            </a:r>
            <a:r>
              <a:rPr lang="en-US" sz="1700" dirty="0"/>
              <a:t> with high school students </a:t>
            </a:r>
            <a:br>
              <a:rPr lang="en-US" sz="1700" dirty="0"/>
            </a:br>
            <a:r>
              <a:rPr lang="en-US" sz="1700" dirty="0"/>
              <a:t>(input guidance) / undergraduates and new graduates (output guidance)</a:t>
            </a:r>
          </a:p>
          <a:p>
            <a:pPr>
              <a:lnSpc>
                <a:spcPts val="2600"/>
              </a:lnSpc>
              <a:spcBef>
                <a:spcPts val="1200"/>
              </a:spcBef>
              <a:buFont typeface="Wingdings" panose="05000000000000000000" pitchFamily="2" charset="2"/>
              <a:buChar char="Ø"/>
            </a:pPr>
            <a:r>
              <a:rPr lang="en-US" sz="1700" b="1" dirty="0"/>
              <a:t>Information material </a:t>
            </a:r>
            <a:r>
              <a:rPr lang="en-US" sz="1700" dirty="0"/>
              <a:t>published on websites, social networks, newspapers....</a:t>
            </a:r>
          </a:p>
          <a:p>
            <a:pPr>
              <a:lnSpc>
                <a:spcPts val="2600"/>
              </a:lnSpc>
              <a:spcBef>
                <a:spcPts val="1200"/>
              </a:spcBef>
              <a:buFont typeface="Wingdings" panose="05000000000000000000" pitchFamily="2" charset="2"/>
              <a:buChar char="Ø"/>
            </a:pPr>
            <a:r>
              <a:rPr lang="en-US" sz="1700" b="1" dirty="0" err="1">
                <a:sym typeface="Wingdings" panose="05000000000000000000" pitchFamily="2" charset="2"/>
              </a:rPr>
              <a:t>AlmaOrièntati</a:t>
            </a:r>
            <a:r>
              <a:rPr lang="en-US" sz="1700" b="1" dirty="0">
                <a:sym typeface="Wingdings" panose="05000000000000000000" pitchFamily="2" charset="2"/>
              </a:rPr>
              <a:t> </a:t>
            </a:r>
            <a:r>
              <a:rPr lang="en-US" sz="1700" b="1" dirty="0"/>
              <a:t>guidance</a:t>
            </a:r>
            <a:r>
              <a:rPr lang="en-US" sz="1700" dirty="0"/>
              <a:t> </a:t>
            </a:r>
            <a:r>
              <a:rPr lang="en-US" sz="1700" b="1" dirty="0">
                <a:sym typeface="Wingdings" panose="05000000000000000000" pitchFamily="2" charset="2"/>
              </a:rPr>
              <a:t>test</a:t>
            </a:r>
            <a:r>
              <a:rPr lang="en-US" sz="1700" dirty="0"/>
              <a:t>. </a:t>
            </a:r>
            <a:r>
              <a:rPr lang="en-US" sz="1700" dirty="0" err="1">
                <a:sym typeface="Wingdings" panose="05000000000000000000" pitchFamily="2" charset="2"/>
              </a:rPr>
              <a:t>AlmaOrièntati</a:t>
            </a:r>
            <a:r>
              <a:rPr lang="en-US" sz="1700" dirty="0">
                <a:sym typeface="Wingdings" panose="05000000000000000000" pitchFamily="2" charset="2"/>
              </a:rPr>
              <a:t> </a:t>
            </a:r>
            <a:r>
              <a:rPr lang="it-IT" sz="1700" dirty="0" err="1"/>
              <a:t>is</a:t>
            </a:r>
            <a:r>
              <a:rPr lang="it-IT" sz="1700" dirty="0"/>
              <a:t> an </a:t>
            </a:r>
            <a:r>
              <a:rPr lang="it-IT" sz="1700" dirty="0" err="1"/>
              <a:t>individual</a:t>
            </a:r>
            <a:r>
              <a:rPr lang="it-IT" sz="1700" dirty="0"/>
              <a:t> </a:t>
            </a:r>
            <a:r>
              <a:rPr lang="en-US" sz="1700" dirty="0"/>
              <a:t>guidance </a:t>
            </a:r>
            <a:r>
              <a:rPr lang="it-IT" sz="1700" dirty="0"/>
              <a:t>test, </a:t>
            </a:r>
            <a:r>
              <a:rPr lang="it-IT" sz="1700" dirty="0" err="1"/>
              <a:t>developed</a:t>
            </a:r>
            <a:r>
              <a:rPr lang="it-IT" sz="1700" dirty="0"/>
              <a:t> by an </a:t>
            </a:r>
            <a:r>
              <a:rPr lang="it-IT" sz="1700" dirty="0" err="1"/>
              <a:t>Italian</a:t>
            </a:r>
            <a:r>
              <a:rPr lang="it-IT" sz="1700" dirty="0"/>
              <a:t> team of </a:t>
            </a:r>
            <a:r>
              <a:rPr lang="it-IT" sz="1700" dirty="0" err="1"/>
              <a:t>experts</a:t>
            </a:r>
            <a:r>
              <a:rPr lang="it-IT" sz="1700" dirty="0"/>
              <a:t> (</a:t>
            </a:r>
            <a:r>
              <a:rPr lang="it-IT" sz="1700" dirty="0" err="1"/>
              <a:t>psychologists</a:t>
            </a:r>
            <a:r>
              <a:rPr lang="it-IT" sz="1700" dirty="0"/>
              <a:t>, </a:t>
            </a:r>
            <a:r>
              <a:rPr lang="it-IT" sz="1700" dirty="0" err="1"/>
              <a:t>statisticians</a:t>
            </a:r>
            <a:r>
              <a:rPr lang="it-IT" sz="1700" dirty="0"/>
              <a:t> and </a:t>
            </a:r>
            <a:r>
              <a:rPr lang="it-IT" sz="1700" dirty="0" err="1"/>
              <a:t>sociologists</a:t>
            </a:r>
            <a:r>
              <a:rPr lang="it-IT" sz="1700" dirty="0"/>
              <a:t>), </a:t>
            </a:r>
            <a:r>
              <a:rPr lang="it-IT" sz="1700" dirty="0" err="1"/>
              <a:t>which</a:t>
            </a:r>
            <a:r>
              <a:rPr lang="it-IT" sz="1700" dirty="0"/>
              <a:t> </a:t>
            </a:r>
            <a:r>
              <a:rPr lang="it-IT" sz="1700" dirty="0" err="1"/>
              <a:t>is</a:t>
            </a:r>
            <a:r>
              <a:rPr lang="it-IT" sz="1700" dirty="0"/>
              <a:t> </a:t>
            </a:r>
            <a:r>
              <a:rPr lang="it-IT" sz="1700" dirty="0" err="1"/>
              <a:t>divided</a:t>
            </a:r>
            <a:r>
              <a:rPr lang="it-IT" sz="1700" dirty="0"/>
              <a:t> </a:t>
            </a:r>
            <a:r>
              <a:rPr lang="it-IT" sz="1700" dirty="0" err="1"/>
              <a:t>into</a:t>
            </a:r>
            <a:r>
              <a:rPr lang="it-IT" sz="1700" dirty="0"/>
              <a:t> </a:t>
            </a:r>
            <a:r>
              <a:rPr lang="it-IT" sz="1700" dirty="0" err="1"/>
              <a:t>four</a:t>
            </a:r>
            <a:r>
              <a:rPr lang="it-IT" sz="1700" dirty="0"/>
              <a:t> </a:t>
            </a:r>
            <a:r>
              <a:rPr lang="it-IT" sz="1700" dirty="0" err="1"/>
              <a:t>sections</a:t>
            </a:r>
            <a:r>
              <a:rPr lang="it-IT" sz="1700" dirty="0"/>
              <a:t> </a:t>
            </a:r>
            <a:r>
              <a:rPr lang="en-US" sz="1700" dirty="0"/>
              <a:t>that concern the knowledge of oneself and of one’s own expectations and provide some information about the world of university and work. At the end of the </a:t>
            </a:r>
            <a:r>
              <a:rPr lang="en-US" sz="1700" dirty="0" err="1"/>
              <a:t>AlmaOrièntati</a:t>
            </a:r>
            <a:r>
              <a:rPr lang="en-US" sz="1700" dirty="0"/>
              <a:t> test students receive their own personalized profile thanks to which it is possible to start a reflection on the path of choice. </a:t>
            </a:r>
            <a:endParaRPr lang="en-US" sz="1700" dirty="0" smtClean="0"/>
          </a:p>
          <a:p>
            <a:pPr marL="0" indent="0" defTabSz="179388">
              <a:lnSpc>
                <a:spcPts val="2600"/>
              </a:lnSpc>
              <a:spcBef>
                <a:spcPts val="1200"/>
              </a:spcBef>
              <a:buNone/>
            </a:pPr>
            <a:r>
              <a:rPr lang="en-US" sz="1700" dirty="0" smtClean="0">
                <a:sym typeface="Wingdings" panose="05000000000000000000" pitchFamily="2" charset="2"/>
              </a:rPr>
              <a:t>    </a:t>
            </a:r>
            <a:r>
              <a:rPr lang="en-US" sz="1700" dirty="0" err="1" smtClean="0">
                <a:sym typeface="Wingdings" panose="05000000000000000000" pitchFamily="2" charset="2"/>
              </a:rPr>
              <a:t>AlmaOrièntati</a:t>
            </a:r>
            <a:r>
              <a:rPr lang="en-US" sz="1700" dirty="0" smtClean="0">
                <a:sym typeface="Wingdings" panose="05000000000000000000" pitchFamily="2" charset="2"/>
              </a:rPr>
              <a:t> </a:t>
            </a:r>
            <a:r>
              <a:rPr lang="en-US" sz="1700" dirty="0"/>
              <a:t>aims to provide students with the necessary tools for </a:t>
            </a:r>
            <a:r>
              <a:rPr lang="en-US" sz="1700" dirty="0" smtClean="0"/>
              <a:t>a </a:t>
            </a:r>
            <a:br>
              <a:rPr lang="en-US" sz="1700" dirty="0" smtClean="0"/>
            </a:br>
            <a:r>
              <a:rPr lang="en-US" sz="1700" dirty="0" smtClean="0"/>
              <a:t>    </a:t>
            </a:r>
            <a:r>
              <a:rPr lang="en-US" sz="1700" b="1" dirty="0" smtClean="0"/>
              <a:t>conscious </a:t>
            </a:r>
            <a:r>
              <a:rPr lang="en-US" sz="1700" b="1" dirty="0"/>
              <a:t>choice</a:t>
            </a:r>
            <a:r>
              <a:rPr lang="en-US" sz="1700" dirty="0" smtClean="0"/>
              <a:t>.</a:t>
            </a:r>
            <a:endParaRPr lang="en-US" sz="1700" dirty="0"/>
          </a:p>
        </p:txBody>
      </p:sp>
      <p:sp>
        <p:nvSpPr>
          <p:cNvPr id="8" name="Segnaposto piè di pagina 7"/>
          <p:cNvSpPr>
            <a:spLocks noGrp="1"/>
          </p:cNvSpPr>
          <p:nvPr>
            <p:ph type="ftr" sz="quarter" idx="10"/>
          </p:nvPr>
        </p:nvSpPr>
        <p:spPr/>
        <p:txBody>
          <a:bodyPr/>
          <a:lstStyle/>
          <a:p>
            <a:pPr>
              <a:defRPr/>
            </a:pPr>
            <a:r>
              <a:rPr lang="it-IT" dirty="0" smtClean="0"/>
              <a:t>S. Galeazzi, C. Girotti - </a:t>
            </a:r>
            <a:r>
              <a:rPr lang="it-IT" dirty="0" err="1" smtClean="0"/>
              <a:t>AlmaLaurea</a:t>
            </a:r>
            <a:endParaRPr lang="it-IT" dirty="0"/>
          </a:p>
        </p:txBody>
      </p:sp>
      <p:sp>
        <p:nvSpPr>
          <p:cNvPr id="5" name="Segnaposto numero diapositiva 4"/>
          <p:cNvSpPr>
            <a:spLocks noGrp="1"/>
          </p:cNvSpPr>
          <p:nvPr>
            <p:ph type="sldNum" sz="quarter" idx="11"/>
          </p:nvPr>
        </p:nvSpPr>
        <p:spPr/>
        <p:txBody>
          <a:bodyPr/>
          <a:lstStyle/>
          <a:p>
            <a:pPr>
              <a:defRPr/>
            </a:pPr>
            <a:fld id="{8C6DB9F0-101E-40DE-9D6B-CABD62B70013}" type="slidenum">
              <a:rPr lang="it-IT" smtClean="0"/>
              <a:pPr>
                <a:defRPr/>
              </a:pPr>
              <a:t>11</a:t>
            </a:fld>
            <a:endParaRPr lang="it-IT" dirty="0"/>
          </a:p>
        </p:txBody>
      </p:sp>
      <p:sp>
        <p:nvSpPr>
          <p:cNvPr id="7" name="Segnaposto data 6"/>
          <p:cNvSpPr>
            <a:spLocks noGrp="1"/>
          </p:cNvSpPr>
          <p:nvPr>
            <p:ph type="dt" sz="half" idx="12"/>
          </p:nvPr>
        </p:nvSpPr>
        <p:spPr/>
        <p:txBody>
          <a:bodyPr/>
          <a:lstStyle/>
          <a:p>
            <a:pPr>
              <a:defRPr/>
            </a:pPr>
            <a:r>
              <a:rPr lang="it-IT" smtClean="0"/>
              <a:t>June 2021</a:t>
            </a:r>
            <a:endParaRPr lang="it-IT" dirty="0"/>
          </a:p>
        </p:txBody>
      </p:sp>
      <p:sp>
        <p:nvSpPr>
          <p:cNvPr id="3" name="Titolo 2"/>
          <p:cNvSpPr>
            <a:spLocks noGrp="1"/>
          </p:cNvSpPr>
          <p:nvPr>
            <p:ph type="title"/>
          </p:nvPr>
        </p:nvSpPr>
        <p:spPr>
          <a:xfrm>
            <a:off x="0" y="2470"/>
            <a:ext cx="9144000" cy="906250"/>
          </a:xfrm>
        </p:spPr>
        <p:txBody>
          <a:bodyPr anchor="ctr">
            <a:normAutofit/>
          </a:bodyPr>
          <a:lstStyle/>
          <a:p>
            <a:r>
              <a:rPr lang="en-US" sz="2200" dirty="0"/>
              <a:t>How to guide students?</a:t>
            </a:r>
            <a:endParaRPr lang="it-IT" sz="2200" dirty="0"/>
          </a:p>
        </p:txBody>
      </p:sp>
    </p:spTree>
    <p:extLst>
      <p:ext uri="{BB962C8B-B14F-4D97-AF65-F5344CB8AC3E}">
        <p14:creationId xmlns:p14="http://schemas.microsoft.com/office/powerpoint/2010/main" val="217563499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2">
                                            <p:txEl>
                                              <p:pRg st="1" end="1"/>
                                            </p:txEl>
                                          </p:spTgt>
                                        </p:tgtEl>
                                        <p:attrNameLst>
                                          <p:attrName>style.visibility</p:attrName>
                                        </p:attrNameLst>
                                      </p:cBhvr>
                                      <p:to>
                                        <p:strVal val="visible"/>
                                      </p:to>
                                    </p:set>
                                    <p:animEffect transition="in" filter="fade">
                                      <p:cBhvr>
                                        <p:cTn id="10" dur="500"/>
                                        <p:tgtEl>
                                          <p:spTgt spid="2">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Effect transition="in" filter="fade">
                                      <p:cBhvr>
                                        <p:cTn id="13" dur="500"/>
                                        <p:tgtEl>
                                          <p:spTgt spid="2">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2">
                                            <p:txEl>
                                              <p:pRg st="3" end="3"/>
                                            </p:txEl>
                                          </p:spTgt>
                                        </p:tgtEl>
                                        <p:attrNameLst>
                                          <p:attrName>style.visibility</p:attrName>
                                        </p:attrNameLst>
                                      </p:cBhvr>
                                      <p:to>
                                        <p:strVal val="visible"/>
                                      </p:to>
                                    </p:set>
                                    <p:animEffect transition="in" filter="fade">
                                      <p:cBhvr>
                                        <p:cTn id="16" dur="500"/>
                                        <p:tgtEl>
                                          <p:spTgt spid="2">
                                            <p:txEl>
                                              <p:pRg st="3" end="3"/>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animEffect transition="in" filter="fade">
                                      <p:cBhvr>
                                        <p:cTn id="19"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1155411" y="1123970"/>
            <a:ext cx="8100392" cy="5109207"/>
          </a:xfrm>
        </p:spPr>
        <p:txBody>
          <a:bodyPr/>
          <a:lstStyle/>
          <a:p>
            <a:pPr marL="0" indent="0">
              <a:spcBef>
                <a:spcPts val="1000"/>
              </a:spcBef>
              <a:buNone/>
              <a:tabLst>
                <a:tab pos="0" algn="l"/>
              </a:tabLst>
            </a:pPr>
            <a:r>
              <a:rPr lang="en-US" sz="1700" dirty="0"/>
              <a:t>The results of the surveys are useful also for</a:t>
            </a:r>
            <a:r>
              <a:rPr lang="en-US" sz="1700" dirty="0" smtClean="0"/>
              <a:t>:</a:t>
            </a:r>
          </a:p>
          <a:p>
            <a:pPr marL="0" indent="0">
              <a:spcBef>
                <a:spcPts val="1000"/>
              </a:spcBef>
              <a:buNone/>
              <a:tabLst>
                <a:tab pos="0" algn="l"/>
              </a:tabLst>
            </a:pPr>
            <a:endParaRPr lang="en-US" sz="1700" b="1" u="sng" dirty="0"/>
          </a:p>
          <a:p>
            <a:pPr marL="285750" indent="-285750">
              <a:spcBef>
                <a:spcPts val="1000"/>
              </a:spcBef>
              <a:buFont typeface="Wingdings" panose="05000000000000000000" pitchFamily="2" charset="2"/>
              <a:buChar char="ü"/>
              <a:tabLst>
                <a:tab pos="0" algn="l"/>
              </a:tabLst>
            </a:pPr>
            <a:r>
              <a:rPr lang="en-US" sz="1700" b="1" u="sng" dirty="0"/>
              <a:t>Researchers and PhD students and scientific community</a:t>
            </a:r>
            <a:r>
              <a:rPr lang="en-US" sz="1700" dirty="0"/>
              <a:t>: they can use dataset for publications in scientific journals or to obtain data to support scientific research in general</a:t>
            </a:r>
          </a:p>
          <a:p>
            <a:pPr marL="285750" indent="-285750">
              <a:spcBef>
                <a:spcPts val="1000"/>
              </a:spcBef>
              <a:buFont typeface="Wingdings" panose="05000000000000000000" pitchFamily="2" charset="2"/>
              <a:buChar char="ü"/>
              <a:tabLst>
                <a:tab pos="0" algn="l"/>
              </a:tabLst>
            </a:pPr>
            <a:endParaRPr lang="en-US" sz="1700" dirty="0"/>
          </a:p>
          <a:p>
            <a:pPr marL="285750" indent="-285750">
              <a:spcBef>
                <a:spcPts val="1000"/>
              </a:spcBef>
              <a:buFont typeface="Wingdings" panose="05000000000000000000" pitchFamily="2" charset="2"/>
              <a:buChar char="ü"/>
              <a:tabLst>
                <a:tab pos="0" algn="l"/>
              </a:tabLst>
            </a:pPr>
            <a:r>
              <a:rPr lang="en-US" sz="1700" b="1" u="sng" dirty="0"/>
              <a:t>All are interested in tertiary education and employment condition</a:t>
            </a:r>
            <a:r>
              <a:rPr lang="en-US" sz="1700" b="1" dirty="0"/>
              <a:t>: </a:t>
            </a:r>
            <a:br>
              <a:rPr lang="en-US" sz="1700" b="1" dirty="0"/>
            </a:br>
            <a:r>
              <a:rPr lang="en-US" sz="1700" dirty="0"/>
              <a:t>scholars and national/international organizations working in education/employment condition sector and who are interested in international comparisons</a:t>
            </a:r>
          </a:p>
          <a:p>
            <a:pPr marL="285750" indent="-285750">
              <a:spcBef>
                <a:spcPts val="1000"/>
              </a:spcBef>
              <a:buFont typeface="Wingdings" panose="05000000000000000000" pitchFamily="2" charset="2"/>
              <a:buChar char="ü"/>
              <a:tabLst>
                <a:tab pos="0" algn="l"/>
              </a:tabLst>
            </a:pPr>
            <a:r>
              <a:rPr lang="en-US" sz="1700" dirty="0"/>
              <a:t>Data can be disseminated through the organization and participation in </a:t>
            </a:r>
            <a:r>
              <a:rPr lang="en-US" sz="1700" b="1" dirty="0"/>
              <a:t>conferences</a:t>
            </a:r>
            <a:r>
              <a:rPr lang="en-US" sz="1700" dirty="0"/>
              <a:t> on specific issues related to tertiary education and the </a:t>
            </a:r>
            <a:r>
              <a:rPr lang="en-US" sz="1700" dirty="0" err="1"/>
              <a:t>labour</a:t>
            </a:r>
            <a:r>
              <a:rPr lang="en-US" sz="1700" dirty="0"/>
              <a:t> market.</a:t>
            </a:r>
          </a:p>
          <a:p>
            <a:pPr marL="285750" indent="-285750">
              <a:spcBef>
                <a:spcPts val="1000"/>
              </a:spcBef>
              <a:buFont typeface="Wingdings" panose="05000000000000000000" pitchFamily="2" charset="2"/>
              <a:buChar char="ü"/>
              <a:tabLst>
                <a:tab pos="0" algn="l"/>
              </a:tabLst>
            </a:pPr>
            <a:r>
              <a:rPr lang="en-US" sz="1700" dirty="0"/>
              <a:t>Through </a:t>
            </a:r>
            <a:r>
              <a:rPr lang="en-US" sz="1700" b="1" dirty="0"/>
              <a:t>press and social media </a:t>
            </a:r>
            <a:r>
              <a:rPr lang="en-US" sz="1700" dirty="0"/>
              <a:t>surveys results can be brought to public attention, then brought to a wider audience</a:t>
            </a:r>
          </a:p>
          <a:p>
            <a:pPr lvl="1">
              <a:lnSpc>
                <a:spcPts val="2100"/>
              </a:lnSpc>
              <a:buFont typeface="Wingdings" panose="05000000000000000000" pitchFamily="2" charset="2"/>
              <a:buChar char="Ø"/>
            </a:pPr>
            <a:endParaRPr lang="it-IT" dirty="0"/>
          </a:p>
        </p:txBody>
      </p:sp>
      <p:sp>
        <p:nvSpPr>
          <p:cNvPr id="8" name="Segnaposto piè di pagina 7"/>
          <p:cNvSpPr>
            <a:spLocks noGrp="1"/>
          </p:cNvSpPr>
          <p:nvPr>
            <p:ph type="ftr" sz="quarter" idx="10"/>
          </p:nvPr>
        </p:nvSpPr>
        <p:spPr/>
        <p:txBody>
          <a:bodyPr/>
          <a:lstStyle/>
          <a:p>
            <a:pPr>
              <a:defRPr/>
            </a:pPr>
            <a:r>
              <a:rPr lang="it-IT" smtClean="0"/>
              <a:t>S. Galeazzi, C. Girotti - AlmaLaurea</a:t>
            </a:r>
            <a:endParaRPr lang="it-IT" dirty="0"/>
          </a:p>
        </p:txBody>
      </p:sp>
      <p:sp>
        <p:nvSpPr>
          <p:cNvPr id="5" name="Segnaposto numero diapositiva 4"/>
          <p:cNvSpPr>
            <a:spLocks noGrp="1"/>
          </p:cNvSpPr>
          <p:nvPr>
            <p:ph type="sldNum" sz="quarter" idx="11"/>
          </p:nvPr>
        </p:nvSpPr>
        <p:spPr/>
        <p:txBody>
          <a:bodyPr/>
          <a:lstStyle/>
          <a:p>
            <a:pPr>
              <a:defRPr/>
            </a:pPr>
            <a:fld id="{8C6DB9F0-101E-40DE-9D6B-CABD62B70013}" type="slidenum">
              <a:rPr lang="it-IT" smtClean="0"/>
              <a:pPr>
                <a:defRPr/>
              </a:pPr>
              <a:t>12</a:t>
            </a:fld>
            <a:endParaRPr lang="it-IT" dirty="0"/>
          </a:p>
        </p:txBody>
      </p:sp>
      <p:sp>
        <p:nvSpPr>
          <p:cNvPr id="7" name="Segnaposto data 6"/>
          <p:cNvSpPr>
            <a:spLocks noGrp="1"/>
          </p:cNvSpPr>
          <p:nvPr>
            <p:ph type="dt" sz="half" idx="12"/>
          </p:nvPr>
        </p:nvSpPr>
        <p:spPr/>
        <p:txBody>
          <a:bodyPr/>
          <a:lstStyle/>
          <a:p>
            <a:pPr>
              <a:defRPr/>
            </a:pPr>
            <a:r>
              <a:rPr lang="it-IT" smtClean="0"/>
              <a:t>June 2021</a:t>
            </a:r>
            <a:endParaRPr lang="it-IT" dirty="0"/>
          </a:p>
        </p:txBody>
      </p:sp>
      <p:sp>
        <p:nvSpPr>
          <p:cNvPr id="3" name="Titolo 2"/>
          <p:cNvSpPr>
            <a:spLocks noGrp="1"/>
          </p:cNvSpPr>
          <p:nvPr>
            <p:ph type="title"/>
          </p:nvPr>
        </p:nvSpPr>
        <p:spPr>
          <a:xfrm>
            <a:off x="0" y="2470"/>
            <a:ext cx="9144000" cy="906250"/>
          </a:xfrm>
        </p:spPr>
        <p:txBody>
          <a:bodyPr anchor="ctr">
            <a:normAutofit/>
          </a:bodyPr>
          <a:lstStyle/>
          <a:p>
            <a:r>
              <a:rPr lang="en-GB" sz="2200" dirty="0" smtClean="0"/>
              <a:t>Scientific research</a:t>
            </a:r>
            <a:endParaRPr lang="it-IT" sz="2200" dirty="0"/>
          </a:p>
        </p:txBody>
      </p:sp>
    </p:spTree>
    <p:extLst>
      <p:ext uri="{BB962C8B-B14F-4D97-AF65-F5344CB8AC3E}">
        <p14:creationId xmlns:p14="http://schemas.microsoft.com/office/powerpoint/2010/main" val="18757138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2">
                                            <p:txEl>
                                              <p:pRg st="2" end="2"/>
                                            </p:txEl>
                                          </p:spTgt>
                                        </p:tgtEl>
                                        <p:attrNameLst>
                                          <p:attrName>style.visibility</p:attrName>
                                        </p:attrNameLst>
                                      </p:cBhvr>
                                      <p:to>
                                        <p:strVal val="visible"/>
                                      </p:to>
                                    </p:set>
                                    <p:animEffect transition="in" filter="fade">
                                      <p:cBhvr>
                                        <p:cTn id="10" dur="500"/>
                                        <p:tgtEl>
                                          <p:spTgt spid="2">
                                            <p:txEl>
                                              <p:pRg st="2" end="2"/>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2">
                                            <p:txEl>
                                              <p:pRg st="4" end="4"/>
                                            </p:txEl>
                                          </p:spTgt>
                                        </p:tgtEl>
                                        <p:attrNameLst>
                                          <p:attrName>style.visibility</p:attrName>
                                        </p:attrNameLst>
                                      </p:cBhvr>
                                      <p:to>
                                        <p:strVal val="visible"/>
                                      </p:to>
                                    </p:set>
                                    <p:animEffect transition="in" filter="fade">
                                      <p:cBhvr>
                                        <p:cTn id="13" dur="500"/>
                                        <p:tgtEl>
                                          <p:spTgt spid="2">
                                            <p:txEl>
                                              <p:pRg st="4" end="4"/>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2">
                                            <p:txEl>
                                              <p:pRg st="5" end="5"/>
                                            </p:txEl>
                                          </p:spTgt>
                                        </p:tgtEl>
                                        <p:attrNameLst>
                                          <p:attrName>style.visibility</p:attrName>
                                        </p:attrNameLst>
                                      </p:cBhvr>
                                      <p:to>
                                        <p:strVal val="visible"/>
                                      </p:to>
                                    </p:set>
                                    <p:animEffect transition="in" filter="fade">
                                      <p:cBhvr>
                                        <p:cTn id="16" dur="500"/>
                                        <p:tgtEl>
                                          <p:spTgt spid="2">
                                            <p:txEl>
                                              <p:pRg st="5" end="5"/>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2">
                                            <p:txEl>
                                              <p:pRg st="6" end="6"/>
                                            </p:txEl>
                                          </p:spTgt>
                                        </p:tgtEl>
                                        <p:attrNameLst>
                                          <p:attrName>style.visibility</p:attrName>
                                        </p:attrNameLst>
                                      </p:cBhvr>
                                      <p:to>
                                        <p:strVal val="visible"/>
                                      </p:to>
                                    </p:set>
                                    <p:animEffect transition="in" filter="fade">
                                      <p:cBhvr>
                                        <p:cTn id="19" dur="5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1043608" y="1123970"/>
            <a:ext cx="8100392" cy="5109207"/>
          </a:xfrm>
        </p:spPr>
        <p:txBody>
          <a:bodyPr/>
          <a:lstStyle/>
          <a:p>
            <a:pPr marL="285750" indent="-285750">
              <a:spcBef>
                <a:spcPts val="1000"/>
              </a:spcBef>
              <a:buFont typeface="Wingdings" panose="05000000000000000000" pitchFamily="2" charset="2"/>
              <a:buChar char="ü"/>
              <a:tabLst>
                <a:tab pos="0" algn="l"/>
              </a:tabLst>
            </a:pPr>
            <a:r>
              <a:rPr lang="en-US" sz="1700" dirty="0"/>
              <a:t>Data collected from the Profile and Employment Condition surveys represent a </a:t>
            </a:r>
            <a:r>
              <a:rPr lang="en-US" sz="1700" b="1" dirty="0"/>
              <a:t>channel of communication </a:t>
            </a:r>
            <a:r>
              <a:rPr lang="en-US" sz="1700" dirty="0"/>
              <a:t>between demand and supply of work, </a:t>
            </a:r>
            <a:r>
              <a:rPr lang="en-US" sz="1700" b="1" dirty="0"/>
              <a:t>between Universities and Companies</a:t>
            </a:r>
            <a:r>
              <a:rPr lang="en-US" sz="1700" dirty="0"/>
              <a:t>. In fact, they allow to know better the world of the university and the world of work. </a:t>
            </a:r>
          </a:p>
          <a:p>
            <a:pPr marL="285750" indent="-285750">
              <a:spcBef>
                <a:spcPts val="1000"/>
              </a:spcBef>
              <a:buFont typeface="Wingdings" panose="05000000000000000000" pitchFamily="2" charset="2"/>
              <a:buChar char="ü"/>
              <a:tabLst>
                <a:tab pos="0" algn="l"/>
              </a:tabLst>
            </a:pPr>
            <a:r>
              <a:rPr lang="en-US" sz="1700" dirty="0"/>
              <a:t>They allow a rapprochement between companies and universities, for example by highlighting:</a:t>
            </a:r>
          </a:p>
          <a:p>
            <a:pPr marL="576000" indent="-360000">
              <a:spcBef>
                <a:spcPts val="1000"/>
              </a:spcBef>
              <a:buFont typeface="Wingdings" panose="05000000000000000000" pitchFamily="2" charset="2"/>
              <a:buChar char="q"/>
              <a:tabLst>
                <a:tab pos="0" algn="l"/>
              </a:tabLst>
            </a:pPr>
            <a:r>
              <a:rPr lang="en-US" sz="1700" dirty="0"/>
              <a:t>the skills provided by universities, identifying then any new skills that companies themselves can exploit </a:t>
            </a:r>
          </a:p>
          <a:p>
            <a:pPr marL="576000" indent="-360000">
              <a:spcBef>
                <a:spcPts val="1000"/>
              </a:spcBef>
              <a:buFont typeface="Wingdings" panose="05000000000000000000" pitchFamily="2" charset="2"/>
              <a:buChar char="q"/>
              <a:tabLst>
                <a:tab pos="0" algn="l"/>
              </a:tabLst>
            </a:pPr>
            <a:r>
              <a:rPr lang="en-US" sz="1700" dirty="0"/>
              <a:t>on the contrary, the skills required by companies and which universities must strengthen. </a:t>
            </a:r>
          </a:p>
          <a:p>
            <a:pPr marL="285750" indent="-285750">
              <a:spcBef>
                <a:spcPts val="1000"/>
              </a:spcBef>
              <a:buFont typeface="Wingdings" panose="05000000000000000000" pitchFamily="2" charset="2"/>
              <a:buChar char="à"/>
              <a:tabLst>
                <a:tab pos="0" algn="l"/>
              </a:tabLst>
            </a:pPr>
            <a:r>
              <a:rPr lang="en-US" sz="1700" dirty="0"/>
              <a:t>Greater knowledge of the university world can lead companies to better guide their recruitment choices (towards graduates of specific universities or particular degree </a:t>
            </a:r>
            <a:r>
              <a:rPr lang="en-US" sz="1700" dirty="0" err="1"/>
              <a:t>programme</a:t>
            </a:r>
            <a:r>
              <a:rPr lang="en-US" sz="1700" dirty="0"/>
              <a:t> types).</a:t>
            </a:r>
          </a:p>
          <a:p>
            <a:pPr marL="285750" indent="-285750">
              <a:spcBef>
                <a:spcPts val="1000"/>
              </a:spcBef>
              <a:buFont typeface="Wingdings" panose="05000000000000000000" pitchFamily="2" charset="2"/>
              <a:buChar char="à"/>
              <a:tabLst>
                <a:tab pos="0" algn="l"/>
              </a:tabLst>
            </a:pPr>
            <a:r>
              <a:rPr lang="en-US" sz="1700" dirty="0"/>
              <a:t>Greater dialogue between universities and companies can lead to the creation of collaboration between them, for example for internships in the company, the financing of scholarships, the creation of patents, </a:t>
            </a:r>
            <a:r>
              <a:rPr lang="en-US" sz="1700" dirty="0" smtClean="0"/>
              <a:t>...</a:t>
            </a:r>
            <a:endParaRPr lang="en-US" sz="1700" dirty="0"/>
          </a:p>
        </p:txBody>
      </p:sp>
      <p:sp>
        <p:nvSpPr>
          <p:cNvPr id="8" name="Segnaposto piè di pagina 7"/>
          <p:cNvSpPr>
            <a:spLocks noGrp="1"/>
          </p:cNvSpPr>
          <p:nvPr>
            <p:ph type="ftr" sz="quarter" idx="10"/>
          </p:nvPr>
        </p:nvSpPr>
        <p:spPr/>
        <p:txBody>
          <a:bodyPr/>
          <a:lstStyle/>
          <a:p>
            <a:pPr>
              <a:defRPr/>
            </a:pPr>
            <a:r>
              <a:rPr lang="it-IT" smtClean="0"/>
              <a:t>S. Galeazzi, C. Girotti - AlmaLaurea</a:t>
            </a:r>
            <a:endParaRPr lang="it-IT" dirty="0"/>
          </a:p>
        </p:txBody>
      </p:sp>
      <p:sp>
        <p:nvSpPr>
          <p:cNvPr id="5" name="Segnaposto numero diapositiva 4"/>
          <p:cNvSpPr>
            <a:spLocks noGrp="1"/>
          </p:cNvSpPr>
          <p:nvPr>
            <p:ph type="sldNum" sz="quarter" idx="11"/>
          </p:nvPr>
        </p:nvSpPr>
        <p:spPr/>
        <p:txBody>
          <a:bodyPr/>
          <a:lstStyle/>
          <a:p>
            <a:pPr>
              <a:defRPr/>
            </a:pPr>
            <a:fld id="{8C6DB9F0-101E-40DE-9D6B-CABD62B70013}" type="slidenum">
              <a:rPr lang="it-IT" smtClean="0"/>
              <a:pPr>
                <a:defRPr/>
              </a:pPr>
              <a:t>13</a:t>
            </a:fld>
            <a:endParaRPr lang="it-IT" dirty="0"/>
          </a:p>
        </p:txBody>
      </p:sp>
      <p:sp>
        <p:nvSpPr>
          <p:cNvPr id="7" name="Segnaposto data 6"/>
          <p:cNvSpPr>
            <a:spLocks noGrp="1"/>
          </p:cNvSpPr>
          <p:nvPr>
            <p:ph type="dt" sz="half" idx="12"/>
          </p:nvPr>
        </p:nvSpPr>
        <p:spPr/>
        <p:txBody>
          <a:bodyPr/>
          <a:lstStyle/>
          <a:p>
            <a:pPr>
              <a:defRPr/>
            </a:pPr>
            <a:r>
              <a:rPr lang="it-IT" smtClean="0"/>
              <a:t>June 2021</a:t>
            </a:r>
            <a:endParaRPr lang="it-IT" dirty="0"/>
          </a:p>
        </p:txBody>
      </p:sp>
      <p:sp>
        <p:nvSpPr>
          <p:cNvPr id="3" name="Titolo 2"/>
          <p:cNvSpPr>
            <a:spLocks noGrp="1"/>
          </p:cNvSpPr>
          <p:nvPr>
            <p:ph type="title"/>
          </p:nvPr>
        </p:nvSpPr>
        <p:spPr>
          <a:xfrm>
            <a:off x="0" y="2470"/>
            <a:ext cx="9144000" cy="906250"/>
          </a:xfrm>
        </p:spPr>
        <p:txBody>
          <a:bodyPr anchor="ctr">
            <a:normAutofit/>
          </a:bodyPr>
          <a:lstStyle/>
          <a:p>
            <a:r>
              <a:rPr lang="en-US" sz="2200" dirty="0"/>
              <a:t>Universities and Companies</a:t>
            </a:r>
            <a:endParaRPr lang="it-IT" sz="2200" dirty="0"/>
          </a:p>
        </p:txBody>
      </p:sp>
    </p:spTree>
    <p:extLst>
      <p:ext uri="{BB962C8B-B14F-4D97-AF65-F5344CB8AC3E}">
        <p14:creationId xmlns:p14="http://schemas.microsoft.com/office/powerpoint/2010/main" val="217042625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2">
                                            <p:txEl>
                                              <p:pRg st="1" end="1"/>
                                            </p:txEl>
                                          </p:spTgt>
                                        </p:tgtEl>
                                        <p:attrNameLst>
                                          <p:attrName>style.visibility</p:attrName>
                                        </p:attrNameLst>
                                      </p:cBhvr>
                                      <p:to>
                                        <p:strVal val="visible"/>
                                      </p:to>
                                    </p:set>
                                    <p:animEffect transition="in" filter="fade">
                                      <p:cBhvr>
                                        <p:cTn id="10" dur="500"/>
                                        <p:tgtEl>
                                          <p:spTgt spid="2">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Effect transition="in" filter="fade">
                                      <p:cBhvr>
                                        <p:cTn id="13" dur="500"/>
                                        <p:tgtEl>
                                          <p:spTgt spid="2">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2">
                                            <p:txEl>
                                              <p:pRg st="3" end="3"/>
                                            </p:txEl>
                                          </p:spTgt>
                                        </p:tgtEl>
                                        <p:attrNameLst>
                                          <p:attrName>style.visibility</p:attrName>
                                        </p:attrNameLst>
                                      </p:cBhvr>
                                      <p:to>
                                        <p:strVal val="visible"/>
                                      </p:to>
                                    </p:set>
                                    <p:animEffect transition="in" filter="fade">
                                      <p:cBhvr>
                                        <p:cTn id="16" dur="500"/>
                                        <p:tgtEl>
                                          <p:spTgt spid="2">
                                            <p:txEl>
                                              <p:pRg st="3" end="3"/>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animEffect transition="in" filter="fade">
                                      <p:cBhvr>
                                        <p:cTn id="19" dur="500"/>
                                        <p:tgtEl>
                                          <p:spTgt spid="2">
                                            <p:txEl>
                                              <p:pRg st="4" end="4"/>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2">
                                            <p:txEl>
                                              <p:pRg st="5" end="5"/>
                                            </p:txEl>
                                          </p:spTgt>
                                        </p:tgtEl>
                                        <p:attrNameLst>
                                          <p:attrName>style.visibility</p:attrName>
                                        </p:attrNameLst>
                                      </p:cBhvr>
                                      <p:to>
                                        <p:strVal val="visible"/>
                                      </p:to>
                                    </p:set>
                                    <p:animEffect transition="in" filter="fade">
                                      <p:cBhvr>
                                        <p:cTn id="22" dur="5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1097396" y="1196751"/>
            <a:ext cx="8100392" cy="5181215"/>
          </a:xfrm>
        </p:spPr>
        <p:txBody>
          <a:bodyPr/>
          <a:lstStyle/>
          <a:p>
            <a:pPr marL="285750" lvl="1" indent="-285750">
              <a:lnSpc>
                <a:spcPts val="2600"/>
              </a:lnSpc>
              <a:spcAft>
                <a:spcPts val="600"/>
              </a:spcAft>
              <a:buFont typeface="Wingdings" panose="05000000000000000000" pitchFamily="2" charset="2"/>
              <a:buChar char="Ø"/>
            </a:pPr>
            <a:r>
              <a:rPr lang="en-US" sz="1700" b="1" dirty="0" smtClean="0"/>
              <a:t>Rectors/faculty deans </a:t>
            </a:r>
            <a:r>
              <a:rPr lang="en-US" sz="1700" dirty="0" smtClean="0"/>
              <a:t>have data about their graduates always updated, </a:t>
            </a:r>
            <a:br>
              <a:rPr lang="en-US" sz="1700" dirty="0" smtClean="0"/>
            </a:br>
            <a:r>
              <a:rPr lang="en-US" sz="1700" dirty="0" smtClean="0"/>
              <a:t>with the possibility to make historical comparisons in order to see the evolution, during the time of their graduates. </a:t>
            </a:r>
            <a:br>
              <a:rPr lang="en-US" sz="1700" dirty="0" smtClean="0"/>
            </a:br>
            <a:r>
              <a:rPr lang="en-US" sz="1700" dirty="0" smtClean="0"/>
              <a:t>Data are useful to see what works and what doesn't within their university. </a:t>
            </a:r>
            <a:br>
              <a:rPr lang="en-US" sz="1700" dirty="0" smtClean="0"/>
            </a:br>
            <a:r>
              <a:rPr lang="en-US" sz="1700" dirty="0" smtClean="0"/>
              <a:t/>
            </a:r>
            <a:br>
              <a:rPr lang="en-US" sz="1700" dirty="0" smtClean="0"/>
            </a:br>
            <a:r>
              <a:rPr lang="en-US" sz="1700" dirty="0" smtClean="0"/>
              <a:t>In Italy they use data collected for answering to the requirements at ministerial level = transparency requirements (mandatory requirements)</a:t>
            </a:r>
          </a:p>
          <a:p>
            <a:pPr marL="285750" lvl="1" indent="-285750">
              <a:lnSpc>
                <a:spcPts val="2600"/>
              </a:lnSpc>
              <a:spcAft>
                <a:spcPts val="600"/>
              </a:spcAft>
              <a:buFont typeface="Wingdings" panose="05000000000000000000" pitchFamily="2" charset="2"/>
              <a:buChar char="Ø"/>
            </a:pPr>
            <a:endParaRPr lang="en-US" sz="1700" dirty="0" smtClean="0"/>
          </a:p>
          <a:p>
            <a:pPr marL="285750" lvl="1" indent="-285750">
              <a:lnSpc>
                <a:spcPts val="2600"/>
              </a:lnSpc>
              <a:buFont typeface="Wingdings" panose="05000000000000000000" pitchFamily="2" charset="2"/>
              <a:buChar char="Ø"/>
            </a:pPr>
            <a:r>
              <a:rPr lang="en-US" sz="1700" b="1" dirty="0" smtClean="0"/>
              <a:t>Policy </a:t>
            </a:r>
            <a:r>
              <a:rPr lang="en-US" sz="1700" b="1" dirty="0"/>
              <a:t>makers and stakeholders</a:t>
            </a:r>
            <a:r>
              <a:rPr lang="en-US" sz="1700" dirty="0"/>
              <a:t>, by consulting reports and data, can take important decisions for the country, outlining the guidelines for the future, </a:t>
            </a:r>
            <a:r>
              <a:rPr lang="en-US" sz="1700" dirty="0" smtClean="0"/>
              <a:t>setting </a:t>
            </a:r>
            <a:r>
              <a:rPr lang="en-US" sz="1700" dirty="0"/>
              <a:t>goals, make international comparisons with other countries, …</a:t>
            </a:r>
          </a:p>
          <a:p>
            <a:pPr lvl="1">
              <a:lnSpc>
                <a:spcPts val="2100"/>
              </a:lnSpc>
              <a:buFont typeface="Wingdings" panose="05000000000000000000" pitchFamily="2" charset="2"/>
              <a:buChar char="Ø"/>
            </a:pPr>
            <a:endParaRPr lang="en-US" sz="1700" dirty="0"/>
          </a:p>
          <a:p>
            <a:pPr lvl="1">
              <a:lnSpc>
                <a:spcPts val="2100"/>
              </a:lnSpc>
              <a:buFont typeface="Wingdings" panose="05000000000000000000" pitchFamily="2" charset="2"/>
              <a:buChar char="Ø"/>
            </a:pPr>
            <a:endParaRPr lang="it-IT" sz="1700" dirty="0" smtClean="0"/>
          </a:p>
          <a:p>
            <a:pPr lvl="1">
              <a:lnSpc>
                <a:spcPts val="2100"/>
              </a:lnSpc>
              <a:buFont typeface="Wingdings" panose="05000000000000000000" pitchFamily="2" charset="2"/>
              <a:buChar char="Ø"/>
            </a:pPr>
            <a:endParaRPr lang="it-IT" dirty="0" smtClean="0"/>
          </a:p>
          <a:p>
            <a:pPr lvl="1">
              <a:lnSpc>
                <a:spcPts val="2100"/>
              </a:lnSpc>
              <a:buFont typeface="Wingdings" panose="05000000000000000000" pitchFamily="2" charset="2"/>
              <a:buChar char="Ø"/>
            </a:pPr>
            <a:endParaRPr lang="it-IT" dirty="0"/>
          </a:p>
        </p:txBody>
      </p:sp>
      <p:sp>
        <p:nvSpPr>
          <p:cNvPr id="8" name="Segnaposto piè di pagina 7"/>
          <p:cNvSpPr>
            <a:spLocks noGrp="1"/>
          </p:cNvSpPr>
          <p:nvPr>
            <p:ph type="ftr" sz="quarter" idx="10"/>
          </p:nvPr>
        </p:nvSpPr>
        <p:spPr/>
        <p:txBody>
          <a:bodyPr/>
          <a:lstStyle/>
          <a:p>
            <a:pPr>
              <a:defRPr/>
            </a:pPr>
            <a:r>
              <a:rPr lang="it-IT" smtClean="0"/>
              <a:t>S. Galeazzi, C. Girotti - AlmaLaurea</a:t>
            </a:r>
            <a:endParaRPr lang="it-IT" dirty="0"/>
          </a:p>
        </p:txBody>
      </p:sp>
      <p:sp>
        <p:nvSpPr>
          <p:cNvPr id="5" name="Segnaposto numero diapositiva 4"/>
          <p:cNvSpPr>
            <a:spLocks noGrp="1"/>
          </p:cNvSpPr>
          <p:nvPr>
            <p:ph type="sldNum" sz="quarter" idx="11"/>
          </p:nvPr>
        </p:nvSpPr>
        <p:spPr/>
        <p:txBody>
          <a:bodyPr/>
          <a:lstStyle/>
          <a:p>
            <a:pPr>
              <a:defRPr/>
            </a:pPr>
            <a:fld id="{8C6DB9F0-101E-40DE-9D6B-CABD62B70013}" type="slidenum">
              <a:rPr lang="it-IT" smtClean="0"/>
              <a:pPr>
                <a:defRPr/>
              </a:pPr>
              <a:t>14</a:t>
            </a:fld>
            <a:endParaRPr lang="it-IT" dirty="0"/>
          </a:p>
        </p:txBody>
      </p:sp>
      <p:sp>
        <p:nvSpPr>
          <p:cNvPr id="7" name="Segnaposto data 6"/>
          <p:cNvSpPr>
            <a:spLocks noGrp="1"/>
          </p:cNvSpPr>
          <p:nvPr>
            <p:ph type="dt" sz="half" idx="12"/>
          </p:nvPr>
        </p:nvSpPr>
        <p:spPr/>
        <p:txBody>
          <a:bodyPr/>
          <a:lstStyle/>
          <a:p>
            <a:pPr>
              <a:defRPr/>
            </a:pPr>
            <a:r>
              <a:rPr lang="it-IT" smtClean="0"/>
              <a:t>June 2021</a:t>
            </a:r>
            <a:endParaRPr lang="it-IT" dirty="0"/>
          </a:p>
        </p:txBody>
      </p:sp>
      <p:sp>
        <p:nvSpPr>
          <p:cNvPr id="3" name="Titolo 2"/>
          <p:cNvSpPr>
            <a:spLocks noGrp="1"/>
          </p:cNvSpPr>
          <p:nvPr>
            <p:ph type="title"/>
          </p:nvPr>
        </p:nvSpPr>
        <p:spPr>
          <a:xfrm>
            <a:off x="0" y="2470"/>
            <a:ext cx="9144000" cy="906250"/>
          </a:xfrm>
        </p:spPr>
        <p:txBody>
          <a:bodyPr anchor="ctr">
            <a:normAutofit/>
          </a:bodyPr>
          <a:lstStyle/>
          <a:p>
            <a:r>
              <a:rPr lang="en-GB" sz="2200" dirty="0" smtClean="0"/>
              <a:t>Rectors and policy makers</a:t>
            </a:r>
            <a:endParaRPr lang="it-IT" sz="2200" dirty="0"/>
          </a:p>
        </p:txBody>
      </p:sp>
    </p:spTree>
    <p:extLst>
      <p:ext uri="{BB962C8B-B14F-4D97-AF65-F5344CB8AC3E}">
        <p14:creationId xmlns:p14="http://schemas.microsoft.com/office/powerpoint/2010/main" val="219398047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fade">
                                      <p:cBhvr>
                                        <p:cTn id="12"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1097396" y="1196751"/>
            <a:ext cx="8100392" cy="5181215"/>
          </a:xfrm>
        </p:spPr>
        <p:txBody>
          <a:bodyPr/>
          <a:lstStyle/>
          <a:p>
            <a:pPr marL="285750" indent="-285750">
              <a:spcBef>
                <a:spcPts val="1200"/>
              </a:spcBef>
              <a:buFont typeface="Wingdings" panose="05000000000000000000" pitchFamily="2" charset="2"/>
              <a:buChar char="ü"/>
              <a:tabLst>
                <a:tab pos="0" algn="l"/>
              </a:tabLst>
            </a:pPr>
            <a:r>
              <a:rPr lang="en-US" sz="1700" dirty="0"/>
              <a:t>Every year, the </a:t>
            </a:r>
            <a:r>
              <a:rPr lang="en-US" sz="1700" dirty="0" err="1"/>
              <a:t>AlmaLaurea</a:t>
            </a:r>
            <a:r>
              <a:rPr lang="en-US" sz="1700" dirty="0"/>
              <a:t> </a:t>
            </a:r>
            <a:r>
              <a:rPr lang="en-US" sz="1700" dirty="0" err="1"/>
              <a:t>Interuniversities</a:t>
            </a:r>
            <a:r>
              <a:rPr lang="en-US" sz="1700" dirty="0"/>
              <a:t> Consortium carries out two national surveys, on the Profile and on the Employment </a:t>
            </a:r>
            <a:r>
              <a:rPr lang="en-US" sz="1700" dirty="0" smtClean="0"/>
              <a:t>Status of </a:t>
            </a:r>
            <a:r>
              <a:rPr lang="en-US" sz="1700" dirty="0"/>
              <a:t>graduates </a:t>
            </a:r>
            <a:r>
              <a:rPr lang="en-US" sz="1700" dirty="0" smtClean="0"/>
              <a:t/>
            </a:r>
            <a:br>
              <a:rPr lang="en-US" sz="1700" dirty="0" smtClean="0"/>
            </a:br>
            <a:r>
              <a:rPr lang="en-US" sz="1700" dirty="0" smtClean="0"/>
              <a:t>1</a:t>
            </a:r>
            <a:r>
              <a:rPr lang="en-US" sz="1700" dirty="0"/>
              <a:t>, 3 and 5 years </a:t>
            </a:r>
            <a:r>
              <a:rPr lang="en-US" sz="1700" dirty="0" smtClean="0"/>
              <a:t>from </a:t>
            </a:r>
            <a:r>
              <a:rPr lang="en-US" sz="1700" dirty="0"/>
              <a:t>graduation. </a:t>
            </a:r>
            <a:endParaRPr lang="en-US" sz="1700" dirty="0" smtClean="0"/>
          </a:p>
          <a:p>
            <a:pPr marL="285750" indent="-285750">
              <a:spcBef>
                <a:spcPts val="1200"/>
              </a:spcBef>
              <a:buFont typeface="Wingdings" panose="05000000000000000000" pitchFamily="2" charset="2"/>
              <a:buChar char="ü"/>
              <a:tabLst>
                <a:tab pos="0" algn="l"/>
              </a:tabLst>
            </a:pPr>
            <a:endParaRPr lang="en-US" sz="1700" dirty="0"/>
          </a:p>
          <a:p>
            <a:pPr marL="285750" indent="-285750">
              <a:spcBef>
                <a:spcPts val="1200"/>
              </a:spcBef>
              <a:buFont typeface="Wingdings" panose="05000000000000000000" pitchFamily="2" charset="2"/>
              <a:buChar char="ü"/>
              <a:tabLst>
                <a:tab pos="0" algn="l"/>
              </a:tabLst>
            </a:pPr>
            <a:r>
              <a:rPr lang="en-US" sz="1700" dirty="0"/>
              <a:t>The survey data are returned in a complete and timely manner to:</a:t>
            </a:r>
          </a:p>
          <a:p>
            <a:pPr marL="612000" indent="-285750">
              <a:spcBef>
                <a:spcPts val="1200"/>
              </a:spcBef>
              <a:buFont typeface="Wingdings" panose="05000000000000000000" pitchFamily="2" charset="2"/>
              <a:buChar char="q"/>
              <a:tabLst>
                <a:tab pos="0" algn="l"/>
              </a:tabLst>
            </a:pPr>
            <a:r>
              <a:rPr lang="en-US" sz="1700" dirty="0"/>
              <a:t>Universities</a:t>
            </a:r>
          </a:p>
          <a:p>
            <a:pPr marL="612000" indent="-285750">
              <a:spcBef>
                <a:spcPts val="1200"/>
              </a:spcBef>
              <a:buFont typeface="Wingdings" panose="05000000000000000000" pitchFamily="2" charset="2"/>
              <a:buChar char="q"/>
              <a:tabLst>
                <a:tab pos="0" algn="l"/>
              </a:tabLst>
            </a:pPr>
            <a:r>
              <a:rPr lang="en-US" sz="1700" dirty="0"/>
              <a:t>Italian Ministry of University and Research (MUR)</a:t>
            </a:r>
          </a:p>
          <a:p>
            <a:pPr marL="612000" indent="-285750">
              <a:spcBef>
                <a:spcPts val="1200"/>
              </a:spcBef>
              <a:buFont typeface="Wingdings" panose="05000000000000000000" pitchFamily="2" charset="2"/>
              <a:buChar char="q"/>
              <a:tabLst>
                <a:tab pos="0" algn="l"/>
              </a:tabLst>
            </a:pPr>
            <a:r>
              <a:rPr lang="en-US" sz="1700" dirty="0"/>
              <a:t>National Evaluation Agency of the University System and Research (ANVUR</a:t>
            </a:r>
            <a:r>
              <a:rPr lang="en-US" sz="1700" dirty="0" smtClean="0"/>
              <a:t>)</a:t>
            </a:r>
          </a:p>
          <a:p>
            <a:pPr marL="326250" indent="0">
              <a:spcBef>
                <a:spcPts val="1200"/>
              </a:spcBef>
              <a:buNone/>
              <a:tabLst>
                <a:tab pos="0" algn="l"/>
              </a:tabLst>
            </a:pPr>
            <a:endParaRPr lang="en-US" sz="1700" dirty="0"/>
          </a:p>
          <a:p>
            <a:pPr marL="285750" indent="-285750">
              <a:spcBef>
                <a:spcPts val="1200"/>
              </a:spcBef>
              <a:buFont typeface="Wingdings" panose="05000000000000000000" pitchFamily="2" charset="2"/>
              <a:buChar char="ü"/>
              <a:tabLst>
                <a:tab pos="0" algn="l"/>
              </a:tabLst>
            </a:pPr>
            <a:r>
              <a:rPr lang="en-US" sz="1700" dirty="0"/>
              <a:t>The data are used for </a:t>
            </a:r>
            <a:r>
              <a:rPr lang="en-US" sz="1700" b="1" dirty="0"/>
              <a:t>institutional purposes </a:t>
            </a:r>
            <a:r>
              <a:rPr lang="en-US" sz="1700" dirty="0"/>
              <a:t>and to facilitate the processes of </a:t>
            </a:r>
            <a:r>
              <a:rPr lang="en-US" sz="1700" b="1" dirty="0"/>
              <a:t>programming</a:t>
            </a:r>
            <a:r>
              <a:rPr lang="en-US" sz="1700" dirty="0"/>
              <a:t>, </a:t>
            </a:r>
            <a:r>
              <a:rPr lang="en-US" sz="1700" b="1" dirty="0"/>
              <a:t>monitoring</a:t>
            </a:r>
            <a:r>
              <a:rPr lang="en-US" sz="1700" dirty="0"/>
              <a:t> and </a:t>
            </a:r>
            <a:r>
              <a:rPr lang="en-US" sz="1700" b="1" dirty="0"/>
              <a:t>evaluation</a:t>
            </a:r>
            <a:r>
              <a:rPr lang="en-US" sz="1700" dirty="0"/>
              <a:t> of decisions taken by universities.</a:t>
            </a:r>
          </a:p>
          <a:p>
            <a:pPr lvl="1">
              <a:lnSpc>
                <a:spcPts val="2100"/>
              </a:lnSpc>
              <a:buFont typeface="Wingdings" panose="05000000000000000000" pitchFamily="2" charset="2"/>
              <a:buChar char="Ø"/>
            </a:pPr>
            <a:endParaRPr lang="it-IT" sz="1700" dirty="0" smtClean="0"/>
          </a:p>
          <a:p>
            <a:pPr lvl="1">
              <a:lnSpc>
                <a:spcPts val="2100"/>
              </a:lnSpc>
              <a:buFont typeface="Wingdings" panose="05000000000000000000" pitchFamily="2" charset="2"/>
              <a:buChar char="Ø"/>
            </a:pPr>
            <a:endParaRPr lang="it-IT" dirty="0" smtClean="0"/>
          </a:p>
          <a:p>
            <a:pPr lvl="1">
              <a:lnSpc>
                <a:spcPts val="2100"/>
              </a:lnSpc>
              <a:buFont typeface="Wingdings" panose="05000000000000000000" pitchFamily="2" charset="2"/>
              <a:buChar char="Ø"/>
            </a:pPr>
            <a:endParaRPr lang="it-IT" dirty="0"/>
          </a:p>
        </p:txBody>
      </p:sp>
      <p:sp>
        <p:nvSpPr>
          <p:cNvPr id="8" name="Segnaposto piè di pagina 7"/>
          <p:cNvSpPr>
            <a:spLocks noGrp="1"/>
          </p:cNvSpPr>
          <p:nvPr>
            <p:ph type="ftr" sz="quarter" idx="10"/>
          </p:nvPr>
        </p:nvSpPr>
        <p:spPr/>
        <p:txBody>
          <a:bodyPr/>
          <a:lstStyle/>
          <a:p>
            <a:pPr>
              <a:defRPr/>
            </a:pPr>
            <a:r>
              <a:rPr lang="it-IT" smtClean="0"/>
              <a:t>S. Galeazzi, C. Girotti - AlmaLaurea</a:t>
            </a:r>
            <a:endParaRPr lang="it-IT" dirty="0"/>
          </a:p>
        </p:txBody>
      </p:sp>
      <p:sp>
        <p:nvSpPr>
          <p:cNvPr id="5" name="Segnaposto numero diapositiva 4"/>
          <p:cNvSpPr>
            <a:spLocks noGrp="1"/>
          </p:cNvSpPr>
          <p:nvPr>
            <p:ph type="sldNum" sz="quarter" idx="11"/>
          </p:nvPr>
        </p:nvSpPr>
        <p:spPr/>
        <p:txBody>
          <a:bodyPr/>
          <a:lstStyle/>
          <a:p>
            <a:pPr>
              <a:defRPr/>
            </a:pPr>
            <a:fld id="{8C6DB9F0-101E-40DE-9D6B-CABD62B70013}" type="slidenum">
              <a:rPr lang="it-IT" smtClean="0"/>
              <a:pPr>
                <a:defRPr/>
              </a:pPr>
              <a:t>15</a:t>
            </a:fld>
            <a:endParaRPr lang="it-IT" dirty="0"/>
          </a:p>
        </p:txBody>
      </p:sp>
      <p:sp>
        <p:nvSpPr>
          <p:cNvPr id="7" name="Segnaposto data 6"/>
          <p:cNvSpPr>
            <a:spLocks noGrp="1"/>
          </p:cNvSpPr>
          <p:nvPr>
            <p:ph type="dt" sz="half" idx="12"/>
          </p:nvPr>
        </p:nvSpPr>
        <p:spPr/>
        <p:txBody>
          <a:bodyPr/>
          <a:lstStyle/>
          <a:p>
            <a:pPr>
              <a:defRPr/>
            </a:pPr>
            <a:r>
              <a:rPr lang="it-IT" smtClean="0"/>
              <a:t>June 2021</a:t>
            </a:r>
            <a:endParaRPr lang="it-IT" dirty="0"/>
          </a:p>
        </p:txBody>
      </p:sp>
      <p:sp>
        <p:nvSpPr>
          <p:cNvPr id="3" name="Titolo 2"/>
          <p:cNvSpPr>
            <a:spLocks noGrp="1"/>
          </p:cNvSpPr>
          <p:nvPr>
            <p:ph type="title"/>
          </p:nvPr>
        </p:nvSpPr>
        <p:spPr>
          <a:xfrm>
            <a:off x="0" y="2470"/>
            <a:ext cx="9144000" cy="906250"/>
          </a:xfrm>
        </p:spPr>
        <p:txBody>
          <a:bodyPr anchor="ctr">
            <a:normAutofit/>
          </a:bodyPr>
          <a:lstStyle/>
          <a:p>
            <a:r>
              <a:rPr lang="en-US" sz="2200" dirty="0"/>
              <a:t>In Italy…</a:t>
            </a:r>
            <a:endParaRPr lang="it-IT" sz="2200" dirty="0"/>
          </a:p>
        </p:txBody>
      </p:sp>
    </p:spTree>
    <p:extLst>
      <p:ext uri="{BB962C8B-B14F-4D97-AF65-F5344CB8AC3E}">
        <p14:creationId xmlns:p14="http://schemas.microsoft.com/office/powerpoint/2010/main" val="167049371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1097396" y="1196751"/>
            <a:ext cx="8100392" cy="5181215"/>
          </a:xfrm>
        </p:spPr>
        <p:txBody>
          <a:bodyPr/>
          <a:lstStyle/>
          <a:p>
            <a:pPr>
              <a:spcBef>
                <a:spcPts val="1200"/>
              </a:spcBef>
            </a:pPr>
            <a:r>
              <a:rPr lang="en-US" sz="1700" dirty="0"/>
              <a:t>According to Italian law, the Ministry of University and Research:</a:t>
            </a:r>
          </a:p>
          <a:p>
            <a:pPr>
              <a:spcBef>
                <a:spcPts val="1200"/>
              </a:spcBef>
              <a:buFont typeface="Wingdings" panose="05000000000000000000" pitchFamily="2" charset="2"/>
              <a:buChar char="ü"/>
            </a:pPr>
            <a:r>
              <a:rPr lang="en-US" sz="1700" dirty="0"/>
              <a:t>distributes the </a:t>
            </a:r>
            <a:r>
              <a:rPr lang="en-US" sz="1700" b="1" dirty="0"/>
              <a:t>funding to the universities</a:t>
            </a:r>
            <a:r>
              <a:rPr lang="en-US" sz="1700" dirty="0"/>
              <a:t>, also providing for a premium share of funding. This premium share is allocated to universities on the basis of the achievement of results, defined from a set of objectives;</a:t>
            </a:r>
          </a:p>
          <a:p>
            <a:pPr>
              <a:spcBef>
                <a:spcPts val="1200"/>
              </a:spcBef>
              <a:buFont typeface="Wingdings" panose="05000000000000000000" pitchFamily="2" charset="2"/>
              <a:buChar char="ü"/>
            </a:pPr>
            <a:r>
              <a:rPr lang="en-US" sz="1700" dirty="0"/>
              <a:t>authorizes the </a:t>
            </a:r>
            <a:r>
              <a:rPr lang="en-US" sz="1700" b="1" dirty="0"/>
              <a:t>institution of new degree </a:t>
            </a:r>
            <a:r>
              <a:rPr lang="en-US" sz="1700" b="1" dirty="0" err="1"/>
              <a:t>programmes</a:t>
            </a:r>
            <a:r>
              <a:rPr lang="en-US" sz="1700" b="1" dirty="0"/>
              <a:t> </a:t>
            </a:r>
            <a:r>
              <a:rPr lang="en-US" sz="1700" dirty="0"/>
              <a:t>(initial accreditation) after the evaluation by ANVUR of the </a:t>
            </a:r>
            <a:r>
              <a:rPr lang="it-IT" sz="1700" dirty="0" err="1"/>
              <a:t>achievement</a:t>
            </a:r>
            <a:r>
              <a:rPr lang="it-IT" sz="1700" dirty="0"/>
              <a:t> </a:t>
            </a:r>
            <a:r>
              <a:rPr lang="en-US" sz="1700" dirty="0"/>
              <a:t>of certain requirements (related to teaching, research, organization and economic-financial sustainability). Subsequently, the results achieved are monitored and evaluated (periodic accreditation).</a:t>
            </a:r>
          </a:p>
          <a:p>
            <a:pPr>
              <a:spcBef>
                <a:spcPts val="1200"/>
              </a:spcBef>
              <a:buFont typeface="Arial" panose="020B0604020202020204" pitchFamily="34" charset="0"/>
              <a:buChar char="•"/>
            </a:pPr>
            <a:endParaRPr lang="en-US" sz="1700" dirty="0"/>
          </a:p>
          <a:p>
            <a:pPr marL="0" indent="0">
              <a:spcBef>
                <a:spcPts val="1200"/>
              </a:spcBef>
              <a:buNone/>
            </a:pPr>
            <a:r>
              <a:rPr lang="en-US" sz="1700" dirty="0" smtClean="0"/>
              <a:t>Some </a:t>
            </a:r>
            <a:r>
              <a:rPr lang="en-US" sz="1700" dirty="0"/>
              <a:t>indicators defined for these purposes are available through the two annual surveys carried out by </a:t>
            </a:r>
            <a:r>
              <a:rPr lang="en-US" sz="1700" dirty="0" err="1"/>
              <a:t>AlmaLaurea</a:t>
            </a:r>
            <a:r>
              <a:rPr lang="en-US" sz="1700" dirty="0"/>
              <a:t>. </a:t>
            </a:r>
          </a:p>
        </p:txBody>
      </p:sp>
      <p:sp>
        <p:nvSpPr>
          <p:cNvPr id="8" name="Segnaposto piè di pagina 7"/>
          <p:cNvSpPr>
            <a:spLocks noGrp="1"/>
          </p:cNvSpPr>
          <p:nvPr>
            <p:ph type="ftr" sz="quarter" idx="10"/>
          </p:nvPr>
        </p:nvSpPr>
        <p:spPr/>
        <p:txBody>
          <a:bodyPr/>
          <a:lstStyle/>
          <a:p>
            <a:pPr>
              <a:defRPr/>
            </a:pPr>
            <a:r>
              <a:rPr lang="it-IT" smtClean="0"/>
              <a:t>S. Galeazzi, C. Girotti - AlmaLaurea</a:t>
            </a:r>
            <a:endParaRPr lang="it-IT" dirty="0"/>
          </a:p>
        </p:txBody>
      </p:sp>
      <p:sp>
        <p:nvSpPr>
          <p:cNvPr id="5" name="Segnaposto numero diapositiva 4"/>
          <p:cNvSpPr>
            <a:spLocks noGrp="1"/>
          </p:cNvSpPr>
          <p:nvPr>
            <p:ph type="sldNum" sz="quarter" idx="11"/>
          </p:nvPr>
        </p:nvSpPr>
        <p:spPr/>
        <p:txBody>
          <a:bodyPr/>
          <a:lstStyle/>
          <a:p>
            <a:pPr>
              <a:defRPr/>
            </a:pPr>
            <a:fld id="{8C6DB9F0-101E-40DE-9D6B-CABD62B70013}" type="slidenum">
              <a:rPr lang="it-IT" smtClean="0"/>
              <a:pPr>
                <a:defRPr/>
              </a:pPr>
              <a:t>16</a:t>
            </a:fld>
            <a:endParaRPr lang="it-IT" dirty="0"/>
          </a:p>
        </p:txBody>
      </p:sp>
      <p:sp>
        <p:nvSpPr>
          <p:cNvPr id="7" name="Segnaposto data 6"/>
          <p:cNvSpPr>
            <a:spLocks noGrp="1"/>
          </p:cNvSpPr>
          <p:nvPr>
            <p:ph type="dt" sz="half" idx="12"/>
          </p:nvPr>
        </p:nvSpPr>
        <p:spPr/>
        <p:txBody>
          <a:bodyPr/>
          <a:lstStyle/>
          <a:p>
            <a:pPr>
              <a:defRPr/>
            </a:pPr>
            <a:r>
              <a:rPr lang="it-IT" smtClean="0"/>
              <a:t>June 2021</a:t>
            </a:r>
            <a:endParaRPr lang="it-IT" dirty="0"/>
          </a:p>
        </p:txBody>
      </p:sp>
      <p:sp>
        <p:nvSpPr>
          <p:cNvPr id="3" name="Titolo 2"/>
          <p:cNvSpPr>
            <a:spLocks noGrp="1"/>
          </p:cNvSpPr>
          <p:nvPr>
            <p:ph type="title"/>
          </p:nvPr>
        </p:nvSpPr>
        <p:spPr>
          <a:xfrm>
            <a:off x="0" y="2470"/>
            <a:ext cx="9144000" cy="906250"/>
          </a:xfrm>
        </p:spPr>
        <p:txBody>
          <a:bodyPr anchor="ctr">
            <a:normAutofit/>
          </a:bodyPr>
          <a:lstStyle/>
          <a:p>
            <a:r>
              <a:rPr lang="en-US" sz="2200" dirty="0"/>
              <a:t>In Italy…</a:t>
            </a:r>
            <a:endParaRPr lang="it-IT" sz="2200" dirty="0"/>
          </a:p>
        </p:txBody>
      </p:sp>
    </p:spTree>
    <p:extLst>
      <p:ext uri="{BB962C8B-B14F-4D97-AF65-F5344CB8AC3E}">
        <p14:creationId xmlns:p14="http://schemas.microsoft.com/office/powerpoint/2010/main" val="23794805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1097396" y="1196751"/>
            <a:ext cx="8100392" cy="5181215"/>
          </a:xfrm>
        </p:spPr>
        <p:txBody>
          <a:bodyPr/>
          <a:lstStyle/>
          <a:p>
            <a:pPr marL="0" indent="0">
              <a:spcBef>
                <a:spcPts val="1200"/>
              </a:spcBef>
              <a:buNone/>
            </a:pPr>
            <a:r>
              <a:rPr lang="en-US" sz="1700" dirty="0">
                <a:solidFill>
                  <a:srgbClr val="10294C"/>
                </a:solidFill>
              </a:rPr>
              <a:t>Therefore, the </a:t>
            </a:r>
            <a:r>
              <a:rPr lang="en-US" sz="1700" dirty="0" err="1">
                <a:solidFill>
                  <a:srgbClr val="10294C"/>
                </a:solidFill>
              </a:rPr>
              <a:t>AlmaLaurea’s</a:t>
            </a:r>
            <a:r>
              <a:rPr lang="en-US" sz="1700" dirty="0">
                <a:solidFill>
                  <a:srgbClr val="10294C"/>
                </a:solidFill>
              </a:rPr>
              <a:t> data are useful for:</a:t>
            </a:r>
          </a:p>
          <a:p>
            <a:pPr marL="354013" lvl="1">
              <a:spcBef>
                <a:spcPts val="1200"/>
              </a:spcBef>
              <a:buFont typeface="Wingdings" panose="05000000000000000000" pitchFamily="2" charset="2"/>
              <a:buChar char="ü"/>
              <a:tabLst>
                <a:tab pos="0" algn="l"/>
              </a:tabLst>
            </a:pPr>
            <a:r>
              <a:rPr lang="en-US" sz="1700" dirty="0">
                <a:solidFill>
                  <a:srgbClr val="10294C"/>
                </a:solidFill>
              </a:rPr>
              <a:t>deciding how to invest funds for academic education</a:t>
            </a:r>
          </a:p>
          <a:p>
            <a:pPr marL="354013" lvl="1">
              <a:spcBef>
                <a:spcPts val="1200"/>
              </a:spcBef>
              <a:buFont typeface="Wingdings" panose="05000000000000000000" pitchFamily="2" charset="2"/>
              <a:buChar char="ü"/>
              <a:tabLst>
                <a:tab pos="0" algn="l"/>
              </a:tabLst>
            </a:pPr>
            <a:r>
              <a:rPr lang="en-US" sz="1700" dirty="0">
                <a:solidFill>
                  <a:srgbClr val="10294C"/>
                </a:solidFill>
              </a:rPr>
              <a:t>deciding the academic offer of degree </a:t>
            </a:r>
            <a:r>
              <a:rPr lang="en-US" sz="1700" dirty="0" err="1">
                <a:solidFill>
                  <a:srgbClr val="10294C"/>
                </a:solidFill>
              </a:rPr>
              <a:t>programmes</a:t>
            </a:r>
            <a:r>
              <a:rPr lang="en-US" sz="1700" dirty="0">
                <a:solidFill>
                  <a:srgbClr val="10294C"/>
                </a:solidFill>
              </a:rPr>
              <a:t> (to expand or not the academic offer of degree </a:t>
            </a:r>
            <a:r>
              <a:rPr lang="en-US" sz="1700" dirty="0" err="1">
                <a:solidFill>
                  <a:srgbClr val="10294C"/>
                </a:solidFill>
              </a:rPr>
              <a:t>programmes</a:t>
            </a:r>
            <a:r>
              <a:rPr lang="en-US" sz="1700" dirty="0">
                <a:solidFill>
                  <a:srgbClr val="10294C"/>
                </a:solidFill>
              </a:rPr>
              <a:t> on the national territory)</a:t>
            </a:r>
          </a:p>
          <a:p>
            <a:pPr marL="354013" lvl="1">
              <a:spcBef>
                <a:spcPts val="1200"/>
              </a:spcBef>
              <a:buFont typeface="Wingdings" panose="05000000000000000000" pitchFamily="2" charset="2"/>
              <a:buChar char="ü"/>
              <a:tabLst>
                <a:tab pos="0" algn="l"/>
              </a:tabLst>
            </a:pPr>
            <a:r>
              <a:rPr lang="en-US" sz="1700" dirty="0">
                <a:solidFill>
                  <a:srgbClr val="10294C"/>
                </a:solidFill>
              </a:rPr>
              <a:t>merging or dividing several degree </a:t>
            </a:r>
            <a:r>
              <a:rPr lang="en-US" sz="1700" dirty="0" err="1">
                <a:solidFill>
                  <a:srgbClr val="10294C"/>
                </a:solidFill>
              </a:rPr>
              <a:t>programmes</a:t>
            </a:r>
            <a:r>
              <a:rPr lang="en-US" sz="1700" dirty="0">
                <a:solidFill>
                  <a:srgbClr val="10294C"/>
                </a:solidFill>
              </a:rPr>
              <a:t> (for example because they have few enrollments per year or degree </a:t>
            </a:r>
            <a:r>
              <a:rPr lang="en-US" sz="1700" dirty="0" err="1">
                <a:solidFill>
                  <a:srgbClr val="10294C"/>
                </a:solidFill>
              </a:rPr>
              <a:t>programmes</a:t>
            </a:r>
            <a:r>
              <a:rPr lang="en-US" sz="1700" dirty="0">
                <a:solidFill>
                  <a:srgbClr val="10294C"/>
                </a:solidFill>
              </a:rPr>
              <a:t> that are too crowded)</a:t>
            </a:r>
          </a:p>
          <a:p>
            <a:pPr marL="354013" lvl="1">
              <a:spcBef>
                <a:spcPts val="1200"/>
              </a:spcBef>
              <a:buFont typeface="Wingdings" panose="05000000000000000000" pitchFamily="2" charset="2"/>
              <a:buChar char="ü"/>
              <a:tabLst>
                <a:tab pos="0" algn="l"/>
              </a:tabLst>
            </a:pPr>
            <a:r>
              <a:rPr lang="en-US" sz="1700" dirty="0">
                <a:solidFill>
                  <a:srgbClr val="10294C"/>
                </a:solidFill>
              </a:rPr>
              <a:t>…</a:t>
            </a:r>
          </a:p>
          <a:p>
            <a:pPr marL="354013" lvl="1">
              <a:spcBef>
                <a:spcPts val="1200"/>
              </a:spcBef>
              <a:buFont typeface="Wingdings" panose="05000000000000000000" pitchFamily="2" charset="2"/>
              <a:buChar char="ü"/>
              <a:tabLst>
                <a:tab pos="0" algn="l"/>
              </a:tabLst>
            </a:pPr>
            <a:endParaRPr lang="en-US" sz="1700" dirty="0">
              <a:solidFill>
                <a:srgbClr val="10294C"/>
              </a:solidFill>
            </a:endParaRPr>
          </a:p>
          <a:p>
            <a:pPr marL="0" indent="0" algn="ctr">
              <a:spcBef>
                <a:spcPts val="1200"/>
              </a:spcBef>
              <a:buNone/>
            </a:pPr>
            <a:r>
              <a:rPr lang="en-US" sz="1700" dirty="0">
                <a:solidFill>
                  <a:srgbClr val="10294C"/>
                </a:solidFill>
              </a:rPr>
              <a:t>It is important to make the universities understand, even with</a:t>
            </a:r>
            <a:r>
              <a:rPr lang="en-US" sz="1700" b="1" dirty="0">
                <a:solidFill>
                  <a:srgbClr val="10294C"/>
                </a:solidFill>
              </a:rPr>
              <a:t> normative acts</a:t>
            </a:r>
            <a:r>
              <a:rPr lang="en-US" sz="1700" dirty="0">
                <a:solidFill>
                  <a:srgbClr val="10294C"/>
                </a:solidFill>
              </a:rPr>
              <a:t>, the </a:t>
            </a:r>
            <a:r>
              <a:rPr lang="en-US" sz="1700" b="1" dirty="0">
                <a:solidFill>
                  <a:srgbClr val="10294C"/>
                </a:solidFill>
              </a:rPr>
              <a:t>usefulness of participating in a common project</a:t>
            </a:r>
            <a:r>
              <a:rPr lang="en-US" sz="1700" dirty="0">
                <a:solidFill>
                  <a:srgbClr val="10294C"/>
                </a:solidFill>
              </a:rPr>
              <a:t>, which respects uniform standards, leading to an advantage for all (universities in the first place).</a:t>
            </a:r>
            <a:endParaRPr lang="it-IT" sz="1700" dirty="0">
              <a:solidFill>
                <a:srgbClr val="10294C"/>
              </a:solidFill>
            </a:endParaRPr>
          </a:p>
          <a:p>
            <a:pPr marL="0" indent="0">
              <a:spcBef>
                <a:spcPts val="1200"/>
              </a:spcBef>
              <a:buNone/>
            </a:pPr>
            <a:endParaRPr lang="en-US" sz="1700" dirty="0"/>
          </a:p>
        </p:txBody>
      </p:sp>
      <p:sp>
        <p:nvSpPr>
          <p:cNvPr id="8" name="Segnaposto piè di pagina 7"/>
          <p:cNvSpPr>
            <a:spLocks noGrp="1"/>
          </p:cNvSpPr>
          <p:nvPr>
            <p:ph type="ftr" sz="quarter" idx="10"/>
          </p:nvPr>
        </p:nvSpPr>
        <p:spPr/>
        <p:txBody>
          <a:bodyPr/>
          <a:lstStyle/>
          <a:p>
            <a:pPr>
              <a:defRPr/>
            </a:pPr>
            <a:r>
              <a:rPr lang="it-IT" smtClean="0"/>
              <a:t>S. Galeazzi, C. Girotti - AlmaLaurea</a:t>
            </a:r>
            <a:endParaRPr lang="it-IT" dirty="0"/>
          </a:p>
        </p:txBody>
      </p:sp>
      <p:sp>
        <p:nvSpPr>
          <p:cNvPr id="5" name="Segnaposto numero diapositiva 4"/>
          <p:cNvSpPr>
            <a:spLocks noGrp="1"/>
          </p:cNvSpPr>
          <p:nvPr>
            <p:ph type="sldNum" sz="quarter" idx="11"/>
          </p:nvPr>
        </p:nvSpPr>
        <p:spPr/>
        <p:txBody>
          <a:bodyPr/>
          <a:lstStyle/>
          <a:p>
            <a:pPr>
              <a:defRPr/>
            </a:pPr>
            <a:fld id="{8C6DB9F0-101E-40DE-9D6B-CABD62B70013}" type="slidenum">
              <a:rPr lang="it-IT" smtClean="0"/>
              <a:pPr>
                <a:defRPr/>
              </a:pPr>
              <a:t>17</a:t>
            </a:fld>
            <a:endParaRPr lang="it-IT" dirty="0"/>
          </a:p>
        </p:txBody>
      </p:sp>
      <p:sp>
        <p:nvSpPr>
          <p:cNvPr id="7" name="Segnaposto data 6"/>
          <p:cNvSpPr>
            <a:spLocks noGrp="1"/>
          </p:cNvSpPr>
          <p:nvPr>
            <p:ph type="dt" sz="half" idx="12"/>
          </p:nvPr>
        </p:nvSpPr>
        <p:spPr/>
        <p:txBody>
          <a:bodyPr/>
          <a:lstStyle/>
          <a:p>
            <a:pPr>
              <a:defRPr/>
            </a:pPr>
            <a:r>
              <a:rPr lang="it-IT" smtClean="0"/>
              <a:t>June 2021</a:t>
            </a:r>
            <a:endParaRPr lang="it-IT" dirty="0"/>
          </a:p>
        </p:txBody>
      </p:sp>
      <p:sp>
        <p:nvSpPr>
          <p:cNvPr id="3" name="Titolo 2"/>
          <p:cNvSpPr>
            <a:spLocks noGrp="1"/>
          </p:cNvSpPr>
          <p:nvPr>
            <p:ph type="title"/>
          </p:nvPr>
        </p:nvSpPr>
        <p:spPr>
          <a:xfrm>
            <a:off x="0" y="2470"/>
            <a:ext cx="9144000" cy="906250"/>
          </a:xfrm>
        </p:spPr>
        <p:txBody>
          <a:bodyPr anchor="ctr">
            <a:normAutofit/>
          </a:bodyPr>
          <a:lstStyle/>
          <a:p>
            <a:r>
              <a:rPr lang="en-US" sz="2200" dirty="0"/>
              <a:t>In Italy…</a:t>
            </a:r>
            <a:endParaRPr lang="it-IT" sz="2200" dirty="0"/>
          </a:p>
        </p:txBody>
      </p:sp>
    </p:spTree>
    <p:extLst>
      <p:ext uri="{BB962C8B-B14F-4D97-AF65-F5344CB8AC3E}">
        <p14:creationId xmlns:p14="http://schemas.microsoft.com/office/powerpoint/2010/main" val="247021891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testo 3"/>
          <p:cNvSpPr>
            <a:spLocks noGrp="1"/>
          </p:cNvSpPr>
          <p:nvPr>
            <p:ph type="body" sz="quarter" idx="10"/>
          </p:nvPr>
        </p:nvSpPr>
        <p:spPr>
          <a:xfrm>
            <a:off x="2893749" y="2455728"/>
            <a:ext cx="6250252" cy="1615827"/>
          </a:xfrm>
        </p:spPr>
        <p:txBody>
          <a:bodyPr/>
          <a:lstStyle/>
          <a:p>
            <a:r>
              <a:rPr lang="it-IT" sz="2600" dirty="0" smtClean="0"/>
              <a:t>First </a:t>
            </a:r>
            <a:r>
              <a:rPr lang="it-IT" sz="2600" dirty="0" err="1" smtClean="0"/>
              <a:t>technical</a:t>
            </a:r>
            <a:r>
              <a:rPr lang="it-IT" sz="2600" dirty="0" smtClean="0"/>
              <a:t> </a:t>
            </a:r>
            <a:r>
              <a:rPr lang="it-IT" sz="2600" dirty="0" err="1" smtClean="0"/>
              <a:t>suggestions</a:t>
            </a:r>
            <a:r>
              <a:rPr lang="it-IT" sz="2600" dirty="0" smtClean="0"/>
              <a:t> </a:t>
            </a:r>
            <a:r>
              <a:rPr lang="it-IT" sz="2600" dirty="0"/>
              <a:t>for </a:t>
            </a:r>
            <a:r>
              <a:rPr lang="it-IT" sz="2600" dirty="0" err="1"/>
              <a:t>Graduates</a:t>
            </a:r>
            <a:r>
              <a:rPr lang="it-IT" sz="2600" dirty="0"/>
              <a:t>’ </a:t>
            </a:r>
            <a:r>
              <a:rPr lang="it-IT" sz="2600" dirty="0" err="1"/>
              <a:t>Employment</a:t>
            </a:r>
            <a:r>
              <a:rPr lang="it-IT" sz="2600" dirty="0"/>
              <a:t> Status </a:t>
            </a:r>
            <a:r>
              <a:rPr lang="it-IT" sz="2600" dirty="0" err="1" smtClean="0"/>
              <a:t>Survey</a:t>
            </a:r>
            <a:r>
              <a:rPr lang="it-IT" dirty="0" smtClean="0"/>
              <a:t>: </a:t>
            </a:r>
            <a:r>
              <a:rPr lang="en-US" sz="2300" i="1" dirty="0" smtClean="0"/>
              <a:t>lessons learnt </a:t>
            </a:r>
            <a:r>
              <a:rPr lang="en-US" sz="2300" i="1" dirty="0"/>
              <a:t>by </a:t>
            </a:r>
            <a:r>
              <a:rPr lang="en-US" sz="2300" i="1" dirty="0" err="1"/>
              <a:t>Almalaurea</a:t>
            </a:r>
            <a:r>
              <a:rPr lang="en-US" sz="2300" i="1" dirty="0"/>
              <a:t> </a:t>
            </a:r>
            <a:r>
              <a:rPr lang="en-US" sz="2300" i="1" dirty="0" smtClean="0"/>
              <a:t/>
            </a:r>
            <a:br>
              <a:rPr lang="en-US" sz="2300" i="1" dirty="0" smtClean="0"/>
            </a:br>
            <a:r>
              <a:rPr lang="en-US" sz="2300" i="1" dirty="0" smtClean="0"/>
              <a:t>in </a:t>
            </a:r>
            <a:r>
              <a:rPr lang="en-US" sz="2300" i="1" dirty="0"/>
              <a:t>more than 20 years of experience</a:t>
            </a:r>
            <a:endParaRPr lang="it-IT" sz="2300" i="1" dirty="0"/>
          </a:p>
        </p:txBody>
      </p:sp>
    </p:spTree>
    <p:extLst>
      <p:ext uri="{BB962C8B-B14F-4D97-AF65-F5344CB8AC3E}">
        <p14:creationId xmlns:p14="http://schemas.microsoft.com/office/powerpoint/2010/main" val="2990756183"/>
      </p:ext>
    </p:extLst>
  </p:cSld>
  <p:clrMapOvr>
    <a:masterClrMapping/>
  </p:clrMapOvr>
  <p:transition spd="med"/>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1224136" y="1196751"/>
            <a:ext cx="8100392" cy="5181215"/>
          </a:xfrm>
        </p:spPr>
        <p:txBody>
          <a:bodyPr/>
          <a:lstStyle/>
          <a:p>
            <a:pPr marL="0" indent="0">
              <a:buNone/>
            </a:pPr>
            <a:r>
              <a:rPr lang="en-US" sz="1700" dirty="0" smtClean="0"/>
              <a:t>At </a:t>
            </a:r>
            <a:r>
              <a:rPr lang="en-US" sz="1700" dirty="0"/>
              <a:t>the </a:t>
            </a:r>
            <a:r>
              <a:rPr lang="en-US" sz="1700" dirty="0" smtClean="0"/>
              <a:t>beginning </a:t>
            </a:r>
            <a:r>
              <a:rPr lang="en-US" sz="1700" dirty="0"/>
              <a:t>of a survey common to all universities, is better to</a:t>
            </a:r>
            <a:r>
              <a:rPr lang="en-US" sz="1700" dirty="0" smtClean="0"/>
              <a:t>:</a:t>
            </a:r>
          </a:p>
          <a:p>
            <a:pPr marL="0" indent="0">
              <a:buNone/>
            </a:pPr>
            <a:endParaRPr lang="en-US" sz="1700" dirty="0" smtClean="0"/>
          </a:p>
          <a:p>
            <a:pPr>
              <a:buFont typeface="Courier New" panose="02070309020205020404" pitchFamily="49" charset="0"/>
              <a:buChar char="o"/>
              <a:tabLst>
                <a:tab pos="268288" algn="l"/>
              </a:tabLst>
            </a:pPr>
            <a:r>
              <a:rPr lang="en-US" sz="1700" dirty="0"/>
              <a:t>	</a:t>
            </a:r>
            <a:r>
              <a:rPr lang="en-US" sz="1700" b="1" dirty="0" smtClean="0"/>
              <a:t>contact </a:t>
            </a:r>
            <a:r>
              <a:rPr lang="en-US" sz="1700" b="1" dirty="0"/>
              <a:t>all graduates for which is intended to run the </a:t>
            </a:r>
            <a:r>
              <a:rPr lang="en-US" sz="1700" b="1" dirty="0" smtClean="0"/>
              <a:t>survey </a:t>
            </a:r>
            <a:r>
              <a:rPr lang="en-US" sz="1700" dirty="0" smtClean="0"/>
              <a:t/>
            </a:r>
            <a:br>
              <a:rPr lang="en-US" sz="1700" dirty="0" smtClean="0"/>
            </a:br>
            <a:r>
              <a:rPr lang="en-US" sz="1700" dirty="0" smtClean="0"/>
              <a:t>(in this case 2019 graduates, 2 years from graduation)</a:t>
            </a:r>
          </a:p>
          <a:p>
            <a:pPr marL="0" indent="0">
              <a:buNone/>
              <a:tabLst>
                <a:tab pos="268288" algn="l"/>
              </a:tabLst>
            </a:pPr>
            <a:endParaRPr lang="en-US" sz="1700" dirty="0"/>
          </a:p>
          <a:p>
            <a:pPr>
              <a:buFont typeface="Courier New" panose="02070309020205020404" pitchFamily="49" charset="0"/>
              <a:buChar char="o"/>
              <a:tabLst>
                <a:tab pos="268288" algn="l"/>
              </a:tabLst>
            </a:pPr>
            <a:r>
              <a:rPr lang="en-US" sz="1700" b="1" dirty="0"/>
              <a:t>carefully define the </a:t>
            </a:r>
            <a:r>
              <a:rPr lang="en-US" sz="1700" b="1" dirty="0" smtClean="0"/>
              <a:t>questionnaire</a:t>
            </a:r>
          </a:p>
          <a:p>
            <a:pPr marL="0" indent="0">
              <a:buNone/>
              <a:tabLst>
                <a:tab pos="268288" algn="l"/>
              </a:tabLst>
            </a:pPr>
            <a:r>
              <a:rPr lang="en-US" sz="1700" dirty="0" smtClean="0"/>
              <a:t>	 - long </a:t>
            </a:r>
            <a:r>
              <a:rPr lang="en-US" sz="1700" dirty="0"/>
              <a:t>or short </a:t>
            </a:r>
            <a:r>
              <a:rPr lang="en-US" sz="1700" dirty="0" smtClean="0"/>
              <a:t>questionnaire</a:t>
            </a:r>
          </a:p>
          <a:p>
            <a:pPr marL="342900" lvl="1" indent="0">
              <a:buNone/>
              <a:tabLst>
                <a:tab pos="268288" algn="l"/>
              </a:tabLst>
            </a:pPr>
            <a:r>
              <a:rPr lang="en-US" sz="1550" dirty="0" smtClean="0"/>
              <a:t>- </a:t>
            </a:r>
            <a:r>
              <a:rPr lang="en-US" sz="1700" dirty="0" smtClean="0"/>
              <a:t>to </a:t>
            </a:r>
            <a:r>
              <a:rPr lang="en-US" sz="1700" dirty="0"/>
              <a:t>keep </a:t>
            </a:r>
            <a:r>
              <a:rPr lang="en-US" sz="1700" dirty="0" smtClean="0"/>
              <a:t>or not some questions </a:t>
            </a:r>
            <a:r>
              <a:rPr lang="en-US" sz="1700" dirty="0"/>
              <a:t>“compulsory”, </a:t>
            </a:r>
            <a:r>
              <a:rPr lang="en-US" sz="1700" dirty="0" smtClean="0"/>
              <a:t>deciding a </a:t>
            </a:r>
            <a:r>
              <a:rPr lang="en-US" sz="1700" dirty="0"/>
              <a:t>minimum number </a:t>
            </a:r>
            <a:r>
              <a:rPr lang="en-US" sz="1700" dirty="0" smtClean="0"/>
              <a:t>of </a:t>
            </a:r>
            <a:r>
              <a:rPr lang="en-US" sz="1700" dirty="0"/>
              <a:t>compulsory </a:t>
            </a:r>
            <a:r>
              <a:rPr lang="en-US" sz="1700" dirty="0" smtClean="0"/>
              <a:t>questions (fundamental questions), so </a:t>
            </a:r>
            <a:r>
              <a:rPr lang="en-US" sz="1700" dirty="0"/>
              <a:t>as to have a part of </a:t>
            </a:r>
            <a:r>
              <a:rPr lang="en-US" sz="1700" dirty="0" smtClean="0"/>
              <a:t>the questionnaire </a:t>
            </a:r>
            <a:r>
              <a:rPr lang="en-US" sz="1700" dirty="0"/>
              <a:t>filled in by </a:t>
            </a:r>
            <a:r>
              <a:rPr lang="en-US" sz="1700" dirty="0" smtClean="0"/>
              <a:t>everyone</a:t>
            </a:r>
          </a:p>
          <a:p>
            <a:pPr marL="342900" lvl="1" indent="0">
              <a:buNone/>
              <a:tabLst>
                <a:tab pos="444500" algn="l"/>
              </a:tabLst>
            </a:pPr>
            <a:endParaRPr lang="en-US" sz="1700" dirty="0"/>
          </a:p>
          <a:p>
            <a:pPr>
              <a:buFont typeface="Courier New" panose="02070309020205020404" pitchFamily="49" charset="0"/>
              <a:buChar char="o"/>
              <a:tabLst>
                <a:tab pos="268288" algn="l"/>
              </a:tabLst>
            </a:pPr>
            <a:r>
              <a:rPr lang="en-US" sz="1700" b="1" dirty="0" smtClean="0"/>
              <a:t>bet </a:t>
            </a:r>
            <a:r>
              <a:rPr lang="en-US" sz="1700" b="1" dirty="0"/>
              <a:t>on </a:t>
            </a:r>
            <a:r>
              <a:rPr lang="en-US" sz="1700" b="1" dirty="0" smtClean="0"/>
              <a:t>quality of collected data</a:t>
            </a:r>
            <a:r>
              <a:rPr lang="en-US" sz="1700" dirty="0" smtClean="0"/>
              <a:t>, </a:t>
            </a:r>
            <a:r>
              <a:rPr lang="en-US" sz="1700" dirty="0"/>
              <a:t>so to have as output a </a:t>
            </a:r>
            <a:r>
              <a:rPr lang="en-US" sz="1700" dirty="0" smtClean="0"/>
              <a:t>good </a:t>
            </a:r>
            <a:r>
              <a:rPr lang="en-US" sz="1700" dirty="0"/>
              <a:t>comparative report </a:t>
            </a:r>
            <a:r>
              <a:rPr lang="en-US" sz="1700" dirty="0" smtClean="0"/>
              <a:t>of </a:t>
            </a:r>
            <a:r>
              <a:rPr lang="en-US" sz="1700" dirty="0"/>
              <a:t>all 9 universities </a:t>
            </a:r>
            <a:r>
              <a:rPr lang="en-US" sz="1700" dirty="0" smtClean="0"/>
              <a:t>involved</a:t>
            </a:r>
          </a:p>
          <a:p>
            <a:pPr>
              <a:buFont typeface="Courier New" panose="02070309020205020404" pitchFamily="49" charset="0"/>
              <a:buChar char="o"/>
              <a:tabLst>
                <a:tab pos="268288" algn="l"/>
              </a:tabLst>
            </a:pPr>
            <a:endParaRPr lang="en-US" sz="1700" dirty="0"/>
          </a:p>
          <a:p>
            <a:pPr>
              <a:buFont typeface="Courier New" panose="02070309020205020404" pitchFamily="49" charset="0"/>
              <a:buChar char="o"/>
              <a:tabLst>
                <a:tab pos="268288" algn="l"/>
              </a:tabLst>
            </a:pPr>
            <a:r>
              <a:rPr lang="en-US" sz="1800" dirty="0"/>
              <a:t>f</a:t>
            </a:r>
            <a:r>
              <a:rPr lang="en-US" sz="1800" dirty="0" smtClean="0"/>
              <a:t>ocus on team </a:t>
            </a:r>
            <a:r>
              <a:rPr lang="en-US" sz="1800" dirty="0"/>
              <a:t>work and collaboration between universities</a:t>
            </a:r>
          </a:p>
          <a:p>
            <a:pPr marL="0" indent="0">
              <a:buNone/>
              <a:tabLst>
                <a:tab pos="268288" algn="l"/>
              </a:tabLst>
            </a:pPr>
            <a:endParaRPr lang="it-IT" sz="1700" dirty="0" smtClean="0"/>
          </a:p>
          <a:p>
            <a:pPr lvl="1">
              <a:lnSpc>
                <a:spcPts val="2100"/>
              </a:lnSpc>
              <a:buFont typeface="Wingdings" panose="05000000000000000000" pitchFamily="2" charset="2"/>
              <a:buChar char="Ø"/>
            </a:pPr>
            <a:endParaRPr lang="it-IT" dirty="0" smtClean="0"/>
          </a:p>
          <a:p>
            <a:pPr lvl="1">
              <a:lnSpc>
                <a:spcPts val="2100"/>
              </a:lnSpc>
              <a:buFont typeface="Wingdings" panose="05000000000000000000" pitchFamily="2" charset="2"/>
              <a:buChar char="Ø"/>
            </a:pPr>
            <a:endParaRPr lang="it-IT" dirty="0"/>
          </a:p>
        </p:txBody>
      </p:sp>
      <p:sp>
        <p:nvSpPr>
          <p:cNvPr id="8" name="Segnaposto piè di pagina 7"/>
          <p:cNvSpPr>
            <a:spLocks noGrp="1"/>
          </p:cNvSpPr>
          <p:nvPr>
            <p:ph type="ftr" sz="quarter" idx="10"/>
          </p:nvPr>
        </p:nvSpPr>
        <p:spPr/>
        <p:txBody>
          <a:bodyPr/>
          <a:lstStyle/>
          <a:p>
            <a:pPr>
              <a:defRPr/>
            </a:pPr>
            <a:r>
              <a:rPr lang="it-IT" smtClean="0"/>
              <a:t>S. Galeazzi, C. Girotti - AlmaLaurea</a:t>
            </a:r>
            <a:endParaRPr lang="it-IT" dirty="0"/>
          </a:p>
        </p:txBody>
      </p:sp>
      <p:sp>
        <p:nvSpPr>
          <p:cNvPr id="5" name="Segnaposto numero diapositiva 4"/>
          <p:cNvSpPr>
            <a:spLocks noGrp="1"/>
          </p:cNvSpPr>
          <p:nvPr>
            <p:ph type="sldNum" sz="quarter" idx="11"/>
          </p:nvPr>
        </p:nvSpPr>
        <p:spPr/>
        <p:txBody>
          <a:bodyPr/>
          <a:lstStyle/>
          <a:p>
            <a:pPr>
              <a:defRPr/>
            </a:pPr>
            <a:fld id="{8C6DB9F0-101E-40DE-9D6B-CABD62B70013}" type="slidenum">
              <a:rPr lang="it-IT" smtClean="0"/>
              <a:pPr>
                <a:defRPr/>
              </a:pPr>
              <a:t>19</a:t>
            </a:fld>
            <a:endParaRPr lang="it-IT" dirty="0"/>
          </a:p>
        </p:txBody>
      </p:sp>
      <p:sp>
        <p:nvSpPr>
          <p:cNvPr id="7" name="Segnaposto data 6"/>
          <p:cNvSpPr>
            <a:spLocks noGrp="1"/>
          </p:cNvSpPr>
          <p:nvPr>
            <p:ph type="dt" sz="half" idx="12"/>
          </p:nvPr>
        </p:nvSpPr>
        <p:spPr/>
        <p:txBody>
          <a:bodyPr/>
          <a:lstStyle/>
          <a:p>
            <a:pPr>
              <a:defRPr/>
            </a:pPr>
            <a:r>
              <a:rPr lang="it-IT" smtClean="0"/>
              <a:t>June 2021</a:t>
            </a:r>
            <a:endParaRPr lang="it-IT" dirty="0"/>
          </a:p>
        </p:txBody>
      </p:sp>
      <p:sp>
        <p:nvSpPr>
          <p:cNvPr id="3" name="Titolo 2"/>
          <p:cNvSpPr>
            <a:spLocks noGrp="1"/>
          </p:cNvSpPr>
          <p:nvPr>
            <p:ph type="title"/>
          </p:nvPr>
        </p:nvSpPr>
        <p:spPr>
          <a:xfrm>
            <a:off x="0" y="2470"/>
            <a:ext cx="9144000" cy="906250"/>
          </a:xfrm>
        </p:spPr>
        <p:txBody>
          <a:bodyPr anchor="ctr">
            <a:normAutofit/>
          </a:bodyPr>
          <a:lstStyle/>
          <a:p>
            <a:r>
              <a:rPr lang="en-GB" sz="2200" dirty="0" smtClean="0"/>
              <a:t>Suggestions for first MOTIVE Employment Status Survey</a:t>
            </a:r>
            <a:endParaRPr lang="it-IT" sz="2200" dirty="0"/>
          </a:p>
        </p:txBody>
      </p:sp>
      <p:sp>
        <p:nvSpPr>
          <p:cNvPr id="4" name="Rectangle 1"/>
          <p:cNvSpPr>
            <a:spLocks noChangeArrowheads="1"/>
          </p:cNvSpPr>
          <p:nvPr/>
        </p:nvSpPr>
        <p:spPr bwMode="auto">
          <a:xfrm>
            <a:off x="0" y="4393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it-IT" altLang="it-IT" sz="1800" b="0" i="0" u="none" strike="noStrike" cap="none" normalizeH="0" baseline="0" dirty="0" smtClean="0">
              <a:ln>
                <a:noFill/>
              </a:ln>
              <a:solidFill>
                <a:schemeClr val="tx1"/>
              </a:solidFill>
              <a:effectLst/>
              <a:latin typeface="Arial" panose="020B0604020202020204" pitchFamily="34" charset="0"/>
            </a:endParaRPr>
          </a:p>
        </p:txBody>
      </p:sp>
      <p:sp>
        <p:nvSpPr>
          <p:cNvPr id="6" name="Rectangle 2"/>
          <p:cNvSpPr>
            <a:spLocks noChangeArrowheads="1"/>
          </p:cNvSpPr>
          <p:nvPr/>
        </p:nvSpPr>
        <p:spPr bwMode="auto">
          <a:xfrm>
            <a:off x="0" y="4393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it-IT" altLang="it-IT"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90000576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animEffect transition="in" filter="fade">
                                      <p:cBhvr>
                                        <p:cTn id="11" dur="500"/>
                                        <p:tgtEl>
                                          <p:spTgt spid="2">
                                            <p:txEl>
                                              <p:pRg st="2" end="2"/>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nodeType="clickEffect">
                                  <p:stCondLst>
                                    <p:cond delay="0"/>
                                  </p:stCondLst>
                                  <p:childTnLst>
                                    <p:set>
                                      <p:cBhvr>
                                        <p:cTn id="15" dur="1" fill="hold">
                                          <p:stCondLst>
                                            <p:cond delay="0"/>
                                          </p:stCondLst>
                                        </p:cTn>
                                        <p:tgtEl>
                                          <p:spTgt spid="2">
                                            <p:txEl>
                                              <p:pRg st="4" end="4"/>
                                            </p:txEl>
                                          </p:spTgt>
                                        </p:tgtEl>
                                        <p:attrNameLst>
                                          <p:attrName>style.visibility</p:attrName>
                                        </p:attrNameLst>
                                      </p:cBhvr>
                                      <p:to>
                                        <p:strVal val="visible"/>
                                      </p:to>
                                    </p:set>
                                    <p:animEffect transition="in" filter="fade">
                                      <p:cBhvr>
                                        <p:cTn id="16" dur="500"/>
                                        <p:tgtEl>
                                          <p:spTgt spid="2">
                                            <p:txEl>
                                              <p:pRg st="4" end="4"/>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2">
                                            <p:txEl>
                                              <p:pRg st="5" end="5"/>
                                            </p:txEl>
                                          </p:spTgt>
                                        </p:tgtEl>
                                        <p:attrNameLst>
                                          <p:attrName>style.visibility</p:attrName>
                                        </p:attrNameLst>
                                      </p:cBhvr>
                                      <p:to>
                                        <p:strVal val="visible"/>
                                      </p:to>
                                    </p:set>
                                    <p:animEffect transition="in" filter="fade">
                                      <p:cBhvr>
                                        <p:cTn id="21" dur="500"/>
                                        <p:tgtEl>
                                          <p:spTgt spid="2">
                                            <p:txEl>
                                              <p:pRg st="5" end="5"/>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nodeType="clickEffect">
                                  <p:stCondLst>
                                    <p:cond delay="0"/>
                                  </p:stCondLst>
                                  <p:childTnLst>
                                    <p:set>
                                      <p:cBhvr>
                                        <p:cTn id="25" dur="1" fill="hold">
                                          <p:stCondLst>
                                            <p:cond delay="0"/>
                                          </p:stCondLst>
                                        </p:cTn>
                                        <p:tgtEl>
                                          <p:spTgt spid="2">
                                            <p:txEl>
                                              <p:pRg st="6" end="6"/>
                                            </p:txEl>
                                          </p:spTgt>
                                        </p:tgtEl>
                                        <p:attrNameLst>
                                          <p:attrName>style.visibility</p:attrName>
                                        </p:attrNameLst>
                                      </p:cBhvr>
                                      <p:to>
                                        <p:strVal val="visible"/>
                                      </p:to>
                                    </p:set>
                                    <p:animEffect transition="in" filter="fade">
                                      <p:cBhvr>
                                        <p:cTn id="26" dur="500"/>
                                        <p:tgtEl>
                                          <p:spTgt spid="2">
                                            <p:txEl>
                                              <p:pRg st="6" end="6"/>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nodeType="clickEffect">
                                  <p:stCondLst>
                                    <p:cond delay="0"/>
                                  </p:stCondLst>
                                  <p:childTnLst>
                                    <p:set>
                                      <p:cBhvr>
                                        <p:cTn id="30" dur="1" fill="hold">
                                          <p:stCondLst>
                                            <p:cond delay="0"/>
                                          </p:stCondLst>
                                        </p:cTn>
                                        <p:tgtEl>
                                          <p:spTgt spid="2">
                                            <p:txEl>
                                              <p:pRg st="8" end="8"/>
                                            </p:txEl>
                                          </p:spTgt>
                                        </p:tgtEl>
                                        <p:attrNameLst>
                                          <p:attrName>style.visibility</p:attrName>
                                        </p:attrNameLst>
                                      </p:cBhvr>
                                      <p:to>
                                        <p:strVal val="visible"/>
                                      </p:to>
                                    </p:set>
                                    <p:animEffect transition="in" filter="fade">
                                      <p:cBhvr>
                                        <p:cTn id="31" dur="500"/>
                                        <p:tgtEl>
                                          <p:spTgt spid="2">
                                            <p:txEl>
                                              <p:pRg st="8" end="8"/>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nodeType="clickEffect">
                                  <p:stCondLst>
                                    <p:cond delay="0"/>
                                  </p:stCondLst>
                                  <p:childTnLst>
                                    <p:set>
                                      <p:cBhvr>
                                        <p:cTn id="35" dur="1" fill="hold">
                                          <p:stCondLst>
                                            <p:cond delay="0"/>
                                          </p:stCondLst>
                                        </p:cTn>
                                        <p:tgtEl>
                                          <p:spTgt spid="2">
                                            <p:txEl>
                                              <p:pRg st="10" end="10"/>
                                            </p:txEl>
                                          </p:spTgt>
                                        </p:tgtEl>
                                        <p:attrNameLst>
                                          <p:attrName>style.visibility</p:attrName>
                                        </p:attrNameLst>
                                      </p:cBhvr>
                                      <p:to>
                                        <p:strVal val="visible"/>
                                      </p:to>
                                    </p:set>
                                    <p:animEffect transition="in" filter="fade">
                                      <p:cBhvr>
                                        <p:cTn id="36" dur="500"/>
                                        <p:tgtEl>
                                          <p:spTgt spid="2">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egnaposto data 6"/>
          <p:cNvSpPr>
            <a:spLocks noGrp="1"/>
          </p:cNvSpPr>
          <p:nvPr>
            <p:ph type="dt" sz="half" idx="12"/>
          </p:nvPr>
        </p:nvSpPr>
        <p:spPr/>
        <p:txBody>
          <a:bodyPr/>
          <a:lstStyle/>
          <a:p>
            <a:pPr>
              <a:defRPr/>
            </a:pPr>
            <a:r>
              <a:rPr lang="it-IT" smtClean="0"/>
              <a:t>June 2021</a:t>
            </a:r>
            <a:endParaRPr lang="it-IT" dirty="0"/>
          </a:p>
        </p:txBody>
      </p:sp>
      <p:sp>
        <p:nvSpPr>
          <p:cNvPr id="8" name="Segnaposto numero diapositiva 7"/>
          <p:cNvSpPr>
            <a:spLocks noGrp="1"/>
          </p:cNvSpPr>
          <p:nvPr>
            <p:ph type="sldNum" sz="quarter" idx="11"/>
          </p:nvPr>
        </p:nvSpPr>
        <p:spPr/>
        <p:txBody>
          <a:bodyPr/>
          <a:lstStyle/>
          <a:p>
            <a:pPr>
              <a:defRPr/>
            </a:pPr>
            <a:fld id="{D2B60A1D-5C5A-4F45-80C9-6B714326F91F}" type="slidenum">
              <a:rPr lang="it-IT" smtClean="0"/>
              <a:pPr>
                <a:defRPr/>
              </a:pPr>
              <a:t>2</a:t>
            </a:fld>
            <a:endParaRPr lang="it-IT"/>
          </a:p>
        </p:txBody>
      </p:sp>
      <p:sp>
        <p:nvSpPr>
          <p:cNvPr id="9" name="Rettangolo arrotondato 8"/>
          <p:cNvSpPr/>
          <p:nvPr/>
        </p:nvSpPr>
        <p:spPr>
          <a:xfrm>
            <a:off x="82551" y="3350628"/>
            <a:ext cx="2101102" cy="1055705"/>
          </a:xfrm>
          <a:prstGeom prst="roundRect">
            <a:avLst/>
          </a:prstGeom>
          <a:solidFill>
            <a:srgbClr val="422E8D">
              <a:lumMod val="75000"/>
            </a:srgbClr>
          </a:solidFill>
          <a:ln w="25400" cap="flat" cmpd="sng" algn="ctr">
            <a:solidFill>
              <a:srgbClr val="816CCF">
                <a:shade val="50000"/>
              </a:srgbClr>
            </a:solidFill>
            <a:prstDash val="solid"/>
          </a:ln>
          <a:effectLst/>
        </p:spPr>
        <p:txBody>
          <a:bodyPr rtlCol="0" anchor="ctr"/>
          <a:lstStyle/>
          <a:p>
            <a:pPr algn="ctr" defTabSz="685800" fontAlgn="auto">
              <a:spcBef>
                <a:spcPts val="0"/>
              </a:spcBef>
              <a:spcAft>
                <a:spcPts val="0"/>
              </a:spcAft>
              <a:defRPr/>
            </a:pPr>
            <a:r>
              <a:rPr lang="en-US" sz="1600" kern="0" dirty="0">
                <a:solidFill>
                  <a:srgbClr val="FFFFFF"/>
                </a:solidFill>
                <a:latin typeface="Trebuchet MS" panose="020B0603020202020204" pitchFamily="34" charset="0"/>
                <a:cs typeface="Arial"/>
              </a:rPr>
              <a:t>The </a:t>
            </a:r>
            <a:r>
              <a:rPr lang="en-US" sz="1600" kern="0" dirty="0" err="1">
                <a:solidFill>
                  <a:srgbClr val="FFFFFF"/>
                </a:solidFill>
                <a:latin typeface="Trebuchet MS" panose="020B0603020202020204" pitchFamily="34" charset="0"/>
                <a:cs typeface="Arial"/>
              </a:rPr>
              <a:t>AlmaLaurea</a:t>
            </a:r>
            <a:r>
              <a:rPr lang="en-US" sz="1600" kern="0" dirty="0">
                <a:solidFill>
                  <a:srgbClr val="FFFFFF"/>
                </a:solidFill>
                <a:latin typeface="Trebuchet MS" panose="020B0603020202020204" pitchFamily="34" charset="0"/>
                <a:cs typeface="Arial"/>
              </a:rPr>
              <a:t> project is based on three pillars</a:t>
            </a:r>
            <a:endParaRPr lang="it-IT" sz="1600" b="1" kern="0" dirty="0">
              <a:solidFill>
                <a:srgbClr val="FFFFFF"/>
              </a:solidFill>
              <a:latin typeface="Trebuchet MS" panose="020B0603020202020204" pitchFamily="34" charset="0"/>
              <a:cs typeface="+mn-cs"/>
            </a:endParaRPr>
          </a:p>
        </p:txBody>
      </p:sp>
      <p:sp>
        <p:nvSpPr>
          <p:cNvPr id="10" name="Rettangolo arrotondato 9"/>
          <p:cNvSpPr/>
          <p:nvPr/>
        </p:nvSpPr>
        <p:spPr>
          <a:xfrm>
            <a:off x="3833247" y="2071932"/>
            <a:ext cx="5216624" cy="903090"/>
          </a:xfrm>
          <a:prstGeom prst="roundRect">
            <a:avLst/>
          </a:prstGeom>
          <a:solidFill>
            <a:srgbClr val="8583BC">
              <a:lumMod val="75000"/>
            </a:srgbClr>
          </a:solidFill>
          <a:ln w="25400" cap="flat" cmpd="sng" algn="ctr">
            <a:noFill/>
            <a:prstDash val="solid"/>
          </a:ln>
          <a:effectLst/>
        </p:spPr>
        <p:txBody>
          <a:bodyPr rtlCol="0" anchor="ctr"/>
          <a:lstStyle/>
          <a:p>
            <a:pPr fontAlgn="auto">
              <a:spcBef>
                <a:spcPts val="0"/>
              </a:spcBef>
              <a:spcAft>
                <a:spcPts val="0"/>
              </a:spcAft>
              <a:defRPr/>
            </a:pPr>
            <a:r>
              <a:rPr lang="en-US" sz="1500" kern="0" dirty="0">
                <a:solidFill>
                  <a:srgbClr val="FFFFFF"/>
                </a:solidFill>
                <a:latin typeface="Trebuchet MS" pitchFamily="34" charset="0"/>
                <a:cs typeface="Arial"/>
              </a:rPr>
              <a:t>An annual </a:t>
            </a:r>
            <a:r>
              <a:rPr lang="en-US" sz="1500" b="1" kern="0" dirty="0">
                <a:solidFill>
                  <a:srgbClr val="FFC000"/>
                </a:solidFill>
                <a:latin typeface="Trebuchet MS" panose="020B0603020202020204" pitchFamily="34" charset="0"/>
                <a:cs typeface="Arial"/>
              </a:rPr>
              <a:t>survey</a:t>
            </a:r>
            <a:r>
              <a:rPr lang="en-US" sz="1500" kern="0" dirty="0">
                <a:solidFill>
                  <a:srgbClr val="FFFFFF"/>
                </a:solidFill>
                <a:latin typeface="Trebuchet MS" pitchFamily="34" charset="0"/>
                <a:cs typeface="Arial"/>
              </a:rPr>
              <a:t> (census survey) </a:t>
            </a:r>
            <a:r>
              <a:rPr lang="en-US" sz="1500" b="1" kern="0" dirty="0">
                <a:solidFill>
                  <a:srgbClr val="FFC000"/>
                </a:solidFill>
                <a:latin typeface="Trebuchet MS" panose="020B0603020202020204" pitchFamily="34" charset="0"/>
                <a:cs typeface="Arial"/>
              </a:rPr>
              <a:t>on the profile of graduates </a:t>
            </a:r>
            <a:r>
              <a:rPr lang="en-US" sz="1500" kern="0" dirty="0">
                <a:solidFill>
                  <a:srgbClr val="FFFFFF"/>
                </a:solidFill>
                <a:latin typeface="Trebuchet MS" pitchFamily="34" charset="0"/>
                <a:cs typeface="Arial"/>
              </a:rPr>
              <a:t>(internal effectiveness of the higher education institutions)</a:t>
            </a:r>
            <a:endParaRPr lang="it-IT" sz="1500" kern="0" dirty="0">
              <a:solidFill>
                <a:srgbClr val="FFFFFF"/>
              </a:solidFill>
              <a:latin typeface="Trebuchet MS" pitchFamily="34" charset="0"/>
              <a:cs typeface="Arial"/>
            </a:endParaRPr>
          </a:p>
        </p:txBody>
      </p:sp>
      <p:sp>
        <p:nvSpPr>
          <p:cNvPr id="11" name="Rettangolo arrotondato 10"/>
          <p:cNvSpPr/>
          <p:nvPr/>
        </p:nvSpPr>
        <p:spPr>
          <a:xfrm>
            <a:off x="3822088" y="4677477"/>
            <a:ext cx="5213961" cy="1667432"/>
          </a:xfrm>
          <a:prstGeom prst="roundRect">
            <a:avLst/>
          </a:prstGeom>
          <a:solidFill>
            <a:srgbClr val="8583BC">
              <a:lumMod val="75000"/>
            </a:srgbClr>
          </a:solidFill>
          <a:ln w="25400" cap="flat" cmpd="sng" algn="ctr">
            <a:noFill/>
            <a:prstDash val="solid"/>
          </a:ln>
          <a:effectLst/>
        </p:spPr>
        <p:txBody>
          <a:bodyPr rtlCol="0" anchor="ctr"/>
          <a:lstStyle/>
          <a:p>
            <a:pPr fontAlgn="auto">
              <a:spcBef>
                <a:spcPts val="0"/>
              </a:spcBef>
              <a:spcAft>
                <a:spcPts val="0"/>
              </a:spcAft>
              <a:defRPr/>
            </a:pPr>
            <a:r>
              <a:rPr lang="en-US" sz="1500" kern="0" dirty="0">
                <a:solidFill>
                  <a:srgbClr val="FFFFFF"/>
                </a:solidFill>
                <a:latin typeface="Trebuchet MS" pitchFamily="34" charset="0"/>
                <a:cs typeface="Arial"/>
              </a:rPr>
              <a:t>A</a:t>
            </a:r>
            <a:r>
              <a:rPr lang="en-US" sz="1500" kern="0" dirty="0" smtClean="0">
                <a:solidFill>
                  <a:srgbClr val="FFFFFF"/>
                </a:solidFill>
                <a:latin typeface="Trebuchet MS" pitchFamily="34" charset="0"/>
                <a:cs typeface="Arial"/>
              </a:rPr>
              <a:t>n </a:t>
            </a:r>
            <a:r>
              <a:rPr lang="en-US" sz="1500" b="1" kern="0" dirty="0">
                <a:solidFill>
                  <a:srgbClr val="FFC000"/>
                </a:solidFill>
                <a:latin typeface="Trebuchet MS" panose="020B0603020202020204" pitchFamily="34" charset="0"/>
                <a:cs typeface="Arial"/>
              </a:rPr>
              <a:t>online databank </a:t>
            </a:r>
            <a:r>
              <a:rPr lang="en-US" sz="1500" kern="0" dirty="0">
                <a:solidFill>
                  <a:srgbClr val="FFFFFF"/>
                </a:solidFill>
                <a:latin typeface="Trebuchet MS" pitchFamily="34" charset="0"/>
                <a:cs typeface="Arial"/>
              </a:rPr>
              <a:t>with almost 2.7 million CVs, </a:t>
            </a:r>
            <a:br>
              <a:rPr lang="en-US" sz="1500" kern="0" dirty="0">
                <a:solidFill>
                  <a:srgbClr val="FFFFFF"/>
                </a:solidFill>
                <a:latin typeface="Trebuchet MS" pitchFamily="34" charset="0"/>
                <a:cs typeface="Arial"/>
              </a:rPr>
            </a:br>
            <a:r>
              <a:rPr lang="en-US" sz="1500" kern="0" dirty="0">
                <a:solidFill>
                  <a:srgbClr val="FFFFFF"/>
                </a:solidFill>
                <a:latin typeface="Trebuchet MS" pitchFamily="34" charset="0"/>
                <a:cs typeface="Arial"/>
              </a:rPr>
              <a:t>a powerful tool aiming to improve the match between supply and demand of graduates. In fact, </a:t>
            </a:r>
            <a:r>
              <a:rPr lang="en-US" sz="1500" kern="0" dirty="0" err="1">
                <a:solidFill>
                  <a:srgbClr val="FFFFFF"/>
                </a:solidFill>
                <a:latin typeface="Trebuchet MS" pitchFamily="34" charset="0"/>
                <a:cs typeface="Arial"/>
              </a:rPr>
              <a:t>AlmaLaurea</a:t>
            </a:r>
            <a:r>
              <a:rPr lang="en-US" sz="1500" kern="0" dirty="0">
                <a:solidFill>
                  <a:srgbClr val="FFFFFF"/>
                </a:solidFill>
                <a:latin typeface="Trebuchet MS" pitchFamily="34" charset="0"/>
                <a:cs typeface="Arial"/>
              </a:rPr>
              <a:t> gives </a:t>
            </a:r>
            <a:r>
              <a:rPr lang="en-US" sz="1500" b="1" kern="0" dirty="0">
                <a:solidFill>
                  <a:srgbClr val="FFC000"/>
                </a:solidFill>
                <a:latin typeface="Trebuchet MS" panose="020B0603020202020204" pitchFamily="34" charset="0"/>
                <a:cs typeface="Arial"/>
              </a:rPr>
              <a:t>services </a:t>
            </a:r>
            <a:r>
              <a:rPr lang="en-US" sz="1500" b="1" kern="0" dirty="0" smtClean="0">
                <a:solidFill>
                  <a:srgbClr val="FFC000"/>
                </a:solidFill>
                <a:latin typeface="Trebuchet MS" panose="020B0603020202020204" pitchFamily="34" charset="0"/>
                <a:cs typeface="Arial"/>
              </a:rPr>
              <a:t>to </a:t>
            </a:r>
            <a:r>
              <a:rPr lang="en-US" sz="1500" b="1" kern="0" dirty="0">
                <a:solidFill>
                  <a:srgbClr val="FFC000"/>
                </a:solidFill>
                <a:latin typeface="Trebuchet MS" panose="020B0603020202020204" pitchFamily="34" charset="0"/>
                <a:cs typeface="Arial"/>
              </a:rPr>
              <a:t>companies and firms</a:t>
            </a:r>
            <a:r>
              <a:rPr lang="en-US" sz="1500" kern="0" dirty="0">
                <a:solidFill>
                  <a:srgbClr val="FFFFFF"/>
                </a:solidFill>
                <a:latin typeface="Trebuchet MS" pitchFamily="34" charset="0"/>
                <a:cs typeface="Arial"/>
              </a:rPr>
              <a:t>: online based recruitment services, ad hoc human capital selection, employer branding</a:t>
            </a:r>
            <a:endParaRPr lang="it-IT" sz="1500" kern="0" dirty="0">
              <a:solidFill>
                <a:srgbClr val="FFFFFF"/>
              </a:solidFill>
              <a:latin typeface="Trebuchet MS" pitchFamily="34" charset="0"/>
              <a:cs typeface="Arial"/>
            </a:endParaRPr>
          </a:p>
        </p:txBody>
      </p:sp>
      <p:sp>
        <p:nvSpPr>
          <p:cNvPr id="15" name="Rettangolo arrotondato 14"/>
          <p:cNvSpPr/>
          <p:nvPr/>
        </p:nvSpPr>
        <p:spPr>
          <a:xfrm>
            <a:off x="4265872" y="3212522"/>
            <a:ext cx="4626608" cy="1206103"/>
          </a:xfrm>
          <a:prstGeom prst="roundRect">
            <a:avLst/>
          </a:prstGeom>
          <a:solidFill>
            <a:srgbClr val="8583BC">
              <a:lumMod val="75000"/>
            </a:srgbClr>
          </a:solidFill>
          <a:ln w="25400" cap="flat" cmpd="sng" algn="ctr">
            <a:noFill/>
            <a:prstDash val="solid"/>
          </a:ln>
          <a:effectLst/>
        </p:spPr>
        <p:txBody>
          <a:bodyPr rtlCol="0" anchor="ctr"/>
          <a:lstStyle/>
          <a:p>
            <a:pPr fontAlgn="auto">
              <a:spcBef>
                <a:spcPts val="0"/>
              </a:spcBef>
              <a:spcAft>
                <a:spcPts val="0"/>
              </a:spcAft>
              <a:defRPr/>
            </a:pPr>
            <a:r>
              <a:rPr lang="en-US" sz="1500" kern="0" dirty="0">
                <a:solidFill>
                  <a:srgbClr val="FFFFFF"/>
                </a:solidFill>
                <a:latin typeface="Trebuchet MS" pitchFamily="34" charset="0"/>
                <a:cs typeface="Arial"/>
              </a:rPr>
              <a:t>An annual </a:t>
            </a:r>
            <a:r>
              <a:rPr lang="en-US" sz="1500" b="1" kern="0" dirty="0">
                <a:solidFill>
                  <a:srgbClr val="FFC000"/>
                </a:solidFill>
                <a:latin typeface="Trebuchet MS" panose="020B0603020202020204" pitchFamily="34" charset="0"/>
                <a:cs typeface="Arial"/>
              </a:rPr>
              <a:t>survey</a:t>
            </a:r>
            <a:r>
              <a:rPr lang="en-US" sz="1500" kern="0" dirty="0">
                <a:solidFill>
                  <a:srgbClr val="FFFFFF"/>
                </a:solidFill>
                <a:latin typeface="Trebuchet MS" pitchFamily="34" charset="0"/>
                <a:cs typeface="Arial"/>
              </a:rPr>
              <a:t> (census survey) </a:t>
            </a:r>
            <a:r>
              <a:rPr lang="en-US" sz="1500" b="1" kern="0" dirty="0">
                <a:solidFill>
                  <a:srgbClr val="FFC000"/>
                </a:solidFill>
                <a:latin typeface="Trebuchet MS" panose="020B0603020202020204" pitchFamily="34" charset="0"/>
                <a:cs typeface="Arial"/>
              </a:rPr>
              <a:t>on the employment status of graduates </a:t>
            </a:r>
            <a:r>
              <a:rPr lang="en-US" sz="1500" kern="0" dirty="0">
                <a:solidFill>
                  <a:srgbClr val="FFFFFF"/>
                </a:solidFill>
                <a:latin typeface="Trebuchet MS" pitchFamily="34" charset="0"/>
                <a:cs typeface="Arial"/>
              </a:rPr>
              <a:t>at 1, 3 and 5 years </a:t>
            </a:r>
            <a:r>
              <a:rPr lang="en-US" sz="1500" kern="0" dirty="0" smtClean="0">
                <a:solidFill>
                  <a:srgbClr val="FFFFFF"/>
                </a:solidFill>
                <a:latin typeface="Trebuchet MS" pitchFamily="34" charset="0"/>
                <a:cs typeface="Arial"/>
              </a:rPr>
              <a:t>from </a:t>
            </a:r>
            <a:r>
              <a:rPr lang="en-US" sz="1500" kern="0" dirty="0">
                <a:solidFill>
                  <a:srgbClr val="FFFFFF"/>
                </a:solidFill>
                <a:latin typeface="Trebuchet MS" pitchFamily="34" charset="0"/>
                <a:cs typeface="Arial"/>
              </a:rPr>
              <a:t>graduation (external effectiveness of the higher education institutions)</a:t>
            </a:r>
          </a:p>
        </p:txBody>
      </p:sp>
      <p:grpSp>
        <p:nvGrpSpPr>
          <p:cNvPr id="4" name="Gruppo 3"/>
          <p:cNvGrpSpPr/>
          <p:nvPr/>
        </p:nvGrpSpPr>
        <p:grpSpPr>
          <a:xfrm>
            <a:off x="2298195" y="2894468"/>
            <a:ext cx="1853134" cy="1970303"/>
            <a:chOff x="3251684" y="2314097"/>
            <a:chExt cx="2470845" cy="2627071"/>
          </a:xfrm>
        </p:grpSpPr>
        <p:cxnSp>
          <p:nvCxnSpPr>
            <p:cNvPr id="13" name="Connettore 7 9"/>
            <p:cNvCxnSpPr/>
            <p:nvPr/>
          </p:nvCxnSpPr>
          <p:spPr>
            <a:xfrm flipV="1">
              <a:off x="3251684" y="3625484"/>
              <a:ext cx="2470845" cy="0"/>
            </a:xfrm>
            <a:prstGeom prst="curvedConnector3">
              <a:avLst>
                <a:gd name="adj1" fmla="val 50000"/>
              </a:avLst>
            </a:prstGeom>
            <a:noFill/>
            <a:ln w="57150" cap="flat" cmpd="sng" algn="ctr">
              <a:solidFill>
                <a:srgbClr val="816CCF">
                  <a:shade val="95000"/>
                  <a:satMod val="105000"/>
                </a:srgbClr>
              </a:solidFill>
              <a:prstDash val="solid"/>
              <a:headEnd type="none"/>
              <a:tailEnd type="triangle" w="lg" len="lg"/>
            </a:ln>
            <a:effectLst/>
          </p:spPr>
        </p:cxnSp>
        <p:cxnSp>
          <p:nvCxnSpPr>
            <p:cNvPr id="14" name="Connettore 7 9"/>
            <p:cNvCxnSpPr/>
            <p:nvPr/>
          </p:nvCxnSpPr>
          <p:spPr>
            <a:xfrm rot="16200000" flipH="1">
              <a:off x="3999940" y="3689192"/>
              <a:ext cx="1316180" cy="1187772"/>
            </a:xfrm>
            <a:prstGeom prst="curvedConnector3">
              <a:avLst>
                <a:gd name="adj1" fmla="val 696"/>
              </a:avLst>
            </a:prstGeom>
            <a:noFill/>
            <a:ln w="38100" cap="flat" cmpd="sng" algn="ctr">
              <a:solidFill>
                <a:srgbClr val="816CCF">
                  <a:shade val="95000"/>
                  <a:satMod val="105000"/>
                </a:srgbClr>
              </a:solidFill>
              <a:prstDash val="solid"/>
              <a:headEnd type="none"/>
              <a:tailEnd type="triangle" w="lg" len="lg"/>
            </a:ln>
            <a:effectLst/>
          </p:spPr>
        </p:cxnSp>
        <p:cxnSp>
          <p:nvCxnSpPr>
            <p:cNvPr id="19" name="Connettore 7 9"/>
            <p:cNvCxnSpPr/>
            <p:nvPr/>
          </p:nvCxnSpPr>
          <p:spPr>
            <a:xfrm rot="5400000" flipH="1" flipV="1">
              <a:off x="3979928" y="2378300"/>
              <a:ext cx="1316180" cy="1187772"/>
            </a:xfrm>
            <a:prstGeom prst="curvedConnector3">
              <a:avLst>
                <a:gd name="adj1" fmla="val 696"/>
              </a:avLst>
            </a:prstGeom>
            <a:noFill/>
            <a:ln w="38100" cap="flat" cmpd="sng" algn="ctr">
              <a:solidFill>
                <a:srgbClr val="816CCF">
                  <a:shade val="95000"/>
                  <a:satMod val="105000"/>
                </a:srgbClr>
              </a:solidFill>
              <a:prstDash val="solid"/>
              <a:headEnd type="none"/>
              <a:tailEnd type="triangle" w="lg" len="lg"/>
            </a:ln>
            <a:effectLst/>
          </p:spPr>
        </p:cxnSp>
      </p:grpSp>
      <p:sp>
        <p:nvSpPr>
          <p:cNvPr id="16" name="Segnaposto contenuto 2"/>
          <p:cNvSpPr>
            <a:spLocks noGrp="1"/>
          </p:cNvSpPr>
          <p:nvPr>
            <p:ph idx="1"/>
          </p:nvPr>
        </p:nvSpPr>
        <p:spPr>
          <a:xfrm>
            <a:off x="228968" y="1116242"/>
            <a:ext cx="9311584" cy="1066448"/>
          </a:xfrm>
          <a:noFill/>
          <a:ln w="9525">
            <a:noFill/>
            <a:miter lim="800000"/>
            <a:headEnd/>
            <a:tailEnd/>
          </a:ln>
        </p:spPr>
        <p:txBody>
          <a:bodyPr vert="horz" wrap="square" lIns="68580" tIns="34290" rIns="68580" bIns="34290" numCol="1" anchor="t" anchorCtr="0" compatLnSpc="1">
            <a:prstTxWarp prst="textNoShape">
              <a:avLst/>
            </a:prstTxWarp>
          </a:bodyPr>
          <a:lstStyle/>
          <a:p>
            <a:pPr>
              <a:lnSpc>
                <a:spcPts val="2250"/>
              </a:lnSpc>
              <a:buBlip>
                <a:blip r:embed="rId3"/>
              </a:buBlip>
            </a:pPr>
            <a:r>
              <a:rPr lang="it-IT" sz="1700" dirty="0" smtClean="0">
                <a:solidFill>
                  <a:srgbClr val="10284B"/>
                </a:solidFill>
              </a:rPr>
              <a:t>From 1994</a:t>
            </a:r>
            <a:endParaRPr lang="it-IT" sz="1700" dirty="0">
              <a:solidFill>
                <a:srgbClr val="10284B"/>
              </a:solidFill>
            </a:endParaRPr>
          </a:p>
          <a:p>
            <a:pPr>
              <a:lnSpc>
                <a:spcPts val="2250"/>
              </a:lnSpc>
              <a:buBlip>
                <a:blip r:embed="rId3"/>
              </a:buBlip>
            </a:pPr>
            <a:r>
              <a:rPr lang="it-IT" sz="1700" dirty="0" err="1" smtClean="0">
                <a:solidFill>
                  <a:srgbClr val="10284B"/>
                </a:solidFill>
              </a:rPr>
              <a:t>Currently</a:t>
            </a:r>
            <a:r>
              <a:rPr lang="it-IT" sz="1700" dirty="0" smtClean="0">
                <a:solidFill>
                  <a:srgbClr val="10284B"/>
                </a:solidFill>
              </a:rPr>
              <a:t> 76 </a:t>
            </a:r>
            <a:r>
              <a:rPr lang="it-IT" sz="1700" dirty="0" err="1" smtClean="0">
                <a:solidFill>
                  <a:srgbClr val="10284B"/>
                </a:solidFill>
              </a:rPr>
              <a:t>Italian</a:t>
            </a:r>
            <a:r>
              <a:rPr lang="it-IT" sz="1700" dirty="0" smtClean="0">
                <a:solidFill>
                  <a:srgbClr val="10284B"/>
                </a:solidFill>
              </a:rPr>
              <a:t> </a:t>
            </a:r>
            <a:r>
              <a:rPr lang="it-IT" sz="1700" dirty="0" err="1" smtClean="0">
                <a:solidFill>
                  <a:srgbClr val="10284B"/>
                </a:solidFill>
              </a:rPr>
              <a:t>universities</a:t>
            </a:r>
            <a:r>
              <a:rPr lang="it-IT" sz="1700" dirty="0" smtClean="0">
                <a:solidFill>
                  <a:srgbClr val="10284B"/>
                </a:solidFill>
              </a:rPr>
              <a:t> (</a:t>
            </a:r>
            <a:r>
              <a:rPr lang="en-US" sz="1700" dirty="0" smtClean="0">
                <a:solidFill>
                  <a:srgbClr val="10284B"/>
                </a:solidFill>
              </a:rPr>
              <a:t>almost </a:t>
            </a:r>
            <a:r>
              <a:rPr lang="en-US" sz="1700" dirty="0">
                <a:solidFill>
                  <a:srgbClr val="10284B"/>
                </a:solidFill>
              </a:rPr>
              <a:t>90% of </a:t>
            </a:r>
            <a:r>
              <a:rPr lang="en-US" sz="1700" dirty="0" smtClean="0">
                <a:solidFill>
                  <a:srgbClr val="10284B"/>
                </a:solidFill>
              </a:rPr>
              <a:t>graduates in Italy)</a:t>
            </a:r>
            <a:endParaRPr lang="en-US" sz="1700" dirty="0">
              <a:solidFill>
                <a:srgbClr val="10284B"/>
              </a:solidFill>
            </a:endParaRPr>
          </a:p>
        </p:txBody>
      </p:sp>
      <p:sp>
        <p:nvSpPr>
          <p:cNvPr id="3" name="Segnaposto piè di pagina 2"/>
          <p:cNvSpPr>
            <a:spLocks noGrp="1"/>
          </p:cNvSpPr>
          <p:nvPr>
            <p:ph type="ftr" sz="quarter" idx="10"/>
          </p:nvPr>
        </p:nvSpPr>
        <p:spPr/>
        <p:txBody>
          <a:bodyPr/>
          <a:lstStyle/>
          <a:p>
            <a:pPr>
              <a:defRPr/>
            </a:pPr>
            <a:r>
              <a:rPr lang="it-IT" smtClean="0"/>
              <a:t>S. Galeazzi, C. Girotti - AlmaLaurea</a:t>
            </a:r>
            <a:endParaRPr lang="it-IT" dirty="0"/>
          </a:p>
        </p:txBody>
      </p:sp>
      <p:sp>
        <p:nvSpPr>
          <p:cNvPr id="5" name="Titolo 4"/>
          <p:cNvSpPr>
            <a:spLocks noGrp="1"/>
          </p:cNvSpPr>
          <p:nvPr>
            <p:ph type="title"/>
          </p:nvPr>
        </p:nvSpPr>
        <p:spPr>
          <a:xfrm>
            <a:off x="0" y="50598"/>
            <a:ext cx="9144000" cy="739164"/>
          </a:xfrm>
        </p:spPr>
        <p:txBody>
          <a:bodyPr anchor="ctr">
            <a:normAutofit/>
          </a:bodyPr>
          <a:lstStyle/>
          <a:p>
            <a:r>
              <a:rPr lang="it-IT" sz="2200" dirty="0" smtClean="0"/>
              <a:t>The </a:t>
            </a:r>
            <a:r>
              <a:rPr lang="it-IT" sz="2200" dirty="0" err="1" smtClean="0"/>
              <a:t>AlmaLaurea</a:t>
            </a:r>
            <a:r>
              <a:rPr lang="it-IT" sz="2200" dirty="0" smtClean="0"/>
              <a:t> </a:t>
            </a:r>
            <a:r>
              <a:rPr lang="it-IT" sz="2200" dirty="0" err="1" smtClean="0"/>
              <a:t>system</a:t>
            </a:r>
            <a:endParaRPr lang="it-IT" sz="2200" dirty="0"/>
          </a:p>
        </p:txBody>
      </p:sp>
    </p:spTree>
    <p:extLst>
      <p:ext uri="{BB962C8B-B14F-4D97-AF65-F5344CB8AC3E}">
        <p14:creationId xmlns:p14="http://schemas.microsoft.com/office/powerpoint/2010/main" val="422846158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animEffect transition="in" filter="fade">
                                      <p:cBhvr>
                                        <p:cTn id="7" dur="500"/>
                                        <p:tgtEl>
                                          <p:spTgt spid="16">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6">
                                            <p:txEl>
                                              <p:pRg st="1" end="1"/>
                                            </p:txEl>
                                          </p:spTgt>
                                        </p:tgtEl>
                                        <p:attrNameLst>
                                          <p:attrName>style.visibility</p:attrName>
                                        </p:attrNameLst>
                                      </p:cBhvr>
                                      <p:to>
                                        <p:strVal val="visible"/>
                                      </p:to>
                                    </p:set>
                                    <p:animEffect transition="in" filter="fade">
                                      <p:cBhvr>
                                        <p:cTn id="10" dur="500"/>
                                        <p:tgtEl>
                                          <p:spTgt spid="16">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fade">
                                      <p:cBhvr>
                                        <p:cTn id="15" dur="500"/>
                                        <p:tgtEl>
                                          <p:spTgt spid="9"/>
                                        </p:tgtEl>
                                      </p:cBhvr>
                                    </p:animEffect>
                                  </p:childTnLst>
                                </p:cTn>
                              </p:par>
                            </p:childTnLst>
                          </p:cTn>
                        </p:par>
                        <p:par>
                          <p:cTn id="16" fill="hold">
                            <p:stCondLst>
                              <p:cond delay="500"/>
                            </p:stCondLst>
                            <p:childTnLst>
                              <p:par>
                                <p:cTn id="17" presetID="10" presetClass="entr" presetSubtype="0" fill="hold" nodeType="after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fade">
                                      <p:cBhvr>
                                        <p:cTn id="19" dur="500"/>
                                        <p:tgtEl>
                                          <p:spTgt spid="4"/>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10"/>
                                        </p:tgtEl>
                                        <p:attrNameLst>
                                          <p:attrName>style.visibility</p:attrName>
                                        </p:attrNameLst>
                                      </p:cBhvr>
                                      <p:to>
                                        <p:strVal val="visible"/>
                                      </p:to>
                                    </p:set>
                                    <p:animEffect transition="in" filter="fade">
                                      <p:cBhvr>
                                        <p:cTn id="24" dur="500"/>
                                        <p:tgtEl>
                                          <p:spTgt spid="10"/>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15"/>
                                        </p:tgtEl>
                                        <p:attrNameLst>
                                          <p:attrName>style.visibility</p:attrName>
                                        </p:attrNameLst>
                                      </p:cBhvr>
                                      <p:to>
                                        <p:strVal val="visible"/>
                                      </p:to>
                                    </p:set>
                                    <p:animEffect transition="in" filter="fade">
                                      <p:cBhvr>
                                        <p:cTn id="29" dur="500"/>
                                        <p:tgtEl>
                                          <p:spTgt spid="15"/>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11"/>
                                        </p:tgtEl>
                                        <p:attrNameLst>
                                          <p:attrName>style.visibility</p:attrName>
                                        </p:attrNameLst>
                                      </p:cBhvr>
                                      <p:to>
                                        <p:strVal val="visible"/>
                                      </p:to>
                                    </p:set>
                                    <p:animEffect transition="in" filter="fade">
                                      <p:cBhvr>
                                        <p:cTn id="34"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1" grpId="0" animBg="1"/>
      <p:bldP spid="15" grpId="0" animBg="1"/>
      <p:bldP spid="16" grpId="0" uiExpand="1"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1114492" y="1124744"/>
            <a:ext cx="8136904" cy="5070600"/>
          </a:xfrm>
        </p:spPr>
        <p:txBody>
          <a:bodyPr/>
          <a:lstStyle/>
          <a:p>
            <a:pPr marL="0" indent="0">
              <a:lnSpc>
                <a:spcPct val="150000"/>
              </a:lnSpc>
              <a:spcBef>
                <a:spcPts val="900"/>
              </a:spcBef>
            </a:pPr>
            <a:r>
              <a:rPr lang="en-US" sz="1700" b="1" dirty="0"/>
              <a:t>All collected questionnaires need to be checked.</a:t>
            </a:r>
          </a:p>
          <a:p>
            <a:pPr marL="0" indent="0">
              <a:lnSpc>
                <a:spcPct val="150000"/>
              </a:lnSpc>
              <a:spcBef>
                <a:spcPts val="900"/>
              </a:spcBef>
            </a:pPr>
            <a:r>
              <a:rPr lang="en-US" sz="1700" dirty="0"/>
              <a:t>It is necessary to verify that the database record layout is </a:t>
            </a:r>
            <a:r>
              <a:rPr lang="en-US" sz="1700" b="1" dirty="0"/>
              <a:t>complete</a:t>
            </a:r>
            <a:r>
              <a:rPr lang="en-US" sz="1700" dirty="0"/>
              <a:t> with all </a:t>
            </a:r>
            <a:r>
              <a:rPr lang="en-US" sz="1700" dirty="0" smtClean="0"/>
              <a:t/>
            </a:r>
            <a:br>
              <a:rPr lang="en-US" sz="1700" dirty="0" smtClean="0"/>
            </a:br>
            <a:r>
              <a:rPr lang="en-US" sz="1700" dirty="0" smtClean="0"/>
              <a:t>the </a:t>
            </a:r>
            <a:r>
              <a:rPr lang="en-US" sz="1700" dirty="0"/>
              <a:t>variables foreseen by the questionnaire (</a:t>
            </a:r>
            <a:r>
              <a:rPr lang="it-IT" sz="1700" b="1" dirty="0" err="1"/>
              <a:t>alphanumeric</a:t>
            </a:r>
            <a:r>
              <a:rPr lang="it-IT" sz="1700" b="1" dirty="0"/>
              <a:t> </a:t>
            </a:r>
            <a:r>
              <a:rPr lang="it-IT" sz="1700" b="1" dirty="0" err="1"/>
              <a:t>name</a:t>
            </a:r>
            <a:r>
              <a:rPr lang="it-IT" sz="1700" dirty="0"/>
              <a:t> </a:t>
            </a:r>
            <a:r>
              <a:rPr lang="it-IT" sz="1700" dirty="0" err="1"/>
              <a:t>is</a:t>
            </a:r>
            <a:r>
              <a:rPr lang="it-IT" sz="1700" dirty="0"/>
              <a:t> </a:t>
            </a:r>
            <a:r>
              <a:rPr lang="it-IT" sz="1700" dirty="0" err="1"/>
              <a:t>preferable</a:t>
            </a:r>
            <a:r>
              <a:rPr lang="it-IT" sz="1700" dirty="0"/>
              <a:t>).</a:t>
            </a:r>
          </a:p>
          <a:p>
            <a:pPr marL="0" indent="0">
              <a:lnSpc>
                <a:spcPct val="150000"/>
              </a:lnSpc>
              <a:spcBef>
                <a:spcPts val="900"/>
              </a:spcBef>
            </a:pPr>
            <a:r>
              <a:rPr lang="en-US" sz="1700" dirty="0"/>
              <a:t>The </a:t>
            </a:r>
            <a:r>
              <a:rPr lang="en-US" sz="1700" b="1" dirty="0"/>
              <a:t>identification code </a:t>
            </a:r>
            <a:r>
              <a:rPr lang="en-US" sz="1700" dirty="0"/>
              <a:t>of each graduate must be present, so…</a:t>
            </a:r>
          </a:p>
          <a:p>
            <a:pPr marL="0" indent="0">
              <a:lnSpc>
                <a:spcPct val="150000"/>
              </a:lnSpc>
              <a:spcBef>
                <a:spcPts val="450"/>
              </a:spcBef>
            </a:pPr>
            <a:r>
              <a:rPr lang="en-US" sz="1600" dirty="0"/>
              <a:t>Administrative data  </a:t>
            </a:r>
            <a:r>
              <a:rPr lang="en-US" sz="1600" dirty="0">
                <a:solidFill>
                  <a:srgbClr val="009900"/>
                </a:solidFill>
              </a:rPr>
              <a:t>+</a:t>
            </a:r>
            <a:r>
              <a:rPr lang="en-US" sz="1600" dirty="0"/>
              <a:t>  (Graduates’ Profile survey)  </a:t>
            </a:r>
            <a:r>
              <a:rPr lang="en-US" sz="1600" dirty="0">
                <a:solidFill>
                  <a:srgbClr val="009900"/>
                </a:solidFill>
              </a:rPr>
              <a:t>+</a:t>
            </a:r>
            <a:r>
              <a:rPr lang="en-US" sz="1600" dirty="0"/>
              <a:t>  Graduates’ Employment survey</a:t>
            </a:r>
            <a:endParaRPr lang="it-IT" sz="1600" dirty="0"/>
          </a:p>
          <a:p>
            <a:pPr marL="0" indent="0">
              <a:lnSpc>
                <a:spcPct val="150000"/>
              </a:lnSpc>
              <a:spcBef>
                <a:spcPts val="900"/>
              </a:spcBef>
            </a:pPr>
            <a:endParaRPr lang="en-US" sz="1700" dirty="0"/>
          </a:p>
          <a:p>
            <a:pPr marL="0" indent="0">
              <a:lnSpc>
                <a:spcPct val="150000"/>
              </a:lnSpc>
              <a:spcBef>
                <a:spcPts val="900"/>
              </a:spcBef>
            </a:pPr>
            <a:r>
              <a:rPr lang="en-US" sz="1700" dirty="0"/>
              <a:t>It is very important to verify that the database contains </a:t>
            </a:r>
            <a:r>
              <a:rPr lang="en-US" sz="1700" b="1" dirty="0"/>
              <a:t>only interviews of graduates actually involved in the survey</a:t>
            </a:r>
            <a:r>
              <a:rPr lang="en-US" sz="1700" dirty="0"/>
              <a:t>. A comparison must be made </a:t>
            </a:r>
            <a:r>
              <a:rPr lang="en-US" sz="1700" dirty="0" smtClean="0"/>
              <a:t/>
            </a:r>
            <a:br>
              <a:rPr lang="en-US" sz="1700" dirty="0" smtClean="0"/>
            </a:br>
            <a:r>
              <a:rPr lang="en-US" sz="1700" dirty="0" smtClean="0"/>
              <a:t>between </a:t>
            </a:r>
            <a:r>
              <a:rPr lang="en-US" sz="1700" dirty="0"/>
              <a:t>the initial list of graduates and the list of graduates interviewed.</a:t>
            </a:r>
            <a:endParaRPr lang="it-IT" sz="1700" dirty="0"/>
          </a:p>
          <a:p>
            <a:endParaRPr lang="it-IT" dirty="0"/>
          </a:p>
        </p:txBody>
      </p:sp>
      <p:sp>
        <p:nvSpPr>
          <p:cNvPr id="3" name="Segnaposto piè di pagina 2"/>
          <p:cNvSpPr>
            <a:spLocks noGrp="1"/>
          </p:cNvSpPr>
          <p:nvPr>
            <p:ph type="ftr" sz="quarter" idx="10"/>
          </p:nvPr>
        </p:nvSpPr>
        <p:spPr/>
        <p:txBody>
          <a:bodyPr/>
          <a:lstStyle/>
          <a:p>
            <a:pPr>
              <a:defRPr/>
            </a:pPr>
            <a:r>
              <a:rPr lang="it-IT" smtClean="0"/>
              <a:t>S. Galeazzi, C. Girotti - AlmaLaurea</a:t>
            </a:r>
            <a:endParaRPr lang="it-IT" dirty="0"/>
          </a:p>
        </p:txBody>
      </p:sp>
      <p:sp>
        <p:nvSpPr>
          <p:cNvPr id="4" name="Segnaposto data 3"/>
          <p:cNvSpPr>
            <a:spLocks noGrp="1"/>
          </p:cNvSpPr>
          <p:nvPr>
            <p:ph type="dt" sz="half" idx="11"/>
          </p:nvPr>
        </p:nvSpPr>
        <p:spPr/>
        <p:txBody>
          <a:bodyPr/>
          <a:lstStyle/>
          <a:p>
            <a:pPr>
              <a:defRPr/>
            </a:pPr>
            <a:r>
              <a:rPr lang="it-IT" smtClean="0"/>
              <a:t>June 2021</a:t>
            </a:r>
            <a:endParaRPr lang="it-IT" dirty="0"/>
          </a:p>
        </p:txBody>
      </p:sp>
      <p:sp>
        <p:nvSpPr>
          <p:cNvPr id="5" name="Segnaposto numero diapositiva 4"/>
          <p:cNvSpPr>
            <a:spLocks noGrp="1"/>
          </p:cNvSpPr>
          <p:nvPr>
            <p:ph type="sldNum" sz="quarter" idx="12"/>
          </p:nvPr>
        </p:nvSpPr>
        <p:spPr/>
        <p:txBody>
          <a:bodyPr/>
          <a:lstStyle/>
          <a:p>
            <a:pPr>
              <a:defRPr/>
            </a:pPr>
            <a:fld id="{BBBA4D11-582E-499D-B39D-00CF68D1AB32}" type="slidenum">
              <a:rPr lang="it-IT" smtClean="0"/>
              <a:pPr>
                <a:defRPr/>
              </a:pPr>
              <a:t>20</a:t>
            </a:fld>
            <a:endParaRPr lang="it-IT"/>
          </a:p>
        </p:txBody>
      </p:sp>
      <p:sp>
        <p:nvSpPr>
          <p:cNvPr id="6" name="Segnaposto testo 5"/>
          <p:cNvSpPr>
            <a:spLocks noGrp="1"/>
          </p:cNvSpPr>
          <p:nvPr>
            <p:ph type="body" sz="quarter" idx="13"/>
          </p:nvPr>
        </p:nvSpPr>
        <p:spPr/>
        <p:txBody>
          <a:bodyPr/>
          <a:lstStyle/>
          <a:p>
            <a:endParaRPr lang="it-IT"/>
          </a:p>
        </p:txBody>
      </p:sp>
      <p:sp>
        <p:nvSpPr>
          <p:cNvPr id="7" name="Segnaposto testo 6"/>
          <p:cNvSpPr>
            <a:spLocks noGrp="1"/>
          </p:cNvSpPr>
          <p:nvPr>
            <p:ph type="body" sz="quarter" idx="14"/>
          </p:nvPr>
        </p:nvSpPr>
        <p:spPr/>
        <p:txBody>
          <a:bodyPr/>
          <a:lstStyle/>
          <a:p>
            <a:endParaRPr lang="it-IT"/>
          </a:p>
        </p:txBody>
      </p:sp>
      <p:sp>
        <p:nvSpPr>
          <p:cNvPr id="8" name="Segnaposto testo 7"/>
          <p:cNvSpPr>
            <a:spLocks noGrp="1"/>
          </p:cNvSpPr>
          <p:nvPr>
            <p:ph type="body" sz="quarter" idx="15"/>
          </p:nvPr>
        </p:nvSpPr>
        <p:spPr/>
        <p:txBody>
          <a:bodyPr/>
          <a:lstStyle/>
          <a:p>
            <a:endParaRPr lang="it-IT"/>
          </a:p>
        </p:txBody>
      </p:sp>
      <p:sp>
        <p:nvSpPr>
          <p:cNvPr id="9" name="Titolo 8"/>
          <p:cNvSpPr>
            <a:spLocks noGrp="1"/>
          </p:cNvSpPr>
          <p:nvPr>
            <p:ph type="title"/>
          </p:nvPr>
        </p:nvSpPr>
        <p:spPr/>
        <p:txBody>
          <a:bodyPr/>
          <a:lstStyle/>
          <a:p>
            <a:r>
              <a:rPr lang="it-IT" dirty="0"/>
              <a:t>Record layout and </a:t>
            </a:r>
            <a:r>
              <a:rPr lang="it-IT" dirty="0" err="1"/>
              <a:t>identification</a:t>
            </a:r>
            <a:r>
              <a:rPr lang="it-IT" dirty="0"/>
              <a:t> of </a:t>
            </a:r>
            <a:r>
              <a:rPr lang="it-IT" dirty="0" err="1" smtClean="0"/>
              <a:t>valid</a:t>
            </a:r>
            <a:r>
              <a:rPr lang="it-IT" dirty="0" smtClean="0"/>
              <a:t> </a:t>
            </a:r>
            <a:r>
              <a:rPr lang="it-IT" dirty="0" err="1"/>
              <a:t>respondents</a:t>
            </a:r>
            <a:endParaRPr lang="it-IT" dirty="0"/>
          </a:p>
        </p:txBody>
      </p:sp>
    </p:spTree>
    <p:extLst>
      <p:ext uri="{BB962C8B-B14F-4D97-AF65-F5344CB8AC3E}">
        <p14:creationId xmlns:p14="http://schemas.microsoft.com/office/powerpoint/2010/main" val="3720547357"/>
      </p:ext>
    </p:extLst>
  </p:cSld>
  <p:clrMapOvr>
    <a:masterClrMapping/>
  </p:clrMapOvr>
  <p:transition spd="med"/>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1155707" y="898050"/>
            <a:ext cx="8256537" cy="5915501"/>
          </a:xfrm>
        </p:spPr>
        <p:txBody>
          <a:bodyPr/>
          <a:lstStyle/>
          <a:p>
            <a:pPr marL="0" indent="0">
              <a:lnSpc>
                <a:spcPct val="150000"/>
              </a:lnSpc>
              <a:spcBef>
                <a:spcPts val="900"/>
              </a:spcBef>
            </a:pPr>
            <a:r>
              <a:rPr lang="en-US" sz="1600" dirty="0"/>
              <a:t>If in the database of the interviewees there are graduates not included in the initial list, it is necessary to verify if the problem is due to:</a:t>
            </a:r>
          </a:p>
          <a:p>
            <a:pPr marL="0" indent="0">
              <a:lnSpc>
                <a:spcPct val="150000"/>
              </a:lnSpc>
              <a:spcBef>
                <a:spcPts val="600"/>
              </a:spcBef>
            </a:pPr>
            <a:r>
              <a:rPr lang="en-US" sz="1600" dirty="0"/>
              <a:t>- </a:t>
            </a:r>
            <a:r>
              <a:rPr lang="en-US" sz="1600" b="1" dirty="0"/>
              <a:t>database merge error:</a:t>
            </a:r>
            <a:r>
              <a:rPr lang="en-US" sz="1600" dirty="0"/>
              <a:t> an error occurred during database merging </a:t>
            </a:r>
            <a:r>
              <a:rPr lang="en-US" sz="1600" dirty="0">
                <a:sym typeface="Wingdings" panose="05000000000000000000" pitchFamily="2" charset="2"/>
              </a:rPr>
              <a:t> </a:t>
            </a:r>
            <a:r>
              <a:rPr lang="en-US" sz="1600" dirty="0"/>
              <a:t>repeat the merge</a:t>
            </a:r>
          </a:p>
          <a:p>
            <a:pPr marL="0" indent="0">
              <a:lnSpc>
                <a:spcPct val="150000"/>
              </a:lnSpc>
              <a:spcBef>
                <a:spcPts val="600"/>
              </a:spcBef>
            </a:pPr>
            <a:r>
              <a:rPr lang="en-US" sz="1600" dirty="0"/>
              <a:t>- </a:t>
            </a:r>
            <a:r>
              <a:rPr lang="en-US" sz="1600" b="1" dirty="0"/>
              <a:t>incomplete population database:</a:t>
            </a:r>
            <a:r>
              <a:rPr lang="en-US" sz="1600" dirty="0"/>
              <a:t> the initial list of graduates used in this comparison is not complete </a:t>
            </a:r>
            <a:r>
              <a:rPr lang="en-US" sz="1600" dirty="0">
                <a:sym typeface="Wingdings" panose="05000000000000000000" pitchFamily="2" charset="2"/>
              </a:rPr>
              <a:t> </a:t>
            </a:r>
            <a:r>
              <a:rPr lang="en-US" sz="1600" dirty="0"/>
              <a:t> repeat the merge using the correct databases;</a:t>
            </a:r>
          </a:p>
          <a:p>
            <a:pPr marL="0" indent="0">
              <a:lnSpc>
                <a:spcPct val="150000"/>
              </a:lnSpc>
              <a:spcBef>
                <a:spcPts val="600"/>
              </a:spcBef>
            </a:pPr>
            <a:r>
              <a:rPr lang="en-US" sz="1600" dirty="0"/>
              <a:t>- </a:t>
            </a:r>
            <a:r>
              <a:rPr lang="en-US" sz="1600" b="1" dirty="0"/>
              <a:t>error in the starting list:</a:t>
            </a:r>
            <a:r>
              <a:rPr lang="en-US" sz="1600" dirty="0"/>
              <a:t> </a:t>
            </a:r>
            <a:r>
              <a:rPr lang="en-US" sz="1600" dirty="0" smtClean="0"/>
              <a:t>the </a:t>
            </a:r>
            <a:r>
              <a:rPr lang="en-US" sz="1600" dirty="0"/>
              <a:t>list of graduates sent to the company for the CATI survey contained incorrect names that did not correspond to the population to be interviewed. For example, the list sent contains not only graduates but also undergraduates </a:t>
            </a:r>
            <a:r>
              <a:rPr lang="en-US" sz="1600" dirty="0">
                <a:sym typeface="Wingdings" panose="05000000000000000000" pitchFamily="2" charset="2"/>
              </a:rPr>
              <a:t> </a:t>
            </a:r>
            <a:r>
              <a:rPr lang="en-US" sz="1600" dirty="0"/>
              <a:t>eliminate </a:t>
            </a:r>
            <a:r>
              <a:rPr lang="en-US" sz="1600" dirty="0" smtClean="0"/>
              <a:t>interviews </a:t>
            </a:r>
            <a:r>
              <a:rPr lang="en-US" sz="1600" dirty="0"/>
              <a:t>referred to people who are not part of </a:t>
            </a:r>
            <a:r>
              <a:rPr lang="en-US" sz="1600" dirty="0" smtClean="0"/>
              <a:t>target </a:t>
            </a:r>
            <a:r>
              <a:rPr lang="en-US" sz="1600" dirty="0"/>
              <a:t>population</a:t>
            </a:r>
          </a:p>
          <a:p>
            <a:pPr marL="0" indent="0">
              <a:lnSpc>
                <a:spcPct val="150000"/>
              </a:lnSpc>
              <a:spcBef>
                <a:spcPts val="900"/>
              </a:spcBef>
            </a:pPr>
            <a:r>
              <a:rPr lang="en-US" sz="1600" u="sng" dirty="0" smtClean="0"/>
              <a:t>In Italy</a:t>
            </a:r>
            <a:r>
              <a:rPr lang="en-US" sz="1600" dirty="0" smtClean="0"/>
              <a:t>, due </a:t>
            </a:r>
            <a:r>
              <a:rPr lang="en-US" sz="1600" dirty="0"/>
              <a:t>to the large number of </a:t>
            </a:r>
            <a:r>
              <a:rPr lang="en-US" sz="1600" dirty="0" smtClean="0"/>
              <a:t>universities/graduates</a:t>
            </a:r>
            <a:r>
              <a:rPr lang="en-US" sz="1600" dirty="0"/>
              <a:t>, </a:t>
            </a:r>
            <a:r>
              <a:rPr lang="en-US" sz="1600" dirty="0" err="1"/>
              <a:t>AlmaLaurea</a:t>
            </a:r>
            <a:r>
              <a:rPr lang="en-US" sz="1600" dirty="0"/>
              <a:t> entrusts CATI survey to an external company that contacts </a:t>
            </a:r>
            <a:r>
              <a:rPr lang="en-US" sz="1600" dirty="0" smtClean="0"/>
              <a:t>graduates. </a:t>
            </a:r>
            <a:r>
              <a:rPr lang="en-US" sz="1600" u="sng" dirty="0" smtClean="0"/>
              <a:t>In Vietnam</a:t>
            </a:r>
            <a:r>
              <a:rPr lang="en-US" sz="1600" dirty="0" smtClean="0"/>
              <a:t>, </a:t>
            </a:r>
            <a:r>
              <a:rPr lang="en-US" sz="1600" dirty="0"/>
              <a:t>each university proceeds </a:t>
            </a:r>
            <a:r>
              <a:rPr lang="en-US" sz="1600" dirty="0" smtClean="0"/>
              <a:t>through their offices in charge of telephone contact with graduates.</a:t>
            </a:r>
            <a:endParaRPr lang="en-US" sz="1600" dirty="0"/>
          </a:p>
          <a:p>
            <a:endParaRPr lang="it-IT" dirty="0"/>
          </a:p>
        </p:txBody>
      </p:sp>
      <p:sp>
        <p:nvSpPr>
          <p:cNvPr id="3" name="Segnaposto piè di pagina 2"/>
          <p:cNvSpPr>
            <a:spLocks noGrp="1"/>
          </p:cNvSpPr>
          <p:nvPr>
            <p:ph type="ftr" sz="quarter" idx="10"/>
          </p:nvPr>
        </p:nvSpPr>
        <p:spPr/>
        <p:txBody>
          <a:bodyPr/>
          <a:lstStyle/>
          <a:p>
            <a:pPr>
              <a:defRPr/>
            </a:pPr>
            <a:r>
              <a:rPr lang="it-IT" smtClean="0"/>
              <a:t>S. Galeazzi, C. Girotti - AlmaLaurea</a:t>
            </a:r>
            <a:endParaRPr lang="it-IT" dirty="0"/>
          </a:p>
        </p:txBody>
      </p:sp>
      <p:sp>
        <p:nvSpPr>
          <p:cNvPr id="4" name="Segnaposto data 3"/>
          <p:cNvSpPr>
            <a:spLocks noGrp="1"/>
          </p:cNvSpPr>
          <p:nvPr>
            <p:ph type="dt" sz="half" idx="11"/>
          </p:nvPr>
        </p:nvSpPr>
        <p:spPr/>
        <p:txBody>
          <a:bodyPr/>
          <a:lstStyle/>
          <a:p>
            <a:pPr>
              <a:defRPr/>
            </a:pPr>
            <a:r>
              <a:rPr lang="it-IT" smtClean="0"/>
              <a:t>June 2021</a:t>
            </a:r>
            <a:endParaRPr lang="it-IT" dirty="0"/>
          </a:p>
        </p:txBody>
      </p:sp>
      <p:sp>
        <p:nvSpPr>
          <p:cNvPr id="5" name="Segnaposto numero diapositiva 4"/>
          <p:cNvSpPr>
            <a:spLocks noGrp="1"/>
          </p:cNvSpPr>
          <p:nvPr>
            <p:ph type="sldNum" sz="quarter" idx="12"/>
          </p:nvPr>
        </p:nvSpPr>
        <p:spPr/>
        <p:txBody>
          <a:bodyPr/>
          <a:lstStyle/>
          <a:p>
            <a:pPr>
              <a:defRPr/>
            </a:pPr>
            <a:fld id="{BBBA4D11-582E-499D-B39D-00CF68D1AB32}" type="slidenum">
              <a:rPr lang="it-IT" smtClean="0"/>
              <a:pPr>
                <a:defRPr/>
              </a:pPr>
              <a:t>21</a:t>
            </a:fld>
            <a:endParaRPr lang="it-IT"/>
          </a:p>
        </p:txBody>
      </p:sp>
      <p:sp>
        <p:nvSpPr>
          <p:cNvPr id="6" name="Segnaposto testo 5"/>
          <p:cNvSpPr>
            <a:spLocks noGrp="1"/>
          </p:cNvSpPr>
          <p:nvPr>
            <p:ph type="body" sz="quarter" idx="13"/>
          </p:nvPr>
        </p:nvSpPr>
        <p:spPr/>
        <p:txBody>
          <a:bodyPr/>
          <a:lstStyle/>
          <a:p>
            <a:endParaRPr lang="it-IT"/>
          </a:p>
        </p:txBody>
      </p:sp>
      <p:sp>
        <p:nvSpPr>
          <p:cNvPr id="7" name="Segnaposto testo 6"/>
          <p:cNvSpPr>
            <a:spLocks noGrp="1"/>
          </p:cNvSpPr>
          <p:nvPr>
            <p:ph type="body" sz="quarter" idx="14"/>
          </p:nvPr>
        </p:nvSpPr>
        <p:spPr/>
        <p:txBody>
          <a:bodyPr/>
          <a:lstStyle/>
          <a:p>
            <a:endParaRPr lang="it-IT"/>
          </a:p>
        </p:txBody>
      </p:sp>
      <p:sp>
        <p:nvSpPr>
          <p:cNvPr id="8" name="Segnaposto testo 7"/>
          <p:cNvSpPr>
            <a:spLocks noGrp="1"/>
          </p:cNvSpPr>
          <p:nvPr>
            <p:ph type="body" sz="quarter" idx="15"/>
          </p:nvPr>
        </p:nvSpPr>
        <p:spPr/>
        <p:txBody>
          <a:bodyPr/>
          <a:lstStyle/>
          <a:p>
            <a:endParaRPr lang="it-IT"/>
          </a:p>
        </p:txBody>
      </p:sp>
      <p:sp>
        <p:nvSpPr>
          <p:cNvPr id="9" name="Titolo 8"/>
          <p:cNvSpPr>
            <a:spLocks noGrp="1"/>
          </p:cNvSpPr>
          <p:nvPr>
            <p:ph type="title"/>
          </p:nvPr>
        </p:nvSpPr>
        <p:spPr/>
        <p:txBody>
          <a:bodyPr/>
          <a:lstStyle/>
          <a:p>
            <a:r>
              <a:rPr lang="it-IT" dirty="0"/>
              <a:t>Record layout and </a:t>
            </a:r>
            <a:r>
              <a:rPr lang="it-IT" dirty="0" err="1"/>
              <a:t>identification</a:t>
            </a:r>
            <a:r>
              <a:rPr lang="it-IT" dirty="0"/>
              <a:t> of </a:t>
            </a:r>
            <a:r>
              <a:rPr lang="it-IT" dirty="0" err="1" smtClean="0"/>
              <a:t>valid</a:t>
            </a:r>
            <a:r>
              <a:rPr lang="it-IT" dirty="0" smtClean="0"/>
              <a:t> </a:t>
            </a:r>
            <a:r>
              <a:rPr lang="it-IT" dirty="0" err="1"/>
              <a:t>respondents</a:t>
            </a:r>
            <a:endParaRPr lang="it-IT" dirty="0"/>
          </a:p>
        </p:txBody>
      </p:sp>
    </p:spTree>
    <p:extLst>
      <p:ext uri="{BB962C8B-B14F-4D97-AF65-F5344CB8AC3E}">
        <p14:creationId xmlns:p14="http://schemas.microsoft.com/office/powerpoint/2010/main" val="4159387065"/>
      </p:ext>
    </p:extLst>
  </p:cSld>
  <p:clrMapOvr>
    <a:masterClrMapping/>
  </p:clrMapOvr>
  <p:transition spd="med"/>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lstStyle/>
          <a:p>
            <a:pPr marL="0" indent="0">
              <a:lnSpc>
                <a:spcPct val="150000"/>
              </a:lnSpc>
              <a:spcBef>
                <a:spcPts val="1200"/>
              </a:spcBef>
            </a:pPr>
            <a:r>
              <a:rPr lang="en-US" sz="1700" dirty="0"/>
              <a:t>It is very important to verify that the database does not contain </a:t>
            </a:r>
            <a:r>
              <a:rPr lang="en-US" sz="1700" b="1" dirty="0"/>
              <a:t>double or multiple interviews referring to the same graduate</a:t>
            </a:r>
            <a:r>
              <a:rPr lang="en-US" sz="1700" dirty="0"/>
              <a:t>.</a:t>
            </a:r>
          </a:p>
          <a:p>
            <a:pPr marL="0" indent="0">
              <a:lnSpc>
                <a:spcPct val="150000"/>
              </a:lnSpc>
              <a:spcBef>
                <a:spcPts val="1200"/>
              </a:spcBef>
            </a:pPr>
            <a:r>
              <a:rPr lang="en-US" sz="1700" dirty="0"/>
              <a:t>If this occurs, it is necessary to compare the two interviews:</a:t>
            </a:r>
          </a:p>
          <a:p>
            <a:pPr marL="285750" indent="-285750">
              <a:lnSpc>
                <a:spcPct val="150000"/>
              </a:lnSpc>
              <a:spcBef>
                <a:spcPts val="1200"/>
              </a:spcBef>
              <a:buFont typeface="Arial" panose="020B0604020202020204" pitchFamily="34" charset="0"/>
              <a:buChar char="•"/>
            </a:pPr>
            <a:r>
              <a:rPr lang="en-US" sz="1700" dirty="0"/>
              <a:t>if they are the </a:t>
            </a:r>
            <a:r>
              <a:rPr lang="en-US" sz="1700" b="1" dirty="0"/>
              <a:t>same</a:t>
            </a:r>
            <a:r>
              <a:rPr lang="en-US" sz="1700" dirty="0"/>
              <a:t>, then one of the two records must be deleted;</a:t>
            </a:r>
          </a:p>
          <a:p>
            <a:pPr marL="285750" indent="-285750">
              <a:lnSpc>
                <a:spcPct val="150000"/>
              </a:lnSpc>
              <a:spcBef>
                <a:spcPts val="1200"/>
              </a:spcBef>
              <a:buFont typeface="Arial" panose="020B0604020202020204" pitchFamily="34" charset="0"/>
              <a:buChar char="•"/>
            </a:pPr>
            <a:r>
              <a:rPr lang="en-US" sz="1700" dirty="0"/>
              <a:t>if they are </a:t>
            </a:r>
            <a:r>
              <a:rPr lang="en-US" sz="1700" b="1" dirty="0"/>
              <a:t>different</a:t>
            </a:r>
            <a:r>
              <a:rPr lang="en-US" sz="1700" dirty="0"/>
              <a:t>, it is necessary to evaluate which of the two interviews must be considered valid (for example based on criteria of completeness of the interview or consistency between the answers given).</a:t>
            </a:r>
          </a:p>
          <a:p>
            <a:endParaRPr lang="it-IT" dirty="0"/>
          </a:p>
        </p:txBody>
      </p:sp>
      <p:sp>
        <p:nvSpPr>
          <p:cNvPr id="3" name="Segnaposto piè di pagina 2"/>
          <p:cNvSpPr>
            <a:spLocks noGrp="1"/>
          </p:cNvSpPr>
          <p:nvPr>
            <p:ph type="ftr" sz="quarter" idx="10"/>
          </p:nvPr>
        </p:nvSpPr>
        <p:spPr/>
        <p:txBody>
          <a:bodyPr/>
          <a:lstStyle/>
          <a:p>
            <a:pPr>
              <a:defRPr/>
            </a:pPr>
            <a:r>
              <a:rPr lang="it-IT" smtClean="0"/>
              <a:t>S. Galeazzi, C. Girotti - AlmaLaurea</a:t>
            </a:r>
            <a:endParaRPr lang="it-IT" dirty="0"/>
          </a:p>
        </p:txBody>
      </p:sp>
      <p:sp>
        <p:nvSpPr>
          <p:cNvPr id="4" name="Segnaposto data 3"/>
          <p:cNvSpPr>
            <a:spLocks noGrp="1"/>
          </p:cNvSpPr>
          <p:nvPr>
            <p:ph type="dt" sz="half" idx="11"/>
          </p:nvPr>
        </p:nvSpPr>
        <p:spPr/>
        <p:txBody>
          <a:bodyPr/>
          <a:lstStyle/>
          <a:p>
            <a:pPr>
              <a:defRPr/>
            </a:pPr>
            <a:r>
              <a:rPr lang="it-IT" smtClean="0"/>
              <a:t>June 2021</a:t>
            </a:r>
            <a:endParaRPr lang="it-IT" dirty="0"/>
          </a:p>
        </p:txBody>
      </p:sp>
      <p:sp>
        <p:nvSpPr>
          <p:cNvPr id="5" name="Segnaposto numero diapositiva 4"/>
          <p:cNvSpPr>
            <a:spLocks noGrp="1"/>
          </p:cNvSpPr>
          <p:nvPr>
            <p:ph type="sldNum" sz="quarter" idx="12"/>
          </p:nvPr>
        </p:nvSpPr>
        <p:spPr/>
        <p:txBody>
          <a:bodyPr/>
          <a:lstStyle/>
          <a:p>
            <a:pPr>
              <a:defRPr/>
            </a:pPr>
            <a:fld id="{BBBA4D11-582E-499D-B39D-00CF68D1AB32}" type="slidenum">
              <a:rPr lang="it-IT" smtClean="0"/>
              <a:pPr>
                <a:defRPr/>
              </a:pPr>
              <a:t>22</a:t>
            </a:fld>
            <a:endParaRPr lang="it-IT"/>
          </a:p>
        </p:txBody>
      </p:sp>
      <p:sp>
        <p:nvSpPr>
          <p:cNvPr id="6" name="Segnaposto testo 5"/>
          <p:cNvSpPr>
            <a:spLocks noGrp="1"/>
          </p:cNvSpPr>
          <p:nvPr>
            <p:ph type="body" sz="quarter" idx="13"/>
          </p:nvPr>
        </p:nvSpPr>
        <p:spPr/>
        <p:txBody>
          <a:bodyPr/>
          <a:lstStyle/>
          <a:p>
            <a:endParaRPr lang="it-IT"/>
          </a:p>
        </p:txBody>
      </p:sp>
      <p:sp>
        <p:nvSpPr>
          <p:cNvPr id="7" name="Segnaposto testo 6"/>
          <p:cNvSpPr>
            <a:spLocks noGrp="1"/>
          </p:cNvSpPr>
          <p:nvPr>
            <p:ph type="body" sz="quarter" idx="14"/>
          </p:nvPr>
        </p:nvSpPr>
        <p:spPr/>
        <p:txBody>
          <a:bodyPr/>
          <a:lstStyle/>
          <a:p>
            <a:endParaRPr lang="it-IT"/>
          </a:p>
        </p:txBody>
      </p:sp>
      <p:sp>
        <p:nvSpPr>
          <p:cNvPr id="8" name="Segnaposto testo 7"/>
          <p:cNvSpPr>
            <a:spLocks noGrp="1"/>
          </p:cNvSpPr>
          <p:nvPr>
            <p:ph type="body" sz="quarter" idx="15"/>
          </p:nvPr>
        </p:nvSpPr>
        <p:spPr/>
        <p:txBody>
          <a:bodyPr/>
          <a:lstStyle/>
          <a:p>
            <a:endParaRPr lang="it-IT"/>
          </a:p>
        </p:txBody>
      </p:sp>
      <p:sp>
        <p:nvSpPr>
          <p:cNvPr id="9" name="Titolo 8"/>
          <p:cNvSpPr>
            <a:spLocks noGrp="1"/>
          </p:cNvSpPr>
          <p:nvPr>
            <p:ph type="title"/>
          </p:nvPr>
        </p:nvSpPr>
        <p:spPr/>
        <p:txBody>
          <a:bodyPr/>
          <a:lstStyle/>
          <a:p>
            <a:r>
              <a:rPr lang="it-IT" dirty="0"/>
              <a:t>Duplicate </a:t>
            </a:r>
            <a:r>
              <a:rPr lang="it-IT" dirty="0" err="1"/>
              <a:t>interviews</a:t>
            </a:r>
            <a:endParaRPr lang="it-IT" dirty="0"/>
          </a:p>
        </p:txBody>
      </p:sp>
    </p:spTree>
    <p:extLst>
      <p:ext uri="{BB962C8B-B14F-4D97-AF65-F5344CB8AC3E}">
        <p14:creationId xmlns:p14="http://schemas.microsoft.com/office/powerpoint/2010/main" val="2402049932"/>
      </p:ext>
    </p:extLst>
  </p:cSld>
  <p:clrMapOvr>
    <a:masterClrMapping/>
  </p:clrMapOvr>
  <p:transition spd="med"/>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1149350" y="1050298"/>
            <a:ext cx="7744668" cy="5733256"/>
          </a:xfrm>
        </p:spPr>
        <p:txBody>
          <a:bodyPr/>
          <a:lstStyle/>
          <a:p>
            <a:pPr marL="0" indent="0">
              <a:lnSpc>
                <a:spcPct val="150000"/>
              </a:lnSpc>
              <a:spcBef>
                <a:spcPts val="900"/>
              </a:spcBef>
            </a:pPr>
            <a:r>
              <a:rPr lang="en-US" sz="1600" dirty="0"/>
              <a:t>Check that </a:t>
            </a:r>
            <a:r>
              <a:rPr lang="en-US" sz="1600" b="1" dirty="0"/>
              <a:t>the interview is complete</a:t>
            </a:r>
            <a:r>
              <a:rPr lang="en-US" sz="1600" dirty="0"/>
              <a:t> for each graduate interviewed.</a:t>
            </a:r>
          </a:p>
          <a:p>
            <a:pPr marL="0" indent="0">
              <a:lnSpc>
                <a:spcPct val="150000"/>
              </a:lnSpc>
              <a:spcBef>
                <a:spcPts val="900"/>
              </a:spcBef>
            </a:pPr>
            <a:r>
              <a:rPr lang="en-US" sz="1600" dirty="0"/>
              <a:t>If an interview has been </a:t>
            </a:r>
            <a:r>
              <a:rPr lang="en-US" sz="1600" b="1" dirty="0"/>
              <a:t>interrupted</a:t>
            </a:r>
            <a:r>
              <a:rPr lang="en-US" sz="1600" dirty="0"/>
              <a:t>, it is necessary to assess whether:</a:t>
            </a:r>
          </a:p>
          <a:p>
            <a:pPr marL="0" indent="0">
              <a:lnSpc>
                <a:spcPct val="150000"/>
              </a:lnSpc>
              <a:spcBef>
                <a:spcPts val="900"/>
              </a:spcBef>
            </a:pPr>
            <a:r>
              <a:rPr lang="en-US" sz="1600" dirty="0"/>
              <a:t>- it can be considered </a:t>
            </a:r>
            <a:r>
              <a:rPr lang="en-US" sz="1600" b="1" dirty="0"/>
              <a:t>valid</a:t>
            </a:r>
            <a:r>
              <a:rPr lang="en-US" sz="1600" dirty="0"/>
              <a:t> </a:t>
            </a:r>
            <a:r>
              <a:rPr lang="en-US" sz="1400" dirty="0"/>
              <a:t>(for example, if it is complete at least x% of the questions);</a:t>
            </a:r>
          </a:p>
          <a:p>
            <a:pPr marL="0" indent="0">
              <a:lnSpc>
                <a:spcPct val="150000"/>
              </a:lnSpc>
              <a:spcBef>
                <a:spcPts val="900"/>
              </a:spcBef>
            </a:pPr>
            <a:r>
              <a:rPr lang="en-US" sz="1600" dirty="0"/>
              <a:t>- it must be </a:t>
            </a:r>
            <a:r>
              <a:rPr lang="en-US" sz="1600" b="1" dirty="0"/>
              <a:t>eliminated</a:t>
            </a:r>
            <a:r>
              <a:rPr lang="en-US" sz="1600" dirty="0"/>
              <a:t> (</a:t>
            </a:r>
            <a:r>
              <a:rPr lang="en-US" sz="1400" dirty="0"/>
              <a:t>for example if the information collected is few and not usable).</a:t>
            </a:r>
          </a:p>
          <a:p>
            <a:pPr marL="0" indent="0">
              <a:lnSpc>
                <a:spcPct val="150000"/>
              </a:lnSpc>
              <a:spcBef>
                <a:spcPts val="900"/>
              </a:spcBef>
            </a:pPr>
            <a:r>
              <a:rPr lang="en-US" sz="1600" dirty="0"/>
              <a:t>It is necessary to make a descriptive analysis of the number of complete interviews and interrupted interviews: through the simple frequency of each question we can evaluate the presence of missing values, which are different from the no-answers (some people decided to take part in the survey but not to answer a specific question).</a:t>
            </a:r>
          </a:p>
          <a:p>
            <a:pPr marL="0" indent="0">
              <a:lnSpc>
                <a:spcPct val="150000"/>
              </a:lnSpc>
              <a:spcBef>
                <a:spcPts val="900"/>
              </a:spcBef>
            </a:pPr>
            <a:r>
              <a:rPr lang="en-US" sz="1600" dirty="0"/>
              <a:t>Missing values are allowed only in accordance with the filters and skips required by the questionnaire: for example, if a graduate does not work, the section related to the characteristics of the work performed must contain missing values.</a:t>
            </a:r>
          </a:p>
        </p:txBody>
      </p:sp>
      <p:sp>
        <p:nvSpPr>
          <p:cNvPr id="3" name="Segnaposto piè di pagina 2"/>
          <p:cNvSpPr>
            <a:spLocks noGrp="1"/>
          </p:cNvSpPr>
          <p:nvPr>
            <p:ph type="ftr" sz="quarter" idx="10"/>
          </p:nvPr>
        </p:nvSpPr>
        <p:spPr/>
        <p:txBody>
          <a:bodyPr/>
          <a:lstStyle/>
          <a:p>
            <a:pPr>
              <a:defRPr/>
            </a:pPr>
            <a:r>
              <a:rPr lang="it-IT" smtClean="0"/>
              <a:t>S. Galeazzi, C. Girotti - AlmaLaurea</a:t>
            </a:r>
            <a:endParaRPr lang="it-IT" dirty="0"/>
          </a:p>
        </p:txBody>
      </p:sp>
      <p:sp>
        <p:nvSpPr>
          <p:cNvPr id="4" name="Segnaposto data 3"/>
          <p:cNvSpPr>
            <a:spLocks noGrp="1"/>
          </p:cNvSpPr>
          <p:nvPr>
            <p:ph type="dt" sz="half" idx="11"/>
          </p:nvPr>
        </p:nvSpPr>
        <p:spPr/>
        <p:txBody>
          <a:bodyPr/>
          <a:lstStyle/>
          <a:p>
            <a:pPr>
              <a:defRPr/>
            </a:pPr>
            <a:r>
              <a:rPr lang="it-IT" smtClean="0"/>
              <a:t>June 2021</a:t>
            </a:r>
            <a:endParaRPr lang="it-IT" dirty="0"/>
          </a:p>
        </p:txBody>
      </p:sp>
      <p:sp>
        <p:nvSpPr>
          <p:cNvPr id="5" name="Segnaposto numero diapositiva 4"/>
          <p:cNvSpPr>
            <a:spLocks noGrp="1"/>
          </p:cNvSpPr>
          <p:nvPr>
            <p:ph type="sldNum" sz="quarter" idx="12"/>
          </p:nvPr>
        </p:nvSpPr>
        <p:spPr/>
        <p:txBody>
          <a:bodyPr/>
          <a:lstStyle/>
          <a:p>
            <a:pPr>
              <a:defRPr/>
            </a:pPr>
            <a:fld id="{BBBA4D11-582E-499D-B39D-00CF68D1AB32}" type="slidenum">
              <a:rPr lang="it-IT" smtClean="0"/>
              <a:pPr>
                <a:defRPr/>
              </a:pPr>
              <a:t>23</a:t>
            </a:fld>
            <a:endParaRPr lang="it-IT"/>
          </a:p>
        </p:txBody>
      </p:sp>
      <p:sp>
        <p:nvSpPr>
          <p:cNvPr id="6" name="Segnaposto testo 5"/>
          <p:cNvSpPr>
            <a:spLocks noGrp="1"/>
          </p:cNvSpPr>
          <p:nvPr>
            <p:ph type="body" sz="quarter" idx="13"/>
          </p:nvPr>
        </p:nvSpPr>
        <p:spPr/>
        <p:txBody>
          <a:bodyPr/>
          <a:lstStyle/>
          <a:p>
            <a:endParaRPr lang="it-IT"/>
          </a:p>
        </p:txBody>
      </p:sp>
      <p:sp>
        <p:nvSpPr>
          <p:cNvPr id="7" name="Segnaposto testo 6"/>
          <p:cNvSpPr>
            <a:spLocks noGrp="1"/>
          </p:cNvSpPr>
          <p:nvPr>
            <p:ph type="body" sz="quarter" idx="14"/>
          </p:nvPr>
        </p:nvSpPr>
        <p:spPr/>
        <p:txBody>
          <a:bodyPr/>
          <a:lstStyle/>
          <a:p>
            <a:endParaRPr lang="it-IT"/>
          </a:p>
        </p:txBody>
      </p:sp>
      <p:sp>
        <p:nvSpPr>
          <p:cNvPr id="8" name="Segnaposto testo 7"/>
          <p:cNvSpPr>
            <a:spLocks noGrp="1"/>
          </p:cNvSpPr>
          <p:nvPr>
            <p:ph type="body" sz="quarter" idx="15"/>
          </p:nvPr>
        </p:nvSpPr>
        <p:spPr/>
        <p:txBody>
          <a:bodyPr/>
          <a:lstStyle/>
          <a:p>
            <a:endParaRPr lang="it-IT"/>
          </a:p>
        </p:txBody>
      </p:sp>
      <p:sp>
        <p:nvSpPr>
          <p:cNvPr id="9" name="Titolo 8"/>
          <p:cNvSpPr>
            <a:spLocks noGrp="1"/>
          </p:cNvSpPr>
          <p:nvPr>
            <p:ph type="title"/>
          </p:nvPr>
        </p:nvSpPr>
        <p:spPr/>
        <p:txBody>
          <a:bodyPr/>
          <a:lstStyle/>
          <a:p>
            <a:r>
              <a:rPr lang="it-IT" dirty="0" err="1"/>
              <a:t>Completeness</a:t>
            </a:r>
            <a:r>
              <a:rPr lang="it-IT" dirty="0"/>
              <a:t> of </a:t>
            </a:r>
            <a:r>
              <a:rPr lang="it-IT" dirty="0" err="1"/>
              <a:t>interviews</a:t>
            </a:r>
            <a:endParaRPr lang="it-IT" dirty="0"/>
          </a:p>
        </p:txBody>
      </p:sp>
    </p:spTree>
    <p:extLst>
      <p:ext uri="{BB962C8B-B14F-4D97-AF65-F5344CB8AC3E}">
        <p14:creationId xmlns:p14="http://schemas.microsoft.com/office/powerpoint/2010/main" val="3323317954"/>
      </p:ext>
    </p:extLst>
  </p:cSld>
  <p:clrMapOvr>
    <a:masterClrMapping/>
  </p:clrMapOvr>
  <p:transition spd="med"/>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1149350" y="1050298"/>
            <a:ext cx="7744668" cy="5733256"/>
          </a:xfrm>
        </p:spPr>
        <p:txBody>
          <a:bodyPr/>
          <a:lstStyle/>
          <a:p>
            <a:pPr marL="0" indent="0">
              <a:lnSpc>
                <a:spcPct val="150000"/>
              </a:lnSpc>
              <a:spcBef>
                <a:spcPts val="900"/>
              </a:spcBef>
            </a:pPr>
            <a:r>
              <a:rPr lang="en-US" sz="1600" dirty="0"/>
              <a:t>In the case of an interrupted interview, it is necessary to evaluate the </a:t>
            </a:r>
            <a:r>
              <a:rPr lang="en-US" sz="1600" b="1" dirty="0"/>
              <a:t>completeness percentage</a:t>
            </a:r>
            <a:r>
              <a:rPr lang="en-US" sz="1600" dirty="0"/>
              <a:t> (the number of completed questions). </a:t>
            </a:r>
          </a:p>
          <a:p>
            <a:pPr marL="0" indent="0">
              <a:lnSpc>
                <a:spcPct val="150000"/>
              </a:lnSpc>
              <a:spcBef>
                <a:spcPts val="900"/>
              </a:spcBef>
            </a:pPr>
            <a:r>
              <a:rPr lang="en-US" sz="1600" dirty="0"/>
              <a:t>Alternatively, we can define "</a:t>
            </a:r>
            <a:r>
              <a:rPr lang="en-US" sz="1600" b="1" dirty="0"/>
              <a:t>fundamental questions</a:t>
            </a:r>
            <a:r>
              <a:rPr lang="en-US" sz="1600" dirty="0"/>
              <a:t>": in this case we consider as valid an interview in which the fundamental questions are completed, regardless of the completeness of the questionnaire. </a:t>
            </a:r>
            <a:br>
              <a:rPr lang="en-US" sz="1600" dirty="0"/>
            </a:br>
            <a:r>
              <a:rPr lang="en-US" sz="1600" b="1" dirty="0" smtClean="0"/>
              <a:t>It </a:t>
            </a:r>
            <a:r>
              <a:rPr lang="en-US" sz="1600" b="1" dirty="0"/>
              <a:t>is essential to decide together which criteria to use</a:t>
            </a:r>
            <a:r>
              <a:rPr lang="en-US" sz="1600" b="1" dirty="0" smtClean="0"/>
              <a:t>.</a:t>
            </a:r>
            <a:r>
              <a:rPr lang="en-US" sz="1600" dirty="0" smtClean="0"/>
              <a:t/>
            </a:r>
            <a:br>
              <a:rPr lang="en-US" sz="1600" dirty="0" smtClean="0"/>
            </a:br>
            <a:endParaRPr lang="en-US" sz="1600" dirty="0"/>
          </a:p>
          <a:p>
            <a:pPr marL="0" indent="0">
              <a:lnSpc>
                <a:spcPct val="150000"/>
              </a:lnSpc>
              <a:spcBef>
                <a:spcPts val="0"/>
              </a:spcBef>
            </a:pPr>
            <a:r>
              <a:rPr lang="it-IT" sz="1600" b="1" dirty="0" smtClean="0">
                <a:sym typeface="Wingdings" panose="05000000000000000000" pitchFamily="2" charset="2"/>
              </a:rPr>
              <a:t> </a:t>
            </a:r>
            <a:r>
              <a:rPr lang="it-IT" sz="1600" b="1" dirty="0"/>
              <a:t>more team work and more </a:t>
            </a:r>
            <a:r>
              <a:rPr lang="it-IT" sz="1600" b="1" dirty="0" err="1"/>
              <a:t>collaboration</a:t>
            </a:r>
            <a:r>
              <a:rPr lang="it-IT" sz="1600" b="1" dirty="0"/>
              <a:t> </a:t>
            </a:r>
            <a:r>
              <a:rPr lang="it-IT" sz="1600" b="1" dirty="0" err="1"/>
              <a:t>between</a:t>
            </a:r>
            <a:r>
              <a:rPr lang="it-IT" sz="1600" b="1" dirty="0"/>
              <a:t> </a:t>
            </a:r>
            <a:r>
              <a:rPr lang="it-IT" sz="1600" b="1" dirty="0" err="1"/>
              <a:t>universities</a:t>
            </a:r>
            <a:r>
              <a:rPr lang="it-IT" sz="1600" dirty="0"/>
              <a:t>: </a:t>
            </a:r>
            <a:r>
              <a:rPr lang="it-IT" sz="1600" dirty="0" err="1"/>
              <a:t>communicate</a:t>
            </a:r>
            <a:r>
              <a:rPr lang="it-IT" sz="1600" dirty="0"/>
              <a:t> more </a:t>
            </a:r>
            <a:r>
              <a:rPr lang="it-IT" sz="1600" dirty="0" err="1"/>
              <a:t>each</a:t>
            </a:r>
            <a:r>
              <a:rPr lang="it-IT" sz="1600" dirty="0"/>
              <a:t> </a:t>
            </a:r>
            <a:r>
              <a:rPr lang="it-IT" sz="1600" dirty="0" err="1"/>
              <a:t>other</a:t>
            </a:r>
            <a:r>
              <a:rPr lang="it-IT" sz="1600" dirty="0"/>
              <a:t>. The team </a:t>
            </a:r>
            <a:r>
              <a:rPr lang="it-IT" sz="1600" dirty="0" err="1"/>
              <a:t>research</a:t>
            </a:r>
            <a:r>
              <a:rPr lang="it-IT" sz="1600" dirty="0"/>
              <a:t> leader </a:t>
            </a:r>
            <a:r>
              <a:rPr lang="it-IT" sz="1600" dirty="0" err="1"/>
              <a:t>has</a:t>
            </a:r>
            <a:r>
              <a:rPr lang="it-IT" sz="1600" dirty="0"/>
              <a:t> the </a:t>
            </a:r>
            <a:r>
              <a:rPr lang="it-IT" sz="1600" dirty="0" err="1"/>
              <a:t>important</a:t>
            </a:r>
            <a:r>
              <a:rPr lang="it-IT" sz="1600" dirty="0"/>
              <a:t> </a:t>
            </a:r>
            <a:r>
              <a:rPr lang="it-IT" sz="1600" dirty="0" err="1"/>
              <a:t>role</a:t>
            </a:r>
            <a:r>
              <a:rPr lang="it-IT" sz="1600" dirty="0"/>
              <a:t> of </a:t>
            </a:r>
            <a:r>
              <a:rPr lang="it-IT" sz="1600" dirty="0" err="1"/>
              <a:t>coordinating</a:t>
            </a:r>
            <a:r>
              <a:rPr lang="it-IT" sz="1600" dirty="0"/>
              <a:t> </a:t>
            </a:r>
            <a:r>
              <a:rPr lang="it-IT" sz="1600" dirty="0" err="1"/>
              <a:t>all</a:t>
            </a:r>
            <a:r>
              <a:rPr lang="it-IT" sz="1600" dirty="0"/>
              <a:t> the </a:t>
            </a:r>
            <a:r>
              <a:rPr lang="it-IT" sz="1600" dirty="0" err="1"/>
              <a:t>researchers</a:t>
            </a:r>
            <a:r>
              <a:rPr lang="it-IT" sz="1600" dirty="0"/>
              <a:t>. </a:t>
            </a:r>
            <a:r>
              <a:rPr lang="it-IT" sz="1600" dirty="0" err="1"/>
              <a:t>It</a:t>
            </a:r>
            <a:r>
              <a:rPr lang="it-IT" sz="1600" dirty="0"/>
              <a:t> </a:t>
            </a:r>
            <a:r>
              <a:rPr lang="it-IT" sz="1600" dirty="0" err="1"/>
              <a:t>is</a:t>
            </a:r>
            <a:r>
              <a:rPr lang="it-IT" sz="1600" dirty="0"/>
              <a:t> </a:t>
            </a:r>
            <a:r>
              <a:rPr lang="it-IT" sz="1600" dirty="0" err="1"/>
              <a:t>important</a:t>
            </a:r>
            <a:r>
              <a:rPr lang="it-IT" sz="1600" dirty="0"/>
              <a:t> </a:t>
            </a:r>
            <a:r>
              <a:rPr lang="it-IT" sz="1600" dirty="0" err="1"/>
              <a:t>that</a:t>
            </a:r>
            <a:r>
              <a:rPr lang="it-IT" sz="1600" dirty="0"/>
              <a:t> </a:t>
            </a:r>
            <a:r>
              <a:rPr lang="it-IT" sz="1600" dirty="0" err="1"/>
              <a:t>you</a:t>
            </a:r>
            <a:r>
              <a:rPr lang="it-IT" sz="1600" dirty="0"/>
              <a:t> use the </a:t>
            </a:r>
            <a:r>
              <a:rPr lang="it-IT" sz="1600" dirty="0" err="1"/>
              <a:t>same</a:t>
            </a:r>
            <a:r>
              <a:rPr lang="it-IT" sz="1600" dirty="0"/>
              <a:t> </a:t>
            </a:r>
            <a:r>
              <a:rPr lang="it-IT" sz="1600" dirty="0" err="1"/>
              <a:t>method</a:t>
            </a:r>
            <a:r>
              <a:rPr lang="it-IT" sz="1600" dirty="0"/>
              <a:t> (for </a:t>
            </a:r>
            <a:r>
              <a:rPr lang="it-IT" sz="1600" dirty="0" err="1"/>
              <a:t>example</a:t>
            </a:r>
            <a:r>
              <a:rPr lang="it-IT" sz="1600" dirty="0"/>
              <a:t> </a:t>
            </a:r>
            <a:r>
              <a:rPr lang="it-IT" sz="1600" dirty="0" err="1"/>
              <a:t>if</a:t>
            </a:r>
            <a:r>
              <a:rPr lang="it-IT" sz="1600" dirty="0"/>
              <a:t> </a:t>
            </a:r>
            <a:r>
              <a:rPr lang="it-IT" sz="1600" dirty="0" err="1"/>
              <a:t>one</a:t>
            </a:r>
            <a:r>
              <a:rPr lang="it-IT" sz="1600" dirty="0"/>
              <a:t> </a:t>
            </a:r>
            <a:r>
              <a:rPr lang="it-IT" sz="1600" dirty="0" err="1"/>
              <a:t>university</a:t>
            </a:r>
            <a:r>
              <a:rPr lang="it-IT" sz="1600" dirty="0"/>
              <a:t> </a:t>
            </a:r>
            <a:r>
              <a:rPr lang="it-IT" sz="1600" dirty="0" err="1"/>
              <a:t>applies</a:t>
            </a:r>
            <a:r>
              <a:rPr lang="it-IT" sz="1600" dirty="0"/>
              <a:t> the </a:t>
            </a:r>
            <a:r>
              <a:rPr lang="it-IT" sz="1600" dirty="0" err="1"/>
              <a:t>criterion</a:t>
            </a:r>
            <a:r>
              <a:rPr lang="it-IT" sz="1600" dirty="0"/>
              <a:t> of "</a:t>
            </a:r>
            <a:r>
              <a:rPr lang="it-IT" sz="1600" dirty="0" err="1"/>
              <a:t>fundamental</a:t>
            </a:r>
            <a:r>
              <a:rPr lang="it-IT" sz="1600" dirty="0"/>
              <a:t> </a:t>
            </a:r>
            <a:r>
              <a:rPr lang="it-IT" sz="1600" dirty="0" err="1"/>
              <a:t>questions</a:t>
            </a:r>
            <a:r>
              <a:rPr lang="it-IT" sz="1600" dirty="0"/>
              <a:t>", </a:t>
            </a:r>
            <a:r>
              <a:rPr lang="it-IT" sz="1600" dirty="0" err="1"/>
              <a:t>also</a:t>
            </a:r>
            <a:r>
              <a:rPr lang="it-IT" sz="1600" dirty="0"/>
              <a:t> the </a:t>
            </a:r>
            <a:r>
              <a:rPr lang="it-IT" sz="1600" dirty="0" err="1"/>
              <a:t>other</a:t>
            </a:r>
            <a:r>
              <a:rPr lang="it-IT" sz="1600" dirty="0"/>
              <a:t> </a:t>
            </a:r>
            <a:r>
              <a:rPr lang="it-IT" sz="1600" dirty="0" err="1"/>
              <a:t>universities</a:t>
            </a:r>
            <a:r>
              <a:rPr lang="it-IT" sz="1600" dirty="0"/>
              <a:t> </a:t>
            </a:r>
            <a:r>
              <a:rPr lang="it-IT" sz="1600" dirty="0" err="1"/>
              <a:t>have</a:t>
            </a:r>
            <a:r>
              <a:rPr lang="it-IT" sz="1600" dirty="0"/>
              <a:t> to </a:t>
            </a:r>
            <a:r>
              <a:rPr lang="it-IT" sz="1600" dirty="0" err="1"/>
              <a:t>apply</a:t>
            </a:r>
            <a:r>
              <a:rPr lang="it-IT" sz="1600" dirty="0"/>
              <a:t> </a:t>
            </a:r>
            <a:r>
              <a:rPr lang="it-IT" sz="1600" dirty="0" err="1"/>
              <a:t>it</a:t>
            </a:r>
            <a:r>
              <a:rPr lang="it-IT" sz="1600" dirty="0"/>
              <a:t>). </a:t>
            </a:r>
            <a:r>
              <a:rPr lang="it-IT" sz="1600" dirty="0" err="1"/>
              <a:t>It</a:t>
            </a:r>
            <a:r>
              <a:rPr lang="it-IT" sz="1600" dirty="0"/>
              <a:t> </a:t>
            </a:r>
            <a:r>
              <a:rPr lang="it-IT" sz="1600" dirty="0" err="1"/>
              <a:t>is</a:t>
            </a:r>
            <a:r>
              <a:rPr lang="it-IT" sz="1600" dirty="0"/>
              <a:t> </a:t>
            </a:r>
            <a:r>
              <a:rPr lang="it-IT" sz="1600" dirty="0" err="1"/>
              <a:t>useful</a:t>
            </a:r>
            <a:r>
              <a:rPr lang="it-IT" sz="1600" dirty="0"/>
              <a:t> for </a:t>
            </a:r>
            <a:r>
              <a:rPr lang="it-IT" sz="1600" dirty="0" err="1"/>
              <a:t>you</a:t>
            </a:r>
            <a:r>
              <a:rPr lang="it-IT" sz="1600" dirty="0"/>
              <a:t> collaborate, </a:t>
            </a:r>
            <a:r>
              <a:rPr lang="it-IT" sz="1600" dirty="0" err="1"/>
              <a:t>because</a:t>
            </a:r>
            <a:r>
              <a:rPr lang="it-IT" sz="1600" dirty="0"/>
              <a:t> for </a:t>
            </a:r>
            <a:r>
              <a:rPr lang="it-IT" sz="1600" dirty="0" err="1"/>
              <a:t>example</a:t>
            </a:r>
            <a:r>
              <a:rPr lang="it-IT" sz="1600" dirty="0"/>
              <a:t>, </a:t>
            </a:r>
            <a:r>
              <a:rPr lang="it-IT" sz="1600" dirty="0" err="1"/>
              <a:t>if</a:t>
            </a:r>
            <a:r>
              <a:rPr lang="it-IT" sz="1600" dirty="0"/>
              <a:t> </a:t>
            </a:r>
            <a:r>
              <a:rPr lang="it-IT" sz="1600" dirty="0" err="1"/>
              <a:t>you</a:t>
            </a:r>
            <a:r>
              <a:rPr lang="it-IT" sz="1600" dirty="0"/>
              <a:t> </a:t>
            </a:r>
            <a:r>
              <a:rPr lang="it-IT" sz="1600" dirty="0" err="1"/>
              <a:t>have</a:t>
            </a:r>
            <a:r>
              <a:rPr lang="it-IT" sz="1600" dirty="0"/>
              <a:t> some </a:t>
            </a:r>
            <a:r>
              <a:rPr lang="it-IT" sz="1600" dirty="0" err="1"/>
              <a:t>doubts</a:t>
            </a:r>
            <a:r>
              <a:rPr lang="it-IT" sz="1600" dirty="0"/>
              <a:t> on </a:t>
            </a:r>
            <a:r>
              <a:rPr lang="it-IT" sz="1600" dirty="0" err="1"/>
              <a:t>application</a:t>
            </a:r>
            <a:r>
              <a:rPr lang="it-IT" sz="1600" dirty="0"/>
              <a:t> of the </a:t>
            </a:r>
            <a:r>
              <a:rPr lang="it-IT" sz="1600" dirty="0" err="1"/>
              <a:t>criterion</a:t>
            </a:r>
            <a:r>
              <a:rPr lang="it-IT" sz="1600" dirty="0"/>
              <a:t>, </a:t>
            </a:r>
            <a:r>
              <a:rPr lang="it-IT" sz="1600" dirty="0" err="1"/>
              <a:t>you</a:t>
            </a:r>
            <a:r>
              <a:rPr lang="it-IT" sz="1600" dirty="0"/>
              <a:t> </a:t>
            </a:r>
            <a:r>
              <a:rPr lang="it-IT" sz="1600" dirty="0" err="1"/>
              <a:t>could</a:t>
            </a:r>
            <a:r>
              <a:rPr lang="it-IT" sz="1600" dirty="0"/>
              <a:t> compare </a:t>
            </a:r>
            <a:r>
              <a:rPr lang="it-IT" sz="1600" dirty="0" err="1"/>
              <a:t>yourself</a:t>
            </a:r>
            <a:r>
              <a:rPr lang="it-IT" sz="1600" dirty="0"/>
              <a:t> and </a:t>
            </a:r>
            <a:r>
              <a:rPr lang="it-IT" sz="1600" dirty="0" err="1"/>
              <a:t>ask</a:t>
            </a:r>
            <a:r>
              <a:rPr lang="it-IT" sz="1600" dirty="0"/>
              <a:t> the </a:t>
            </a:r>
            <a:r>
              <a:rPr lang="it-IT" sz="1600" dirty="0" err="1"/>
              <a:t>doubts</a:t>
            </a:r>
            <a:r>
              <a:rPr lang="it-IT" sz="1600" dirty="0"/>
              <a:t> common to </a:t>
            </a:r>
            <a:r>
              <a:rPr lang="it-IT" sz="1600" dirty="0" err="1"/>
              <a:t>AlmaLaurea</a:t>
            </a:r>
            <a:r>
              <a:rPr lang="it-IT" sz="1600" dirty="0"/>
              <a:t> staff.</a:t>
            </a:r>
          </a:p>
        </p:txBody>
      </p:sp>
      <p:sp>
        <p:nvSpPr>
          <p:cNvPr id="3" name="Segnaposto piè di pagina 2"/>
          <p:cNvSpPr>
            <a:spLocks noGrp="1"/>
          </p:cNvSpPr>
          <p:nvPr>
            <p:ph type="ftr" sz="quarter" idx="10"/>
          </p:nvPr>
        </p:nvSpPr>
        <p:spPr/>
        <p:txBody>
          <a:bodyPr/>
          <a:lstStyle/>
          <a:p>
            <a:pPr>
              <a:defRPr/>
            </a:pPr>
            <a:r>
              <a:rPr lang="it-IT" smtClean="0"/>
              <a:t>S. Galeazzi, C. Girotti - AlmaLaurea</a:t>
            </a:r>
            <a:endParaRPr lang="it-IT" dirty="0"/>
          </a:p>
        </p:txBody>
      </p:sp>
      <p:sp>
        <p:nvSpPr>
          <p:cNvPr id="4" name="Segnaposto data 3"/>
          <p:cNvSpPr>
            <a:spLocks noGrp="1"/>
          </p:cNvSpPr>
          <p:nvPr>
            <p:ph type="dt" sz="half" idx="11"/>
          </p:nvPr>
        </p:nvSpPr>
        <p:spPr/>
        <p:txBody>
          <a:bodyPr/>
          <a:lstStyle/>
          <a:p>
            <a:pPr>
              <a:defRPr/>
            </a:pPr>
            <a:r>
              <a:rPr lang="it-IT" smtClean="0"/>
              <a:t>June 2021</a:t>
            </a:r>
            <a:endParaRPr lang="it-IT" dirty="0"/>
          </a:p>
        </p:txBody>
      </p:sp>
      <p:sp>
        <p:nvSpPr>
          <p:cNvPr id="5" name="Segnaposto numero diapositiva 4"/>
          <p:cNvSpPr>
            <a:spLocks noGrp="1"/>
          </p:cNvSpPr>
          <p:nvPr>
            <p:ph type="sldNum" sz="quarter" idx="12"/>
          </p:nvPr>
        </p:nvSpPr>
        <p:spPr/>
        <p:txBody>
          <a:bodyPr/>
          <a:lstStyle/>
          <a:p>
            <a:pPr>
              <a:defRPr/>
            </a:pPr>
            <a:fld id="{BBBA4D11-582E-499D-B39D-00CF68D1AB32}" type="slidenum">
              <a:rPr lang="it-IT" smtClean="0"/>
              <a:pPr>
                <a:defRPr/>
              </a:pPr>
              <a:t>24</a:t>
            </a:fld>
            <a:endParaRPr lang="it-IT"/>
          </a:p>
        </p:txBody>
      </p:sp>
      <p:sp>
        <p:nvSpPr>
          <p:cNvPr id="6" name="Segnaposto testo 5"/>
          <p:cNvSpPr>
            <a:spLocks noGrp="1"/>
          </p:cNvSpPr>
          <p:nvPr>
            <p:ph type="body" sz="quarter" idx="13"/>
          </p:nvPr>
        </p:nvSpPr>
        <p:spPr/>
        <p:txBody>
          <a:bodyPr/>
          <a:lstStyle/>
          <a:p>
            <a:endParaRPr lang="it-IT"/>
          </a:p>
        </p:txBody>
      </p:sp>
      <p:sp>
        <p:nvSpPr>
          <p:cNvPr id="7" name="Segnaposto testo 6"/>
          <p:cNvSpPr>
            <a:spLocks noGrp="1"/>
          </p:cNvSpPr>
          <p:nvPr>
            <p:ph type="body" sz="quarter" idx="14"/>
          </p:nvPr>
        </p:nvSpPr>
        <p:spPr/>
        <p:txBody>
          <a:bodyPr/>
          <a:lstStyle/>
          <a:p>
            <a:endParaRPr lang="it-IT"/>
          </a:p>
        </p:txBody>
      </p:sp>
      <p:sp>
        <p:nvSpPr>
          <p:cNvPr id="8" name="Segnaposto testo 7"/>
          <p:cNvSpPr>
            <a:spLocks noGrp="1"/>
          </p:cNvSpPr>
          <p:nvPr>
            <p:ph type="body" sz="quarter" idx="15"/>
          </p:nvPr>
        </p:nvSpPr>
        <p:spPr/>
        <p:txBody>
          <a:bodyPr/>
          <a:lstStyle/>
          <a:p>
            <a:endParaRPr lang="it-IT"/>
          </a:p>
        </p:txBody>
      </p:sp>
      <p:sp>
        <p:nvSpPr>
          <p:cNvPr id="9" name="Titolo 8"/>
          <p:cNvSpPr>
            <a:spLocks noGrp="1"/>
          </p:cNvSpPr>
          <p:nvPr>
            <p:ph type="title"/>
          </p:nvPr>
        </p:nvSpPr>
        <p:spPr/>
        <p:txBody>
          <a:bodyPr/>
          <a:lstStyle/>
          <a:p>
            <a:r>
              <a:rPr lang="it-IT" dirty="0" err="1"/>
              <a:t>Completeness</a:t>
            </a:r>
            <a:r>
              <a:rPr lang="it-IT" dirty="0"/>
              <a:t> of </a:t>
            </a:r>
            <a:r>
              <a:rPr lang="it-IT" dirty="0" err="1"/>
              <a:t>interviews</a:t>
            </a:r>
            <a:endParaRPr lang="it-IT" dirty="0"/>
          </a:p>
        </p:txBody>
      </p:sp>
    </p:spTree>
    <p:extLst>
      <p:ext uri="{BB962C8B-B14F-4D97-AF65-F5344CB8AC3E}">
        <p14:creationId xmlns:p14="http://schemas.microsoft.com/office/powerpoint/2010/main" val="3748478913"/>
      </p:ext>
    </p:extLst>
  </p:cSld>
  <p:clrMapOvr>
    <a:masterClrMapping/>
  </p:clrMapOvr>
  <p:transition spd="med"/>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1149350" y="1050298"/>
            <a:ext cx="7744668" cy="5733256"/>
          </a:xfrm>
        </p:spPr>
        <p:txBody>
          <a:bodyPr/>
          <a:lstStyle/>
          <a:p>
            <a:pPr marL="0" indent="0">
              <a:lnSpc>
                <a:spcPct val="150000"/>
              </a:lnSpc>
              <a:spcBef>
                <a:spcPts val="900"/>
              </a:spcBef>
            </a:pPr>
            <a:r>
              <a:rPr lang="en-US" sz="1700" b="1" dirty="0"/>
              <a:t>Define the labels </a:t>
            </a:r>
            <a:r>
              <a:rPr lang="en-US" sz="1700" dirty="0"/>
              <a:t>of each variable and of each value in the database: </a:t>
            </a:r>
            <a:r>
              <a:rPr lang="en-US" sz="1700" dirty="0" smtClean="0"/>
              <a:t/>
            </a:r>
            <a:br>
              <a:rPr lang="en-US" sz="1700" dirty="0" smtClean="0"/>
            </a:br>
            <a:r>
              <a:rPr lang="en-US" sz="1700" dirty="0" smtClean="0"/>
              <a:t>each </a:t>
            </a:r>
            <a:r>
              <a:rPr lang="en-US" sz="1700" dirty="0"/>
              <a:t>variable must have a "</a:t>
            </a:r>
            <a:r>
              <a:rPr lang="en-US" sz="1700" b="1" dirty="0"/>
              <a:t>talking" label</a:t>
            </a:r>
            <a:r>
              <a:rPr lang="en-US" sz="1700" dirty="0"/>
              <a:t>” (short description of the topic), according to what is indicated in the survey questionnaire. </a:t>
            </a:r>
          </a:p>
          <a:p>
            <a:pPr marL="0" indent="0">
              <a:lnSpc>
                <a:spcPct val="150000"/>
              </a:lnSpc>
              <a:spcBef>
                <a:spcPts val="900"/>
              </a:spcBef>
            </a:pPr>
            <a:endParaRPr lang="en-US" sz="1700" b="1" dirty="0"/>
          </a:p>
          <a:p>
            <a:pPr marL="0" indent="0">
              <a:lnSpc>
                <a:spcPct val="150000"/>
              </a:lnSpc>
              <a:spcBef>
                <a:spcPts val="900"/>
              </a:spcBef>
            </a:pPr>
            <a:r>
              <a:rPr lang="en-US" sz="1700" b="1" dirty="0">
                <a:sym typeface="Wingdings" panose="05000000000000000000" pitchFamily="2" charset="2"/>
              </a:rPr>
              <a:t> </a:t>
            </a:r>
            <a:r>
              <a:rPr lang="en-US" sz="1700" b="1" dirty="0"/>
              <a:t>The information contained in the database must be clear to the </a:t>
            </a:r>
            <a:r>
              <a:rPr lang="en-US" sz="1700" b="1" dirty="0" smtClean="0"/>
              <a:t>researcher. </a:t>
            </a:r>
            <a:r>
              <a:rPr lang="en-US" sz="1700" dirty="0" smtClean="0"/>
              <a:t>This </a:t>
            </a:r>
            <a:r>
              <a:rPr lang="en-US" sz="1700" dirty="0"/>
              <a:t>allows a clear and appropriate use of the database, even after some time and by other researchers.</a:t>
            </a:r>
          </a:p>
        </p:txBody>
      </p:sp>
      <p:sp>
        <p:nvSpPr>
          <p:cNvPr id="3" name="Segnaposto piè di pagina 2"/>
          <p:cNvSpPr>
            <a:spLocks noGrp="1"/>
          </p:cNvSpPr>
          <p:nvPr>
            <p:ph type="ftr" sz="quarter" idx="10"/>
          </p:nvPr>
        </p:nvSpPr>
        <p:spPr/>
        <p:txBody>
          <a:bodyPr/>
          <a:lstStyle/>
          <a:p>
            <a:pPr>
              <a:defRPr/>
            </a:pPr>
            <a:r>
              <a:rPr lang="it-IT" smtClean="0"/>
              <a:t>S. Galeazzi, C. Girotti - AlmaLaurea</a:t>
            </a:r>
            <a:endParaRPr lang="it-IT" dirty="0"/>
          </a:p>
        </p:txBody>
      </p:sp>
      <p:sp>
        <p:nvSpPr>
          <p:cNvPr id="4" name="Segnaposto data 3"/>
          <p:cNvSpPr>
            <a:spLocks noGrp="1"/>
          </p:cNvSpPr>
          <p:nvPr>
            <p:ph type="dt" sz="half" idx="11"/>
          </p:nvPr>
        </p:nvSpPr>
        <p:spPr/>
        <p:txBody>
          <a:bodyPr/>
          <a:lstStyle/>
          <a:p>
            <a:pPr>
              <a:defRPr/>
            </a:pPr>
            <a:r>
              <a:rPr lang="it-IT" smtClean="0"/>
              <a:t>June 2021</a:t>
            </a:r>
            <a:endParaRPr lang="it-IT" dirty="0"/>
          </a:p>
        </p:txBody>
      </p:sp>
      <p:sp>
        <p:nvSpPr>
          <p:cNvPr id="5" name="Segnaposto numero diapositiva 4"/>
          <p:cNvSpPr>
            <a:spLocks noGrp="1"/>
          </p:cNvSpPr>
          <p:nvPr>
            <p:ph type="sldNum" sz="quarter" idx="12"/>
          </p:nvPr>
        </p:nvSpPr>
        <p:spPr/>
        <p:txBody>
          <a:bodyPr/>
          <a:lstStyle/>
          <a:p>
            <a:pPr>
              <a:defRPr/>
            </a:pPr>
            <a:fld id="{BBBA4D11-582E-499D-B39D-00CF68D1AB32}" type="slidenum">
              <a:rPr lang="it-IT" smtClean="0"/>
              <a:pPr>
                <a:defRPr/>
              </a:pPr>
              <a:t>25</a:t>
            </a:fld>
            <a:endParaRPr lang="it-IT"/>
          </a:p>
        </p:txBody>
      </p:sp>
      <p:sp>
        <p:nvSpPr>
          <p:cNvPr id="6" name="Segnaposto testo 5"/>
          <p:cNvSpPr>
            <a:spLocks noGrp="1"/>
          </p:cNvSpPr>
          <p:nvPr>
            <p:ph type="body" sz="quarter" idx="13"/>
          </p:nvPr>
        </p:nvSpPr>
        <p:spPr/>
        <p:txBody>
          <a:bodyPr/>
          <a:lstStyle/>
          <a:p>
            <a:endParaRPr lang="it-IT"/>
          </a:p>
        </p:txBody>
      </p:sp>
      <p:sp>
        <p:nvSpPr>
          <p:cNvPr id="7" name="Segnaposto testo 6"/>
          <p:cNvSpPr>
            <a:spLocks noGrp="1"/>
          </p:cNvSpPr>
          <p:nvPr>
            <p:ph type="body" sz="quarter" idx="14"/>
          </p:nvPr>
        </p:nvSpPr>
        <p:spPr/>
        <p:txBody>
          <a:bodyPr/>
          <a:lstStyle/>
          <a:p>
            <a:endParaRPr lang="it-IT"/>
          </a:p>
        </p:txBody>
      </p:sp>
      <p:sp>
        <p:nvSpPr>
          <p:cNvPr id="8" name="Segnaposto testo 7"/>
          <p:cNvSpPr>
            <a:spLocks noGrp="1"/>
          </p:cNvSpPr>
          <p:nvPr>
            <p:ph type="body" sz="quarter" idx="15"/>
          </p:nvPr>
        </p:nvSpPr>
        <p:spPr/>
        <p:txBody>
          <a:bodyPr/>
          <a:lstStyle/>
          <a:p>
            <a:endParaRPr lang="it-IT"/>
          </a:p>
        </p:txBody>
      </p:sp>
      <p:sp>
        <p:nvSpPr>
          <p:cNvPr id="9" name="Titolo 8"/>
          <p:cNvSpPr>
            <a:spLocks noGrp="1"/>
          </p:cNvSpPr>
          <p:nvPr>
            <p:ph type="title"/>
          </p:nvPr>
        </p:nvSpPr>
        <p:spPr/>
        <p:txBody>
          <a:bodyPr/>
          <a:lstStyle/>
          <a:p>
            <a:r>
              <a:rPr lang="en-US" dirty="0"/>
              <a:t>Variable labels and value labels</a:t>
            </a:r>
            <a:endParaRPr lang="it-IT" dirty="0"/>
          </a:p>
        </p:txBody>
      </p:sp>
    </p:spTree>
    <p:extLst>
      <p:ext uri="{BB962C8B-B14F-4D97-AF65-F5344CB8AC3E}">
        <p14:creationId xmlns:p14="http://schemas.microsoft.com/office/powerpoint/2010/main" val="2653759949"/>
      </p:ext>
    </p:extLst>
  </p:cSld>
  <p:clrMapOvr>
    <a:masterClrMapping/>
  </p:clrMapOvr>
  <p:transition spd="med"/>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1149350" y="1050298"/>
            <a:ext cx="7744668" cy="5733256"/>
          </a:xfrm>
        </p:spPr>
        <p:txBody>
          <a:bodyPr/>
          <a:lstStyle/>
          <a:p>
            <a:pPr marL="0" indent="0">
              <a:lnSpc>
                <a:spcPct val="150000"/>
              </a:lnSpc>
              <a:spcBef>
                <a:spcPts val="900"/>
              </a:spcBef>
            </a:pPr>
            <a:r>
              <a:rPr lang="en-US" sz="1700" dirty="0"/>
              <a:t>It is important </a:t>
            </a:r>
            <a:r>
              <a:rPr lang="en-US" sz="1700" dirty="0" smtClean="0"/>
              <a:t>read </a:t>
            </a:r>
            <a:r>
              <a:rPr lang="en-US" sz="1700" dirty="0"/>
              <a:t>the "</a:t>
            </a:r>
            <a:r>
              <a:rPr lang="en-US" sz="1700" b="1" dirty="0"/>
              <a:t>notes to the interview</a:t>
            </a:r>
            <a:r>
              <a:rPr lang="en-US" sz="1700" dirty="0"/>
              <a:t>" field, if present. </a:t>
            </a:r>
          </a:p>
          <a:p>
            <a:pPr marL="0" indent="0">
              <a:lnSpc>
                <a:spcPct val="150000"/>
              </a:lnSpc>
              <a:spcBef>
                <a:spcPts val="900"/>
              </a:spcBef>
            </a:pPr>
            <a:r>
              <a:rPr lang="en-US" sz="1700" dirty="0"/>
              <a:t>This field can contain important information and clarifications useful for defining the graduate's employment situation: they can therefore be useful for verifying the correctness of the answers included in the previous questions.</a:t>
            </a:r>
          </a:p>
          <a:p>
            <a:pPr marL="0" indent="0">
              <a:lnSpc>
                <a:spcPct val="150000"/>
              </a:lnSpc>
              <a:spcBef>
                <a:spcPts val="900"/>
              </a:spcBef>
            </a:pPr>
            <a:r>
              <a:rPr lang="en-US" sz="1700" dirty="0"/>
              <a:t>The field "notes to the interview" can also contain updated information regarding the telephone number or e-mail address. It is important to enter this information in a specific field. In this way we can have updated contact details for future contacts.</a:t>
            </a:r>
          </a:p>
        </p:txBody>
      </p:sp>
      <p:sp>
        <p:nvSpPr>
          <p:cNvPr id="3" name="Segnaposto piè di pagina 2"/>
          <p:cNvSpPr>
            <a:spLocks noGrp="1"/>
          </p:cNvSpPr>
          <p:nvPr>
            <p:ph type="ftr" sz="quarter" idx="10"/>
          </p:nvPr>
        </p:nvSpPr>
        <p:spPr/>
        <p:txBody>
          <a:bodyPr/>
          <a:lstStyle/>
          <a:p>
            <a:pPr>
              <a:defRPr/>
            </a:pPr>
            <a:r>
              <a:rPr lang="it-IT" smtClean="0"/>
              <a:t>S. Galeazzi, C. Girotti - AlmaLaurea</a:t>
            </a:r>
            <a:endParaRPr lang="it-IT" dirty="0"/>
          </a:p>
        </p:txBody>
      </p:sp>
      <p:sp>
        <p:nvSpPr>
          <p:cNvPr id="4" name="Segnaposto data 3"/>
          <p:cNvSpPr>
            <a:spLocks noGrp="1"/>
          </p:cNvSpPr>
          <p:nvPr>
            <p:ph type="dt" sz="half" idx="11"/>
          </p:nvPr>
        </p:nvSpPr>
        <p:spPr/>
        <p:txBody>
          <a:bodyPr/>
          <a:lstStyle/>
          <a:p>
            <a:pPr>
              <a:defRPr/>
            </a:pPr>
            <a:r>
              <a:rPr lang="it-IT" smtClean="0"/>
              <a:t>June 2021</a:t>
            </a:r>
            <a:endParaRPr lang="it-IT" dirty="0"/>
          </a:p>
        </p:txBody>
      </p:sp>
      <p:sp>
        <p:nvSpPr>
          <p:cNvPr id="5" name="Segnaposto numero diapositiva 4"/>
          <p:cNvSpPr>
            <a:spLocks noGrp="1"/>
          </p:cNvSpPr>
          <p:nvPr>
            <p:ph type="sldNum" sz="quarter" idx="12"/>
          </p:nvPr>
        </p:nvSpPr>
        <p:spPr/>
        <p:txBody>
          <a:bodyPr/>
          <a:lstStyle/>
          <a:p>
            <a:pPr>
              <a:defRPr/>
            </a:pPr>
            <a:fld id="{BBBA4D11-582E-499D-B39D-00CF68D1AB32}" type="slidenum">
              <a:rPr lang="it-IT" smtClean="0"/>
              <a:pPr>
                <a:defRPr/>
              </a:pPr>
              <a:t>26</a:t>
            </a:fld>
            <a:endParaRPr lang="it-IT"/>
          </a:p>
        </p:txBody>
      </p:sp>
      <p:sp>
        <p:nvSpPr>
          <p:cNvPr id="6" name="Segnaposto testo 5"/>
          <p:cNvSpPr>
            <a:spLocks noGrp="1"/>
          </p:cNvSpPr>
          <p:nvPr>
            <p:ph type="body" sz="quarter" idx="13"/>
          </p:nvPr>
        </p:nvSpPr>
        <p:spPr/>
        <p:txBody>
          <a:bodyPr/>
          <a:lstStyle/>
          <a:p>
            <a:endParaRPr lang="it-IT"/>
          </a:p>
        </p:txBody>
      </p:sp>
      <p:sp>
        <p:nvSpPr>
          <p:cNvPr id="7" name="Segnaposto testo 6"/>
          <p:cNvSpPr>
            <a:spLocks noGrp="1"/>
          </p:cNvSpPr>
          <p:nvPr>
            <p:ph type="body" sz="quarter" idx="14"/>
          </p:nvPr>
        </p:nvSpPr>
        <p:spPr/>
        <p:txBody>
          <a:bodyPr/>
          <a:lstStyle/>
          <a:p>
            <a:endParaRPr lang="it-IT"/>
          </a:p>
        </p:txBody>
      </p:sp>
      <p:sp>
        <p:nvSpPr>
          <p:cNvPr id="8" name="Segnaposto testo 7"/>
          <p:cNvSpPr>
            <a:spLocks noGrp="1"/>
          </p:cNvSpPr>
          <p:nvPr>
            <p:ph type="body" sz="quarter" idx="15"/>
          </p:nvPr>
        </p:nvSpPr>
        <p:spPr/>
        <p:txBody>
          <a:bodyPr/>
          <a:lstStyle/>
          <a:p>
            <a:endParaRPr lang="it-IT"/>
          </a:p>
        </p:txBody>
      </p:sp>
      <p:sp>
        <p:nvSpPr>
          <p:cNvPr id="9" name="Titolo 8"/>
          <p:cNvSpPr>
            <a:spLocks noGrp="1"/>
          </p:cNvSpPr>
          <p:nvPr>
            <p:ph type="title"/>
          </p:nvPr>
        </p:nvSpPr>
        <p:spPr/>
        <p:txBody>
          <a:bodyPr/>
          <a:lstStyle/>
          <a:p>
            <a:r>
              <a:rPr lang="en-US" dirty="0"/>
              <a:t>Notes to the interview</a:t>
            </a:r>
            <a:endParaRPr lang="it-IT" dirty="0"/>
          </a:p>
        </p:txBody>
      </p:sp>
    </p:spTree>
    <p:extLst>
      <p:ext uri="{BB962C8B-B14F-4D97-AF65-F5344CB8AC3E}">
        <p14:creationId xmlns:p14="http://schemas.microsoft.com/office/powerpoint/2010/main" val="4221928619"/>
      </p:ext>
    </p:extLst>
  </p:cSld>
  <p:clrMapOvr>
    <a:masterClrMapping/>
  </p:clrMapOvr>
  <p:transition spd="med"/>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1149350" y="1050298"/>
            <a:ext cx="7744668" cy="5733256"/>
          </a:xfrm>
        </p:spPr>
        <p:txBody>
          <a:bodyPr/>
          <a:lstStyle/>
          <a:p>
            <a:pPr marL="0" indent="0">
              <a:lnSpc>
                <a:spcPct val="150000"/>
              </a:lnSpc>
              <a:spcBef>
                <a:spcPts val="900"/>
              </a:spcBef>
            </a:pPr>
            <a:r>
              <a:rPr lang="en-US" sz="1600" dirty="0"/>
              <a:t>• </a:t>
            </a:r>
            <a:r>
              <a:rPr lang="en-US" sz="1700" b="1" dirty="0"/>
              <a:t>check the codes and their labels</a:t>
            </a:r>
            <a:r>
              <a:rPr lang="en-US" sz="1700" dirty="0"/>
              <a:t>: there must be no codes or labels other than those provided for in the questionnaire. This check can be made through the frequency of each variable.</a:t>
            </a:r>
          </a:p>
          <a:p>
            <a:pPr marL="0" indent="0">
              <a:lnSpc>
                <a:spcPct val="150000"/>
              </a:lnSpc>
              <a:spcBef>
                <a:spcPts val="900"/>
              </a:spcBef>
            </a:pPr>
            <a:r>
              <a:rPr lang="en-US" sz="1700" dirty="0"/>
              <a:t>• </a:t>
            </a:r>
            <a:r>
              <a:rPr lang="en-US" sz="1700" b="1" dirty="0"/>
              <a:t>weight of the no answers</a:t>
            </a:r>
            <a:r>
              <a:rPr lang="en-US" sz="1700" dirty="0"/>
              <a:t>: if in a variable the number of no answer is too high, it is important to evaluate the quality of the information collected through that question. If the researcher believes that the quality of the information is poor, it is better not to use the variable in the analysis.</a:t>
            </a:r>
          </a:p>
          <a:p>
            <a:pPr marL="0" indent="0">
              <a:lnSpc>
                <a:spcPct val="150000"/>
              </a:lnSpc>
              <a:spcBef>
                <a:spcPts val="900"/>
              </a:spcBef>
            </a:pPr>
            <a:r>
              <a:rPr lang="en-US" sz="1700" dirty="0"/>
              <a:t>Anyway, if the number of no answers is high, it is necessary to evaluate whether to improve the formulation of the question or the formulation and completeness of the answer modalities for future surveys. </a:t>
            </a:r>
          </a:p>
          <a:p>
            <a:pPr marL="0" indent="0">
              <a:lnSpc>
                <a:spcPct val="150000"/>
              </a:lnSpc>
              <a:spcBef>
                <a:spcPts val="900"/>
              </a:spcBef>
            </a:pPr>
            <a:r>
              <a:rPr lang="en-US" sz="1700" dirty="0"/>
              <a:t>• </a:t>
            </a:r>
            <a:r>
              <a:rPr lang="en-US" sz="1700" b="1" dirty="0"/>
              <a:t>check the path of all the interviews</a:t>
            </a:r>
            <a:r>
              <a:rPr lang="en-US" sz="1700" dirty="0"/>
              <a:t>: to verify that the respondents have answered all and only the relevant questions. </a:t>
            </a:r>
          </a:p>
        </p:txBody>
      </p:sp>
      <p:sp>
        <p:nvSpPr>
          <p:cNvPr id="3" name="Segnaposto piè di pagina 2"/>
          <p:cNvSpPr>
            <a:spLocks noGrp="1"/>
          </p:cNvSpPr>
          <p:nvPr>
            <p:ph type="ftr" sz="quarter" idx="10"/>
          </p:nvPr>
        </p:nvSpPr>
        <p:spPr/>
        <p:txBody>
          <a:bodyPr/>
          <a:lstStyle/>
          <a:p>
            <a:pPr>
              <a:defRPr/>
            </a:pPr>
            <a:r>
              <a:rPr lang="it-IT" smtClean="0"/>
              <a:t>S. Galeazzi, C. Girotti - AlmaLaurea</a:t>
            </a:r>
            <a:endParaRPr lang="it-IT" dirty="0"/>
          </a:p>
        </p:txBody>
      </p:sp>
      <p:sp>
        <p:nvSpPr>
          <p:cNvPr id="4" name="Segnaposto data 3"/>
          <p:cNvSpPr>
            <a:spLocks noGrp="1"/>
          </p:cNvSpPr>
          <p:nvPr>
            <p:ph type="dt" sz="half" idx="11"/>
          </p:nvPr>
        </p:nvSpPr>
        <p:spPr/>
        <p:txBody>
          <a:bodyPr/>
          <a:lstStyle/>
          <a:p>
            <a:pPr>
              <a:defRPr/>
            </a:pPr>
            <a:r>
              <a:rPr lang="it-IT" smtClean="0"/>
              <a:t>June 2021</a:t>
            </a:r>
            <a:endParaRPr lang="it-IT" dirty="0"/>
          </a:p>
        </p:txBody>
      </p:sp>
      <p:sp>
        <p:nvSpPr>
          <p:cNvPr id="5" name="Segnaposto numero diapositiva 4"/>
          <p:cNvSpPr>
            <a:spLocks noGrp="1"/>
          </p:cNvSpPr>
          <p:nvPr>
            <p:ph type="sldNum" sz="quarter" idx="12"/>
          </p:nvPr>
        </p:nvSpPr>
        <p:spPr/>
        <p:txBody>
          <a:bodyPr/>
          <a:lstStyle/>
          <a:p>
            <a:pPr>
              <a:defRPr/>
            </a:pPr>
            <a:fld id="{BBBA4D11-582E-499D-B39D-00CF68D1AB32}" type="slidenum">
              <a:rPr lang="it-IT" smtClean="0"/>
              <a:pPr>
                <a:defRPr/>
              </a:pPr>
              <a:t>27</a:t>
            </a:fld>
            <a:endParaRPr lang="it-IT"/>
          </a:p>
        </p:txBody>
      </p:sp>
      <p:sp>
        <p:nvSpPr>
          <p:cNvPr id="6" name="Segnaposto testo 5"/>
          <p:cNvSpPr>
            <a:spLocks noGrp="1"/>
          </p:cNvSpPr>
          <p:nvPr>
            <p:ph type="body" sz="quarter" idx="13"/>
          </p:nvPr>
        </p:nvSpPr>
        <p:spPr/>
        <p:txBody>
          <a:bodyPr/>
          <a:lstStyle/>
          <a:p>
            <a:endParaRPr lang="it-IT"/>
          </a:p>
        </p:txBody>
      </p:sp>
      <p:sp>
        <p:nvSpPr>
          <p:cNvPr id="7" name="Segnaposto testo 6"/>
          <p:cNvSpPr>
            <a:spLocks noGrp="1"/>
          </p:cNvSpPr>
          <p:nvPr>
            <p:ph type="body" sz="quarter" idx="14"/>
          </p:nvPr>
        </p:nvSpPr>
        <p:spPr/>
        <p:txBody>
          <a:bodyPr/>
          <a:lstStyle/>
          <a:p>
            <a:endParaRPr lang="it-IT"/>
          </a:p>
        </p:txBody>
      </p:sp>
      <p:sp>
        <p:nvSpPr>
          <p:cNvPr id="8" name="Segnaposto testo 7"/>
          <p:cNvSpPr>
            <a:spLocks noGrp="1"/>
          </p:cNvSpPr>
          <p:nvPr>
            <p:ph type="body" sz="quarter" idx="15"/>
          </p:nvPr>
        </p:nvSpPr>
        <p:spPr/>
        <p:txBody>
          <a:bodyPr/>
          <a:lstStyle/>
          <a:p>
            <a:endParaRPr lang="it-IT"/>
          </a:p>
        </p:txBody>
      </p:sp>
      <p:sp>
        <p:nvSpPr>
          <p:cNvPr id="9" name="Titolo 8"/>
          <p:cNvSpPr>
            <a:spLocks noGrp="1"/>
          </p:cNvSpPr>
          <p:nvPr>
            <p:ph type="title"/>
          </p:nvPr>
        </p:nvSpPr>
        <p:spPr/>
        <p:txBody>
          <a:bodyPr/>
          <a:lstStyle/>
          <a:p>
            <a:r>
              <a:rPr lang="en-US" dirty="0"/>
              <a:t>Checking the path and filters of the questionnaire</a:t>
            </a:r>
            <a:endParaRPr lang="it-IT" dirty="0"/>
          </a:p>
        </p:txBody>
      </p:sp>
    </p:spTree>
    <p:extLst>
      <p:ext uri="{BB962C8B-B14F-4D97-AF65-F5344CB8AC3E}">
        <p14:creationId xmlns:p14="http://schemas.microsoft.com/office/powerpoint/2010/main" val="251955151"/>
      </p:ext>
    </p:extLst>
  </p:cSld>
  <p:clrMapOvr>
    <a:masterClrMapping/>
  </p:clrMapOvr>
  <p:transition spd="med"/>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1170491" y="1130661"/>
            <a:ext cx="7744668" cy="5733256"/>
          </a:xfrm>
        </p:spPr>
        <p:txBody>
          <a:bodyPr/>
          <a:lstStyle/>
          <a:p>
            <a:pPr marL="0" indent="0">
              <a:lnSpc>
                <a:spcPct val="150000"/>
              </a:lnSpc>
              <a:spcBef>
                <a:spcPts val="900"/>
              </a:spcBef>
            </a:pPr>
            <a:r>
              <a:rPr lang="en-US" sz="1600" dirty="0"/>
              <a:t>• </a:t>
            </a:r>
            <a:r>
              <a:rPr lang="en-US" sz="1700" dirty="0"/>
              <a:t>Checking the path of the interviews must be carried out first of all through the frequency of each variable to verify the number of respondents to each question</a:t>
            </a:r>
            <a:r>
              <a:rPr lang="en-US" sz="1700" dirty="0" smtClean="0"/>
              <a:t>.</a:t>
            </a:r>
          </a:p>
          <a:p>
            <a:pPr marL="0" indent="0">
              <a:lnSpc>
                <a:spcPct val="150000"/>
              </a:lnSpc>
              <a:spcBef>
                <a:spcPts val="900"/>
              </a:spcBef>
            </a:pPr>
            <a:r>
              <a:rPr lang="en-US" sz="1700" dirty="0" smtClean="0"/>
              <a:t> </a:t>
            </a:r>
            <a:endParaRPr lang="en-US" sz="1700" dirty="0"/>
          </a:p>
          <a:p>
            <a:pPr marL="0" indent="0">
              <a:lnSpc>
                <a:spcPct val="150000"/>
              </a:lnSpc>
              <a:spcBef>
                <a:spcPts val="900"/>
              </a:spcBef>
            </a:pPr>
            <a:r>
              <a:rPr lang="en-US" sz="1700" dirty="0"/>
              <a:t>• Secondly, we must cross between two variables. If, by mistake, a graduate has answered a question he did not have to answer, then we must delete the answer to that question (delete the value in the variable). </a:t>
            </a:r>
          </a:p>
          <a:p>
            <a:pPr marL="0" indent="0">
              <a:lnSpc>
                <a:spcPct val="150000"/>
              </a:lnSpc>
              <a:spcBef>
                <a:spcPts val="900"/>
              </a:spcBef>
            </a:pPr>
            <a:endParaRPr lang="en-US" sz="1600" dirty="0"/>
          </a:p>
        </p:txBody>
      </p:sp>
      <p:sp>
        <p:nvSpPr>
          <p:cNvPr id="3" name="Segnaposto piè di pagina 2"/>
          <p:cNvSpPr>
            <a:spLocks noGrp="1"/>
          </p:cNvSpPr>
          <p:nvPr>
            <p:ph type="ftr" sz="quarter" idx="10"/>
          </p:nvPr>
        </p:nvSpPr>
        <p:spPr/>
        <p:txBody>
          <a:bodyPr/>
          <a:lstStyle/>
          <a:p>
            <a:pPr>
              <a:defRPr/>
            </a:pPr>
            <a:r>
              <a:rPr lang="it-IT" smtClean="0"/>
              <a:t>S. Galeazzi, C. Girotti - AlmaLaurea</a:t>
            </a:r>
            <a:endParaRPr lang="it-IT" dirty="0"/>
          </a:p>
        </p:txBody>
      </p:sp>
      <p:sp>
        <p:nvSpPr>
          <p:cNvPr id="4" name="Segnaposto data 3"/>
          <p:cNvSpPr>
            <a:spLocks noGrp="1"/>
          </p:cNvSpPr>
          <p:nvPr>
            <p:ph type="dt" sz="half" idx="11"/>
          </p:nvPr>
        </p:nvSpPr>
        <p:spPr/>
        <p:txBody>
          <a:bodyPr/>
          <a:lstStyle/>
          <a:p>
            <a:pPr>
              <a:defRPr/>
            </a:pPr>
            <a:r>
              <a:rPr lang="it-IT" smtClean="0"/>
              <a:t>June 2021</a:t>
            </a:r>
            <a:endParaRPr lang="it-IT" dirty="0"/>
          </a:p>
        </p:txBody>
      </p:sp>
      <p:sp>
        <p:nvSpPr>
          <p:cNvPr id="5" name="Segnaposto numero diapositiva 4"/>
          <p:cNvSpPr>
            <a:spLocks noGrp="1"/>
          </p:cNvSpPr>
          <p:nvPr>
            <p:ph type="sldNum" sz="quarter" idx="12"/>
          </p:nvPr>
        </p:nvSpPr>
        <p:spPr/>
        <p:txBody>
          <a:bodyPr/>
          <a:lstStyle/>
          <a:p>
            <a:pPr>
              <a:defRPr/>
            </a:pPr>
            <a:fld id="{BBBA4D11-582E-499D-B39D-00CF68D1AB32}" type="slidenum">
              <a:rPr lang="it-IT" smtClean="0"/>
              <a:pPr>
                <a:defRPr/>
              </a:pPr>
              <a:t>28</a:t>
            </a:fld>
            <a:endParaRPr lang="it-IT"/>
          </a:p>
        </p:txBody>
      </p:sp>
      <p:sp>
        <p:nvSpPr>
          <p:cNvPr id="6" name="Segnaposto testo 5"/>
          <p:cNvSpPr>
            <a:spLocks noGrp="1"/>
          </p:cNvSpPr>
          <p:nvPr>
            <p:ph type="body" sz="quarter" idx="13"/>
          </p:nvPr>
        </p:nvSpPr>
        <p:spPr/>
        <p:txBody>
          <a:bodyPr/>
          <a:lstStyle/>
          <a:p>
            <a:endParaRPr lang="it-IT"/>
          </a:p>
        </p:txBody>
      </p:sp>
      <p:sp>
        <p:nvSpPr>
          <p:cNvPr id="7" name="Segnaposto testo 6"/>
          <p:cNvSpPr>
            <a:spLocks noGrp="1"/>
          </p:cNvSpPr>
          <p:nvPr>
            <p:ph type="body" sz="quarter" idx="14"/>
          </p:nvPr>
        </p:nvSpPr>
        <p:spPr/>
        <p:txBody>
          <a:bodyPr/>
          <a:lstStyle/>
          <a:p>
            <a:endParaRPr lang="it-IT"/>
          </a:p>
        </p:txBody>
      </p:sp>
      <p:sp>
        <p:nvSpPr>
          <p:cNvPr id="8" name="Segnaposto testo 7"/>
          <p:cNvSpPr>
            <a:spLocks noGrp="1"/>
          </p:cNvSpPr>
          <p:nvPr>
            <p:ph type="body" sz="quarter" idx="15"/>
          </p:nvPr>
        </p:nvSpPr>
        <p:spPr/>
        <p:txBody>
          <a:bodyPr/>
          <a:lstStyle/>
          <a:p>
            <a:endParaRPr lang="it-IT"/>
          </a:p>
        </p:txBody>
      </p:sp>
      <p:sp>
        <p:nvSpPr>
          <p:cNvPr id="9" name="Titolo 8"/>
          <p:cNvSpPr>
            <a:spLocks noGrp="1"/>
          </p:cNvSpPr>
          <p:nvPr>
            <p:ph type="title"/>
          </p:nvPr>
        </p:nvSpPr>
        <p:spPr/>
        <p:txBody>
          <a:bodyPr/>
          <a:lstStyle/>
          <a:p>
            <a:r>
              <a:rPr lang="en-US" dirty="0"/>
              <a:t>Checking the path and filters of the questionnaire</a:t>
            </a:r>
            <a:endParaRPr lang="it-IT" dirty="0"/>
          </a:p>
        </p:txBody>
      </p:sp>
    </p:spTree>
    <p:extLst>
      <p:ext uri="{BB962C8B-B14F-4D97-AF65-F5344CB8AC3E}">
        <p14:creationId xmlns:p14="http://schemas.microsoft.com/office/powerpoint/2010/main" val="2713514164"/>
      </p:ext>
    </p:extLst>
  </p:cSld>
  <p:clrMapOvr>
    <a:masterClrMapping/>
  </p:clrMapOvr>
  <p:transition spd="med"/>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1149350" y="1124422"/>
            <a:ext cx="7744668" cy="5659131"/>
          </a:xfrm>
        </p:spPr>
        <p:txBody>
          <a:bodyPr/>
          <a:lstStyle/>
          <a:p>
            <a:pPr marL="0" indent="0">
              <a:lnSpc>
                <a:spcPct val="150000"/>
              </a:lnSpc>
              <a:spcBef>
                <a:spcPts val="900"/>
              </a:spcBef>
            </a:pPr>
            <a:r>
              <a:rPr lang="en-US" sz="1700" dirty="0"/>
              <a:t>It is possible to compare the </a:t>
            </a:r>
            <a:r>
              <a:rPr lang="en-US" sz="1700" b="1" dirty="0"/>
              <a:t>consistency between the answers</a:t>
            </a:r>
            <a:r>
              <a:rPr lang="en-US" sz="1700" dirty="0"/>
              <a:t> given to different questions: if the answers are conflicting, it is necessary to understand exactly the real situation of the interviewee and then modify one of the two answers in the database.</a:t>
            </a:r>
          </a:p>
          <a:p>
            <a:pPr marL="0" indent="0">
              <a:lnSpc>
                <a:spcPct val="150000"/>
              </a:lnSpc>
              <a:spcBef>
                <a:spcPts val="900"/>
              </a:spcBef>
            </a:pPr>
            <a:endParaRPr lang="en-US" sz="1600" dirty="0"/>
          </a:p>
        </p:txBody>
      </p:sp>
      <p:sp>
        <p:nvSpPr>
          <p:cNvPr id="3" name="Segnaposto piè di pagina 2"/>
          <p:cNvSpPr>
            <a:spLocks noGrp="1"/>
          </p:cNvSpPr>
          <p:nvPr>
            <p:ph type="ftr" sz="quarter" idx="10"/>
          </p:nvPr>
        </p:nvSpPr>
        <p:spPr/>
        <p:txBody>
          <a:bodyPr/>
          <a:lstStyle/>
          <a:p>
            <a:pPr>
              <a:defRPr/>
            </a:pPr>
            <a:r>
              <a:rPr lang="it-IT" smtClean="0"/>
              <a:t>S. Galeazzi, C. Girotti - AlmaLaurea</a:t>
            </a:r>
            <a:endParaRPr lang="it-IT" dirty="0"/>
          </a:p>
        </p:txBody>
      </p:sp>
      <p:sp>
        <p:nvSpPr>
          <p:cNvPr id="4" name="Segnaposto data 3"/>
          <p:cNvSpPr>
            <a:spLocks noGrp="1"/>
          </p:cNvSpPr>
          <p:nvPr>
            <p:ph type="dt" sz="half" idx="11"/>
          </p:nvPr>
        </p:nvSpPr>
        <p:spPr/>
        <p:txBody>
          <a:bodyPr/>
          <a:lstStyle/>
          <a:p>
            <a:pPr>
              <a:defRPr/>
            </a:pPr>
            <a:r>
              <a:rPr lang="it-IT" smtClean="0"/>
              <a:t>June 2021</a:t>
            </a:r>
            <a:endParaRPr lang="it-IT" dirty="0"/>
          </a:p>
        </p:txBody>
      </p:sp>
      <p:sp>
        <p:nvSpPr>
          <p:cNvPr id="5" name="Segnaposto numero diapositiva 4"/>
          <p:cNvSpPr>
            <a:spLocks noGrp="1"/>
          </p:cNvSpPr>
          <p:nvPr>
            <p:ph type="sldNum" sz="quarter" idx="12"/>
          </p:nvPr>
        </p:nvSpPr>
        <p:spPr/>
        <p:txBody>
          <a:bodyPr/>
          <a:lstStyle/>
          <a:p>
            <a:pPr>
              <a:defRPr/>
            </a:pPr>
            <a:fld id="{BBBA4D11-582E-499D-B39D-00CF68D1AB32}" type="slidenum">
              <a:rPr lang="it-IT" smtClean="0"/>
              <a:pPr>
                <a:defRPr/>
              </a:pPr>
              <a:t>29</a:t>
            </a:fld>
            <a:endParaRPr lang="it-IT"/>
          </a:p>
        </p:txBody>
      </p:sp>
      <p:sp>
        <p:nvSpPr>
          <p:cNvPr id="6" name="Segnaposto testo 5"/>
          <p:cNvSpPr>
            <a:spLocks noGrp="1"/>
          </p:cNvSpPr>
          <p:nvPr>
            <p:ph type="body" sz="quarter" idx="13"/>
          </p:nvPr>
        </p:nvSpPr>
        <p:spPr/>
        <p:txBody>
          <a:bodyPr/>
          <a:lstStyle/>
          <a:p>
            <a:endParaRPr lang="it-IT"/>
          </a:p>
        </p:txBody>
      </p:sp>
      <p:sp>
        <p:nvSpPr>
          <p:cNvPr id="7" name="Segnaposto testo 6"/>
          <p:cNvSpPr>
            <a:spLocks noGrp="1"/>
          </p:cNvSpPr>
          <p:nvPr>
            <p:ph type="body" sz="quarter" idx="14"/>
          </p:nvPr>
        </p:nvSpPr>
        <p:spPr/>
        <p:txBody>
          <a:bodyPr/>
          <a:lstStyle/>
          <a:p>
            <a:endParaRPr lang="it-IT"/>
          </a:p>
        </p:txBody>
      </p:sp>
      <p:sp>
        <p:nvSpPr>
          <p:cNvPr id="8" name="Segnaposto testo 7"/>
          <p:cNvSpPr>
            <a:spLocks noGrp="1"/>
          </p:cNvSpPr>
          <p:nvPr>
            <p:ph type="body" sz="quarter" idx="15"/>
          </p:nvPr>
        </p:nvSpPr>
        <p:spPr/>
        <p:txBody>
          <a:bodyPr/>
          <a:lstStyle/>
          <a:p>
            <a:endParaRPr lang="it-IT"/>
          </a:p>
        </p:txBody>
      </p:sp>
      <p:sp>
        <p:nvSpPr>
          <p:cNvPr id="9" name="Titolo 8"/>
          <p:cNvSpPr>
            <a:spLocks noGrp="1"/>
          </p:cNvSpPr>
          <p:nvPr>
            <p:ph type="title"/>
          </p:nvPr>
        </p:nvSpPr>
        <p:spPr/>
        <p:txBody>
          <a:bodyPr/>
          <a:lstStyle/>
          <a:p>
            <a:r>
              <a:rPr lang="en-US" dirty="0"/>
              <a:t>Consistency checks</a:t>
            </a:r>
            <a:endParaRPr lang="it-IT" dirty="0"/>
          </a:p>
        </p:txBody>
      </p:sp>
    </p:spTree>
    <p:extLst>
      <p:ext uri="{BB962C8B-B14F-4D97-AF65-F5344CB8AC3E}">
        <p14:creationId xmlns:p14="http://schemas.microsoft.com/office/powerpoint/2010/main" val="3367382400"/>
      </p:ext>
    </p:extLst>
  </p:cSld>
  <p:clrMapOvr>
    <a:masterClrMapping/>
  </p:clrMapOvr>
  <p:transition spd="med"/>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piè di pagina 3"/>
          <p:cNvSpPr>
            <a:spLocks noGrp="1"/>
          </p:cNvSpPr>
          <p:nvPr>
            <p:ph type="ftr" sz="quarter" idx="10"/>
          </p:nvPr>
        </p:nvSpPr>
        <p:spPr/>
        <p:txBody>
          <a:bodyPr/>
          <a:lstStyle/>
          <a:p>
            <a:pPr>
              <a:defRPr/>
            </a:pPr>
            <a:r>
              <a:rPr lang="it-IT" smtClean="0"/>
              <a:t>S. Galeazzi, C. Girotti - AlmaLaurea</a:t>
            </a:r>
            <a:endParaRPr lang="it-IT" dirty="0"/>
          </a:p>
        </p:txBody>
      </p:sp>
      <p:sp>
        <p:nvSpPr>
          <p:cNvPr id="8" name="Segnaposto numero diapositiva 7"/>
          <p:cNvSpPr>
            <a:spLocks noGrp="1"/>
          </p:cNvSpPr>
          <p:nvPr>
            <p:ph type="sldNum" sz="quarter" idx="11"/>
          </p:nvPr>
        </p:nvSpPr>
        <p:spPr/>
        <p:txBody>
          <a:bodyPr/>
          <a:lstStyle/>
          <a:p>
            <a:pPr>
              <a:defRPr/>
            </a:pPr>
            <a:fld id="{D2B60A1D-5C5A-4F45-80C9-6B714326F91F}" type="slidenum">
              <a:rPr lang="it-IT" smtClean="0"/>
              <a:pPr>
                <a:defRPr/>
              </a:pPr>
              <a:t>3</a:t>
            </a:fld>
            <a:endParaRPr lang="it-IT"/>
          </a:p>
        </p:txBody>
      </p:sp>
      <p:sp>
        <p:nvSpPr>
          <p:cNvPr id="3" name="Segnaposto data 2"/>
          <p:cNvSpPr>
            <a:spLocks noGrp="1"/>
          </p:cNvSpPr>
          <p:nvPr>
            <p:ph type="dt" sz="half" idx="12"/>
          </p:nvPr>
        </p:nvSpPr>
        <p:spPr/>
        <p:txBody>
          <a:bodyPr/>
          <a:lstStyle/>
          <a:p>
            <a:pPr>
              <a:defRPr/>
            </a:pPr>
            <a:r>
              <a:rPr lang="it-IT" smtClean="0"/>
              <a:t>March 2021</a:t>
            </a:r>
            <a:endParaRPr lang="it-IT" dirty="0"/>
          </a:p>
        </p:txBody>
      </p:sp>
      <p:sp>
        <p:nvSpPr>
          <p:cNvPr id="5" name="Titolo 4"/>
          <p:cNvSpPr>
            <a:spLocks noGrp="1"/>
          </p:cNvSpPr>
          <p:nvPr>
            <p:ph type="title"/>
          </p:nvPr>
        </p:nvSpPr>
        <p:spPr>
          <a:xfrm>
            <a:off x="0" y="2470"/>
            <a:ext cx="9144000" cy="864094"/>
          </a:xfrm>
        </p:spPr>
        <p:txBody>
          <a:bodyPr anchor="ctr">
            <a:normAutofit/>
          </a:bodyPr>
          <a:lstStyle/>
          <a:p>
            <a:r>
              <a:rPr lang="it-IT" sz="2200" dirty="0" err="1" smtClean="0"/>
              <a:t>AlmaLaurea</a:t>
            </a:r>
            <a:r>
              <a:rPr lang="it-IT" sz="2200" dirty="0" smtClean="0"/>
              <a:t> </a:t>
            </a:r>
            <a:r>
              <a:rPr lang="it-IT" sz="2200" dirty="0" err="1" smtClean="0"/>
              <a:t>databank</a:t>
            </a:r>
            <a:endParaRPr lang="it-IT" sz="2200" dirty="0"/>
          </a:p>
        </p:txBody>
      </p:sp>
      <p:grpSp>
        <p:nvGrpSpPr>
          <p:cNvPr id="11" name="Gruppo 10"/>
          <p:cNvGrpSpPr/>
          <p:nvPr/>
        </p:nvGrpSpPr>
        <p:grpSpPr>
          <a:xfrm>
            <a:off x="2883941" y="1218702"/>
            <a:ext cx="4338960" cy="3971252"/>
            <a:chOff x="2173185" y="1473280"/>
            <a:chExt cx="4338960" cy="3971252"/>
          </a:xfrm>
        </p:grpSpPr>
        <p:grpSp>
          <p:nvGrpSpPr>
            <p:cNvPr id="26" name="Gruppo 25"/>
            <p:cNvGrpSpPr/>
            <p:nvPr/>
          </p:nvGrpSpPr>
          <p:grpSpPr>
            <a:xfrm>
              <a:off x="2173185" y="1473280"/>
              <a:ext cx="4338960" cy="3971252"/>
              <a:chOff x="1395743" y="617810"/>
              <a:chExt cx="5785280" cy="5295002"/>
            </a:xfrm>
          </p:grpSpPr>
          <p:pic>
            <p:nvPicPr>
              <p:cNvPr id="27" name="Immagine 26"/>
              <p:cNvPicPr>
                <a:picLocks noChangeAspect="1"/>
              </p:cNvPicPr>
              <p:nvPr/>
            </p:nvPicPr>
            <p:blipFill rotWithShape="1">
              <a:blip r:embed="rId3" cstate="print">
                <a:clrChange>
                  <a:clrFrom>
                    <a:srgbClr val="FFFFFF"/>
                  </a:clrFrom>
                  <a:clrTo>
                    <a:srgbClr val="FFFFFF">
                      <a:alpha val="0"/>
                    </a:srgbClr>
                  </a:clrTo>
                </a:clrChange>
                <a:duotone>
                  <a:schemeClr val="accent6">
                    <a:shade val="45000"/>
                    <a:satMod val="135000"/>
                  </a:schemeClr>
                  <a:prstClr val="white"/>
                </a:duotone>
                <a:extLst>
                  <a:ext uri="{28A0092B-C50C-407E-A947-70E740481C1C}">
                    <a14:useLocalDpi xmlns:a14="http://schemas.microsoft.com/office/drawing/2010/main" val="0"/>
                  </a:ext>
                </a:extLst>
              </a:blip>
              <a:srcRect l="19550" t="23750" r="18500" b="19550"/>
              <a:stretch/>
            </p:blipFill>
            <p:spPr>
              <a:xfrm rot="19126735">
                <a:off x="1395743" y="617810"/>
                <a:ext cx="5785280" cy="5295002"/>
              </a:xfrm>
              <a:prstGeom prst="rect">
                <a:avLst/>
              </a:prstGeom>
              <a:ln>
                <a:noFill/>
              </a:ln>
            </p:spPr>
          </p:pic>
          <p:sp>
            <p:nvSpPr>
              <p:cNvPr id="28" name="Ovale 27"/>
              <p:cNvSpPr/>
              <p:nvPr/>
            </p:nvSpPr>
            <p:spPr>
              <a:xfrm>
                <a:off x="1630677" y="692696"/>
                <a:ext cx="5472608" cy="5180826"/>
              </a:xfrm>
              <a:prstGeom prst="ellipse">
                <a:avLst/>
              </a:prstGeom>
              <a:solidFill>
                <a:srgbClr val="FFFFFF">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grpSp>
        <p:pic>
          <p:nvPicPr>
            <p:cNvPr id="16" name="Immagine 15"/>
            <p:cNvPicPr>
              <a:picLocks noChangeAspect="1"/>
            </p:cNvPicPr>
            <p:nvPr/>
          </p:nvPicPr>
          <p:blipFill>
            <a:blip r:embed="rId4" cstate="print">
              <a:clrChange>
                <a:clrFrom>
                  <a:srgbClr val="FFFFFF"/>
                </a:clrFrom>
                <a:clrTo>
                  <a:srgbClr val="FFFFFF">
                    <a:alpha val="0"/>
                  </a:srgbClr>
                </a:clrTo>
              </a:clrChange>
              <a:duotone>
                <a:schemeClr val="accent3">
                  <a:shade val="45000"/>
                  <a:satMod val="135000"/>
                </a:schemeClr>
                <a:prstClr val="white"/>
              </a:duotone>
              <a:extLst>
                <a:ext uri="{28A0092B-C50C-407E-A947-70E740481C1C}">
                  <a14:useLocalDpi xmlns:a14="http://schemas.microsoft.com/office/drawing/2010/main" val="0"/>
                </a:ext>
              </a:extLst>
            </a:blip>
            <a:stretch>
              <a:fillRect/>
            </a:stretch>
          </p:blipFill>
          <p:spPr>
            <a:xfrm>
              <a:off x="2236514" y="1797892"/>
              <a:ext cx="4222352" cy="3377882"/>
            </a:xfrm>
            <a:prstGeom prst="rect">
              <a:avLst/>
            </a:prstGeom>
          </p:spPr>
        </p:pic>
      </p:grpSp>
      <p:sp>
        <p:nvSpPr>
          <p:cNvPr id="17" name="Rettangolo 16"/>
          <p:cNvSpPr/>
          <p:nvPr/>
        </p:nvSpPr>
        <p:spPr>
          <a:xfrm>
            <a:off x="1163205" y="2213367"/>
            <a:ext cx="1882979" cy="594066"/>
          </a:xfrm>
          <a:prstGeom prst="rect">
            <a:avLst/>
          </a:prstGeom>
          <a:solidFill>
            <a:schemeClr val="tx2">
              <a:lumMod val="75000"/>
            </a:schemeClr>
          </a:solidFill>
        </p:spPr>
        <p:style>
          <a:lnRef idx="1">
            <a:schemeClr val="accent1"/>
          </a:lnRef>
          <a:fillRef idx="2">
            <a:schemeClr val="accent1"/>
          </a:fillRef>
          <a:effectRef idx="1">
            <a:schemeClr val="accent1"/>
          </a:effectRef>
          <a:fontRef idx="minor">
            <a:schemeClr val="dk1"/>
          </a:fontRef>
        </p:style>
        <p:txBody>
          <a:bodyPr rtlCol="0" anchor="ctr"/>
          <a:lstStyle/>
          <a:p>
            <a:pPr algn="ctr"/>
            <a:r>
              <a:rPr lang="it-IT" dirty="0" err="1" smtClean="0">
                <a:solidFill>
                  <a:schemeClr val="bg1"/>
                </a:solidFill>
              </a:rPr>
              <a:t>Administrative</a:t>
            </a:r>
            <a:r>
              <a:rPr lang="it-IT" dirty="0" smtClean="0">
                <a:solidFill>
                  <a:schemeClr val="bg1"/>
                </a:solidFill>
              </a:rPr>
              <a:t> data</a:t>
            </a:r>
            <a:endParaRPr lang="it-IT" dirty="0">
              <a:solidFill>
                <a:schemeClr val="bg1"/>
              </a:solidFill>
            </a:endParaRPr>
          </a:p>
        </p:txBody>
      </p:sp>
      <p:sp>
        <p:nvSpPr>
          <p:cNvPr id="18" name="Rettangolo 17"/>
          <p:cNvSpPr/>
          <p:nvPr/>
        </p:nvSpPr>
        <p:spPr>
          <a:xfrm>
            <a:off x="1163205" y="2911486"/>
            <a:ext cx="1882979" cy="594066"/>
          </a:xfrm>
          <a:prstGeom prst="rect">
            <a:avLst/>
          </a:prstGeom>
          <a:solidFill>
            <a:schemeClr val="tx2">
              <a:lumMod val="75000"/>
            </a:schemeClr>
          </a:solidFill>
        </p:spPr>
        <p:style>
          <a:lnRef idx="1">
            <a:schemeClr val="accent1"/>
          </a:lnRef>
          <a:fillRef idx="2">
            <a:schemeClr val="accent1"/>
          </a:fillRef>
          <a:effectRef idx="1">
            <a:schemeClr val="accent1"/>
          </a:effectRef>
          <a:fontRef idx="minor">
            <a:schemeClr val="dk1"/>
          </a:fontRef>
        </p:style>
        <p:txBody>
          <a:bodyPr rtlCol="0" anchor="ctr"/>
          <a:lstStyle/>
          <a:p>
            <a:pPr algn="ctr"/>
            <a:r>
              <a:rPr lang="it-IT" dirty="0" err="1" smtClean="0">
                <a:solidFill>
                  <a:schemeClr val="bg1"/>
                </a:solidFill>
              </a:rPr>
              <a:t>Questionnaires</a:t>
            </a:r>
            <a:endParaRPr lang="it-IT" dirty="0">
              <a:solidFill>
                <a:schemeClr val="bg1"/>
              </a:solidFill>
            </a:endParaRPr>
          </a:p>
        </p:txBody>
      </p:sp>
      <p:sp>
        <p:nvSpPr>
          <p:cNvPr id="20" name="Rettangolo 19"/>
          <p:cNvSpPr/>
          <p:nvPr/>
        </p:nvSpPr>
        <p:spPr>
          <a:xfrm>
            <a:off x="1163205" y="3609606"/>
            <a:ext cx="1882979" cy="594066"/>
          </a:xfrm>
          <a:prstGeom prst="rect">
            <a:avLst/>
          </a:prstGeom>
          <a:solidFill>
            <a:schemeClr val="tx2">
              <a:lumMod val="75000"/>
            </a:schemeClr>
          </a:solidFill>
        </p:spPr>
        <p:style>
          <a:lnRef idx="1">
            <a:schemeClr val="accent1"/>
          </a:lnRef>
          <a:fillRef idx="2">
            <a:schemeClr val="accent1"/>
          </a:fillRef>
          <a:effectRef idx="1">
            <a:schemeClr val="accent1"/>
          </a:effectRef>
          <a:fontRef idx="minor">
            <a:schemeClr val="dk1"/>
          </a:fontRef>
        </p:style>
        <p:txBody>
          <a:bodyPr rtlCol="0" anchor="ctr"/>
          <a:lstStyle/>
          <a:p>
            <a:pPr algn="ctr"/>
            <a:r>
              <a:rPr lang="it-IT" dirty="0">
                <a:solidFill>
                  <a:schemeClr val="bg1"/>
                </a:solidFill>
              </a:rPr>
              <a:t>Curriculum vitae</a:t>
            </a:r>
          </a:p>
        </p:txBody>
      </p:sp>
      <p:sp>
        <p:nvSpPr>
          <p:cNvPr id="21" name="Rettangolo 20"/>
          <p:cNvSpPr/>
          <p:nvPr/>
        </p:nvSpPr>
        <p:spPr>
          <a:xfrm>
            <a:off x="7245678" y="2137983"/>
            <a:ext cx="1862826" cy="1178870"/>
          </a:xfrm>
          <a:prstGeom prst="rect">
            <a:avLst/>
          </a:prstGeom>
          <a:solidFill>
            <a:schemeClr val="tx2">
              <a:lumMod val="75000"/>
            </a:schemeClr>
          </a:solidFill>
        </p:spPr>
        <p:style>
          <a:lnRef idx="1">
            <a:schemeClr val="accent1"/>
          </a:lnRef>
          <a:fillRef idx="2">
            <a:schemeClr val="accent1"/>
          </a:fillRef>
          <a:effectRef idx="1">
            <a:schemeClr val="accent1"/>
          </a:effectRef>
          <a:fontRef idx="minor">
            <a:schemeClr val="dk1"/>
          </a:fontRef>
        </p:style>
        <p:txBody>
          <a:bodyPr rtlCol="0" anchor="ctr"/>
          <a:lstStyle/>
          <a:p>
            <a:pPr algn="ctr"/>
            <a:r>
              <a:rPr lang="it-IT" dirty="0" err="1" smtClean="0">
                <a:solidFill>
                  <a:schemeClr val="bg1"/>
                </a:solidFill>
              </a:rPr>
              <a:t>Statistics</a:t>
            </a:r>
            <a:endParaRPr lang="it-IT" dirty="0" smtClean="0">
              <a:solidFill>
                <a:schemeClr val="bg1"/>
              </a:solidFill>
            </a:endParaRPr>
          </a:p>
          <a:p>
            <a:pPr algn="ctr"/>
            <a:r>
              <a:rPr lang="it-IT" sz="1700" i="1" dirty="0" smtClean="0">
                <a:solidFill>
                  <a:schemeClr val="bg1"/>
                </a:solidFill>
              </a:rPr>
              <a:t>(Report</a:t>
            </a:r>
          </a:p>
          <a:p>
            <a:pPr algn="ctr"/>
            <a:r>
              <a:rPr lang="it-IT" sz="1700" i="1" dirty="0" smtClean="0">
                <a:solidFill>
                  <a:schemeClr val="bg1"/>
                </a:solidFill>
              </a:rPr>
              <a:t>and data </a:t>
            </a:r>
            <a:r>
              <a:rPr lang="it-IT" sz="1700" i="1" dirty="0" err="1" smtClean="0">
                <a:solidFill>
                  <a:schemeClr val="bg1"/>
                </a:solidFill>
              </a:rPr>
              <a:t>sheets</a:t>
            </a:r>
            <a:r>
              <a:rPr lang="it-IT" sz="1700" i="1" dirty="0" smtClean="0">
                <a:solidFill>
                  <a:schemeClr val="bg1"/>
                </a:solidFill>
              </a:rPr>
              <a:t>)</a:t>
            </a:r>
            <a:endParaRPr lang="it-IT" sz="1700" i="1" dirty="0">
              <a:solidFill>
                <a:schemeClr val="bg1"/>
              </a:solidFill>
            </a:endParaRPr>
          </a:p>
        </p:txBody>
      </p:sp>
      <p:sp>
        <p:nvSpPr>
          <p:cNvPr id="22" name="Rettangolo 21"/>
          <p:cNvSpPr/>
          <p:nvPr/>
        </p:nvSpPr>
        <p:spPr>
          <a:xfrm>
            <a:off x="7245678" y="3420906"/>
            <a:ext cx="1862826" cy="756084"/>
          </a:xfrm>
          <a:prstGeom prst="rect">
            <a:avLst/>
          </a:prstGeom>
          <a:solidFill>
            <a:schemeClr val="tx2">
              <a:lumMod val="75000"/>
            </a:schemeClr>
          </a:solidFill>
        </p:spPr>
        <p:style>
          <a:lnRef idx="1">
            <a:schemeClr val="accent1"/>
          </a:lnRef>
          <a:fillRef idx="2">
            <a:schemeClr val="accent1"/>
          </a:fillRef>
          <a:effectRef idx="1">
            <a:schemeClr val="accent1"/>
          </a:effectRef>
          <a:fontRef idx="minor">
            <a:schemeClr val="dk1"/>
          </a:fontRef>
        </p:style>
        <p:txBody>
          <a:bodyPr rtlCol="0" anchor="ctr"/>
          <a:lstStyle/>
          <a:p>
            <a:pPr algn="ctr"/>
            <a:r>
              <a:rPr lang="it-IT" dirty="0" err="1" smtClean="0">
                <a:solidFill>
                  <a:schemeClr val="bg1"/>
                </a:solidFill>
              </a:rPr>
              <a:t>Placement</a:t>
            </a:r>
            <a:endParaRPr lang="it-IT" dirty="0">
              <a:solidFill>
                <a:schemeClr val="bg1"/>
              </a:solidFill>
            </a:endParaRPr>
          </a:p>
        </p:txBody>
      </p:sp>
      <p:sp>
        <p:nvSpPr>
          <p:cNvPr id="23" name="CasellaDiTesto 22"/>
          <p:cNvSpPr txBox="1"/>
          <p:nvPr/>
        </p:nvSpPr>
        <p:spPr>
          <a:xfrm>
            <a:off x="1331640" y="1584088"/>
            <a:ext cx="1512168" cy="346249"/>
          </a:xfrm>
          <a:prstGeom prst="rect">
            <a:avLst/>
          </a:prstGeom>
          <a:noFill/>
        </p:spPr>
        <p:txBody>
          <a:bodyPr wrap="square" rtlCol="0">
            <a:spAutoFit/>
          </a:bodyPr>
          <a:lstStyle/>
          <a:p>
            <a:pPr algn="ctr"/>
            <a:r>
              <a:rPr lang="it-IT" sz="1650" b="1" dirty="0">
                <a:solidFill>
                  <a:schemeClr val="accent6">
                    <a:lumMod val="75000"/>
                  </a:schemeClr>
                </a:solidFill>
                <a:latin typeface="Rockwell Extra Bold" panose="02060903040505020403" pitchFamily="18" charset="0"/>
              </a:rPr>
              <a:t>INPUT</a:t>
            </a:r>
          </a:p>
        </p:txBody>
      </p:sp>
      <p:sp>
        <p:nvSpPr>
          <p:cNvPr id="24" name="CasellaDiTesto 23"/>
          <p:cNvSpPr txBox="1"/>
          <p:nvPr/>
        </p:nvSpPr>
        <p:spPr>
          <a:xfrm>
            <a:off x="7421007" y="1584702"/>
            <a:ext cx="1512168" cy="346249"/>
          </a:xfrm>
          <a:prstGeom prst="rect">
            <a:avLst/>
          </a:prstGeom>
          <a:noFill/>
        </p:spPr>
        <p:txBody>
          <a:bodyPr wrap="square" rtlCol="0">
            <a:spAutoFit/>
          </a:bodyPr>
          <a:lstStyle/>
          <a:p>
            <a:pPr algn="ctr"/>
            <a:r>
              <a:rPr lang="it-IT" sz="1650" b="1" dirty="0">
                <a:solidFill>
                  <a:schemeClr val="accent6">
                    <a:lumMod val="75000"/>
                  </a:schemeClr>
                </a:solidFill>
                <a:latin typeface="Rockwell Extra Bold" panose="02060903040505020403" pitchFamily="18" charset="0"/>
              </a:rPr>
              <a:t>OUTPUT</a:t>
            </a:r>
          </a:p>
        </p:txBody>
      </p:sp>
      <p:sp>
        <p:nvSpPr>
          <p:cNvPr id="25" name="Rettangolo arrotondato 24"/>
          <p:cNvSpPr/>
          <p:nvPr/>
        </p:nvSpPr>
        <p:spPr>
          <a:xfrm>
            <a:off x="1636374" y="5367519"/>
            <a:ext cx="7059589" cy="725777"/>
          </a:xfrm>
          <a:prstGeom prst="roundRect">
            <a:avLst/>
          </a:prstGeom>
          <a:solidFill>
            <a:schemeClr val="bg1"/>
          </a:solidFill>
          <a:ln>
            <a:solidFill>
              <a:schemeClr val="accent3">
                <a:lumMod val="60000"/>
                <a:lumOff val="4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en-US" dirty="0">
                <a:solidFill>
                  <a:schemeClr val="tx2"/>
                </a:solidFill>
              </a:rPr>
              <a:t>The database is </a:t>
            </a:r>
            <a:r>
              <a:rPr lang="en-US" dirty="0" smtClean="0">
                <a:solidFill>
                  <a:schemeClr val="tx2"/>
                </a:solidFill>
              </a:rPr>
              <a:t>constantly </a:t>
            </a:r>
            <a:r>
              <a:rPr lang="en-US" dirty="0">
                <a:solidFill>
                  <a:schemeClr val="tx2"/>
                </a:solidFill>
              </a:rPr>
              <a:t>updated thanks to the interconnection between its activities </a:t>
            </a:r>
            <a:r>
              <a:rPr lang="en-US" dirty="0" smtClean="0">
                <a:solidFill>
                  <a:schemeClr val="tx2"/>
                </a:solidFill>
              </a:rPr>
              <a:t>(surveys and </a:t>
            </a:r>
            <a:r>
              <a:rPr lang="en-US" dirty="0">
                <a:solidFill>
                  <a:schemeClr val="tx2"/>
                </a:solidFill>
              </a:rPr>
              <a:t>placement)</a:t>
            </a:r>
            <a:endParaRPr lang="it-IT" dirty="0">
              <a:solidFill>
                <a:schemeClr val="tx2"/>
              </a:solidFill>
            </a:endParaRPr>
          </a:p>
        </p:txBody>
      </p:sp>
    </p:spTree>
    <p:extLst>
      <p:ext uri="{BB962C8B-B14F-4D97-AF65-F5344CB8AC3E}">
        <p14:creationId xmlns:p14="http://schemas.microsoft.com/office/powerpoint/2010/main" val="41738541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1331640" y="1240282"/>
            <a:ext cx="8100392" cy="5181215"/>
          </a:xfrm>
        </p:spPr>
        <p:txBody>
          <a:bodyPr/>
          <a:lstStyle/>
          <a:p>
            <a:pPr marL="0" indent="0">
              <a:buNone/>
            </a:pPr>
            <a:r>
              <a:rPr lang="en-US" sz="1700" dirty="0" smtClean="0"/>
              <a:t>During next meetings, we </a:t>
            </a:r>
            <a:r>
              <a:rPr lang="en-US" sz="1700" dirty="0"/>
              <a:t>can </a:t>
            </a:r>
            <a:r>
              <a:rPr lang="en-US" sz="1700" dirty="0" smtClean="0"/>
              <a:t>suggest:</a:t>
            </a:r>
          </a:p>
          <a:p>
            <a:pPr marL="0" indent="0">
              <a:buNone/>
            </a:pPr>
            <a:endParaRPr lang="en-US" sz="1700" dirty="0" smtClean="0"/>
          </a:p>
          <a:p>
            <a:r>
              <a:rPr lang="en-US" sz="1700" b="1" dirty="0" smtClean="0"/>
              <a:t>technical contents (more in details)</a:t>
            </a:r>
          </a:p>
          <a:p>
            <a:pPr lvl="1"/>
            <a:r>
              <a:rPr lang="en-US" sz="1550" dirty="0" smtClean="0"/>
              <a:t> identification </a:t>
            </a:r>
            <a:r>
              <a:rPr lang="en-US" sz="1550" dirty="0"/>
              <a:t>of the collective of valid respondents</a:t>
            </a:r>
          </a:p>
          <a:p>
            <a:pPr lvl="1"/>
            <a:r>
              <a:rPr lang="en-US" sz="1550" dirty="0" smtClean="0"/>
              <a:t> duplicate interviews</a:t>
            </a:r>
          </a:p>
          <a:p>
            <a:pPr lvl="1"/>
            <a:r>
              <a:rPr lang="en-US" sz="1550" dirty="0"/>
              <a:t> </a:t>
            </a:r>
            <a:r>
              <a:rPr lang="en-US" sz="1550" dirty="0" smtClean="0"/>
              <a:t>interrupted interviews and completeness </a:t>
            </a:r>
            <a:r>
              <a:rPr lang="en-US" sz="1550" dirty="0"/>
              <a:t>of </a:t>
            </a:r>
            <a:r>
              <a:rPr lang="en-US" sz="1550" dirty="0" smtClean="0"/>
              <a:t>interviews</a:t>
            </a:r>
          </a:p>
          <a:p>
            <a:pPr lvl="1"/>
            <a:r>
              <a:rPr lang="en-US" sz="1550" dirty="0"/>
              <a:t> </a:t>
            </a:r>
            <a:r>
              <a:rPr lang="en-US" sz="1550" dirty="0" smtClean="0"/>
              <a:t>checking </a:t>
            </a:r>
            <a:r>
              <a:rPr lang="en-US" sz="1550" dirty="0"/>
              <a:t>the path and filters of the </a:t>
            </a:r>
            <a:r>
              <a:rPr lang="en-US" sz="1550" dirty="0" smtClean="0"/>
              <a:t>questionnaire</a:t>
            </a:r>
          </a:p>
          <a:p>
            <a:pPr lvl="1"/>
            <a:r>
              <a:rPr lang="en-US" sz="1550" dirty="0" smtClean="0"/>
              <a:t> consistency checks</a:t>
            </a:r>
          </a:p>
          <a:p>
            <a:pPr lvl="1"/>
            <a:r>
              <a:rPr lang="en-US" sz="1550" dirty="0"/>
              <a:t> creation of new variables</a:t>
            </a:r>
          </a:p>
          <a:p>
            <a:pPr lvl="1"/>
            <a:r>
              <a:rPr lang="en-US" sz="1550" dirty="0" smtClean="0"/>
              <a:t> …</a:t>
            </a:r>
          </a:p>
          <a:p>
            <a:pPr marL="342900" lvl="1" indent="0">
              <a:buNone/>
            </a:pPr>
            <a:endParaRPr lang="en-US" sz="1550" dirty="0" smtClean="0"/>
          </a:p>
          <a:p>
            <a:r>
              <a:rPr lang="en-US" sz="1700" b="1" dirty="0" smtClean="0"/>
              <a:t>“data visualization” ideas </a:t>
            </a:r>
            <a:r>
              <a:rPr lang="en-US" sz="1700" dirty="0" smtClean="0"/>
              <a:t>(charts, graphs, …)</a:t>
            </a:r>
          </a:p>
          <a:p>
            <a:endParaRPr lang="en-US" sz="1700" dirty="0"/>
          </a:p>
          <a:p>
            <a:r>
              <a:rPr lang="en-US" sz="1700" b="1" dirty="0" smtClean="0"/>
              <a:t>suggestions for the written Report </a:t>
            </a:r>
            <a:r>
              <a:rPr lang="en-US" sz="1700" dirty="0" smtClean="0"/>
              <a:t>and </a:t>
            </a:r>
            <a:r>
              <a:rPr lang="en-US" sz="1700" b="1" dirty="0" smtClean="0"/>
              <a:t>methodological notes</a:t>
            </a:r>
            <a:endParaRPr lang="en-US" sz="1700" b="1" dirty="0"/>
          </a:p>
          <a:p>
            <a:pPr lvl="1"/>
            <a:endParaRPr lang="en-US" sz="1550" dirty="0" smtClean="0"/>
          </a:p>
          <a:p>
            <a:pPr lvl="1"/>
            <a:endParaRPr lang="en-US" sz="1550" dirty="0"/>
          </a:p>
          <a:p>
            <a:pPr lvl="1">
              <a:lnSpc>
                <a:spcPts val="2100"/>
              </a:lnSpc>
              <a:buFont typeface="Wingdings" panose="05000000000000000000" pitchFamily="2" charset="2"/>
              <a:buChar char="Ø"/>
            </a:pPr>
            <a:endParaRPr lang="it-IT" sz="1700" dirty="0" smtClean="0"/>
          </a:p>
          <a:p>
            <a:pPr lvl="1">
              <a:lnSpc>
                <a:spcPts val="2100"/>
              </a:lnSpc>
              <a:buFont typeface="Wingdings" panose="05000000000000000000" pitchFamily="2" charset="2"/>
              <a:buChar char="Ø"/>
            </a:pPr>
            <a:endParaRPr lang="it-IT" dirty="0" smtClean="0"/>
          </a:p>
          <a:p>
            <a:pPr lvl="1">
              <a:lnSpc>
                <a:spcPts val="2100"/>
              </a:lnSpc>
              <a:buFont typeface="Wingdings" panose="05000000000000000000" pitchFamily="2" charset="2"/>
              <a:buChar char="Ø"/>
            </a:pPr>
            <a:endParaRPr lang="it-IT" dirty="0"/>
          </a:p>
        </p:txBody>
      </p:sp>
      <p:sp>
        <p:nvSpPr>
          <p:cNvPr id="8" name="Segnaposto piè di pagina 7"/>
          <p:cNvSpPr>
            <a:spLocks noGrp="1"/>
          </p:cNvSpPr>
          <p:nvPr>
            <p:ph type="ftr" sz="quarter" idx="10"/>
          </p:nvPr>
        </p:nvSpPr>
        <p:spPr/>
        <p:txBody>
          <a:bodyPr/>
          <a:lstStyle/>
          <a:p>
            <a:pPr>
              <a:defRPr/>
            </a:pPr>
            <a:r>
              <a:rPr lang="it-IT" smtClean="0"/>
              <a:t>S. Galeazzi, C. Girotti - AlmaLaurea</a:t>
            </a:r>
            <a:endParaRPr lang="it-IT" dirty="0"/>
          </a:p>
        </p:txBody>
      </p:sp>
      <p:sp>
        <p:nvSpPr>
          <p:cNvPr id="5" name="Segnaposto numero diapositiva 4"/>
          <p:cNvSpPr>
            <a:spLocks noGrp="1"/>
          </p:cNvSpPr>
          <p:nvPr>
            <p:ph type="sldNum" sz="quarter" idx="11"/>
          </p:nvPr>
        </p:nvSpPr>
        <p:spPr/>
        <p:txBody>
          <a:bodyPr/>
          <a:lstStyle/>
          <a:p>
            <a:pPr>
              <a:defRPr/>
            </a:pPr>
            <a:fld id="{8C6DB9F0-101E-40DE-9D6B-CABD62B70013}" type="slidenum">
              <a:rPr lang="it-IT" smtClean="0"/>
              <a:pPr>
                <a:defRPr/>
              </a:pPr>
              <a:t>30</a:t>
            </a:fld>
            <a:endParaRPr lang="it-IT" dirty="0"/>
          </a:p>
        </p:txBody>
      </p:sp>
      <p:sp>
        <p:nvSpPr>
          <p:cNvPr id="7" name="Segnaposto data 6"/>
          <p:cNvSpPr>
            <a:spLocks noGrp="1"/>
          </p:cNvSpPr>
          <p:nvPr>
            <p:ph type="dt" sz="half" idx="12"/>
          </p:nvPr>
        </p:nvSpPr>
        <p:spPr/>
        <p:txBody>
          <a:bodyPr/>
          <a:lstStyle/>
          <a:p>
            <a:pPr>
              <a:defRPr/>
            </a:pPr>
            <a:r>
              <a:rPr lang="it-IT" smtClean="0"/>
              <a:t>June 2021</a:t>
            </a:r>
            <a:endParaRPr lang="it-IT" dirty="0"/>
          </a:p>
        </p:txBody>
      </p:sp>
      <p:sp>
        <p:nvSpPr>
          <p:cNvPr id="3" name="Titolo 2"/>
          <p:cNvSpPr>
            <a:spLocks noGrp="1"/>
          </p:cNvSpPr>
          <p:nvPr>
            <p:ph type="title"/>
          </p:nvPr>
        </p:nvSpPr>
        <p:spPr>
          <a:xfrm>
            <a:off x="0" y="2470"/>
            <a:ext cx="9144000" cy="906250"/>
          </a:xfrm>
        </p:spPr>
        <p:txBody>
          <a:bodyPr anchor="ctr">
            <a:normAutofit/>
          </a:bodyPr>
          <a:lstStyle/>
          <a:p>
            <a:r>
              <a:rPr lang="en-GB" sz="2200" dirty="0" smtClean="0"/>
              <a:t>Next meetings</a:t>
            </a:r>
            <a:endParaRPr lang="it-IT" sz="2200" dirty="0"/>
          </a:p>
        </p:txBody>
      </p:sp>
    </p:spTree>
    <p:extLst>
      <p:ext uri="{BB962C8B-B14F-4D97-AF65-F5344CB8AC3E}">
        <p14:creationId xmlns:p14="http://schemas.microsoft.com/office/powerpoint/2010/main" val="331767377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animEffect transition="in" filter="fade">
                                      <p:cBhvr>
                                        <p:cTn id="11" dur="500"/>
                                        <p:tgtEl>
                                          <p:spTgt spid="2">
                                            <p:txEl>
                                              <p:pRg st="2" end="2"/>
                                            </p:txEl>
                                          </p:spTgt>
                                        </p:tgtEl>
                                      </p:cBhvr>
                                    </p:animEffect>
                                  </p:childTnLst>
                                </p:cTn>
                              </p:par>
                              <p:par>
                                <p:cTn id="12" presetID="10" presetClass="entr" presetSubtype="0" fill="hold" nodeType="withEffect">
                                  <p:stCondLst>
                                    <p:cond delay="0"/>
                                  </p:stCondLst>
                                  <p:childTnLst>
                                    <p:set>
                                      <p:cBhvr>
                                        <p:cTn id="13" dur="1" fill="hold">
                                          <p:stCondLst>
                                            <p:cond delay="0"/>
                                          </p:stCondLst>
                                        </p:cTn>
                                        <p:tgtEl>
                                          <p:spTgt spid="2">
                                            <p:txEl>
                                              <p:pRg st="3" end="3"/>
                                            </p:txEl>
                                          </p:spTgt>
                                        </p:tgtEl>
                                        <p:attrNameLst>
                                          <p:attrName>style.visibility</p:attrName>
                                        </p:attrNameLst>
                                      </p:cBhvr>
                                      <p:to>
                                        <p:strVal val="visible"/>
                                      </p:to>
                                    </p:set>
                                    <p:animEffect transition="in" filter="fade">
                                      <p:cBhvr>
                                        <p:cTn id="14" dur="500"/>
                                        <p:tgtEl>
                                          <p:spTgt spid="2">
                                            <p:txEl>
                                              <p:pRg st="3" end="3"/>
                                            </p:txEl>
                                          </p:spTgt>
                                        </p:tgtEl>
                                      </p:cBhvr>
                                    </p:animEffect>
                                  </p:childTnLst>
                                </p:cTn>
                              </p:par>
                              <p:par>
                                <p:cTn id="15" presetID="10" presetClass="entr" presetSubtype="0" fill="hold" nodeType="with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animEffect transition="in" filter="fade">
                                      <p:cBhvr>
                                        <p:cTn id="17" dur="500"/>
                                        <p:tgtEl>
                                          <p:spTgt spid="2">
                                            <p:txEl>
                                              <p:pRg st="4" end="4"/>
                                            </p:txEl>
                                          </p:spTgt>
                                        </p:tgtEl>
                                      </p:cBhvr>
                                    </p:animEffect>
                                  </p:childTnLst>
                                </p:cTn>
                              </p:par>
                              <p:par>
                                <p:cTn id="18" presetID="10" presetClass="entr" presetSubtype="0" fill="hold" nodeType="withEffect">
                                  <p:stCondLst>
                                    <p:cond delay="0"/>
                                  </p:stCondLst>
                                  <p:childTnLst>
                                    <p:set>
                                      <p:cBhvr>
                                        <p:cTn id="19" dur="1" fill="hold">
                                          <p:stCondLst>
                                            <p:cond delay="0"/>
                                          </p:stCondLst>
                                        </p:cTn>
                                        <p:tgtEl>
                                          <p:spTgt spid="2">
                                            <p:txEl>
                                              <p:pRg st="5" end="5"/>
                                            </p:txEl>
                                          </p:spTgt>
                                        </p:tgtEl>
                                        <p:attrNameLst>
                                          <p:attrName>style.visibility</p:attrName>
                                        </p:attrNameLst>
                                      </p:cBhvr>
                                      <p:to>
                                        <p:strVal val="visible"/>
                                      </p:to>
                                    </p:set>
                                    <p:animEffect transition="in" filter="fade">
                                      <p:cBhvr>
                                        <p:cTn id="20" dur="500"/>
                                        <p:tgtEl>
                                          <p:spTgt spid="2">
                                            <p:txEl>
                                              <p:pRg st="5" end="5"/>
                                            </p:txEl>
                                          </p:spTgt>
                                        </p:tgtEl>
                                      </p:cBhvr>
                                    </p:animEffect>
                                  </p:childTnLst>
                                </p:cTn>
                              </p:par>
                              <p:par>
                                <p:cTn id="21" presetID="10" presetClass="entr" presetSubtype="0" fill="hold" nodeType="withEffect">
                                  <p:stCondLst>
                                    <p:cond delay="0"/>
                                  </p:stCondLst>
                                  <p:childTnLst>
                                    <p:set>
                                      <p:cBhvr>
                                        <p:cTn id="22" dur="1" fill="hold">
                                          <p:stCondLst>
                                            <p:cond delay="0"/>
                                          </p:stCondLst>
                                        </p:cTn>
                                        <p:tgtEl>
                                          <p:spTgt spid="2">
                                            <p:txEl>
                                              <p:pRg st="6" end="6"/>
                                            </p:txEl>
                                          </p:spTgt>
                                        </p:tgtEl>
                                        <p:attrNameLst>
                                          <p:attrName>style.visibility</p:attrName>
                                        </p:attrNameLst>
                                      </p:cBhvr>
                                      <p:to>
                                        <p:strVal val="visible"/>
                                      </p:to>
                                    </p:set>
                                    <p:animEffect transition="in" filter="fade">
                                      <p:cBhvr>
                                        <p:cTn id="23" dur="500"/>
                                        <p:tgtEl>
                                          <p:spTgt spid="2">
                                            <p:txEl>
                                              <p:pRg st="6" end="6"/>
                                            </p:txEl>
                                          </p:spTgt>
                                        </p:tgtEl>
                                      </p:cBhvr>
                                    </p:animEffect>
                                  </p:childTnLst>
                                </p:cTn>
                              </p:par>
                              <p:par>
                                <p:cTn id="24" presetID="10" presetClass="entr" presetSubtype="0" fill="hold" nodeType="withEffect">
                                  <p:stCondLst>
                                    <p:cond delay="0"/>
                                  </p:stCondLst>
                                  <p:childTnLst>
                                    <p:set>
                                      <p:cBhvr>
                                        <p:cTn id="25" dur="1" fill="hold">
                                          <p:stCondLst>
                                            <p:cond delay="0"/>
                                          </p:stCondLst>
                                        </p:cTn>
                                        <p:tgtEl>
                                          <p:spTgt spid="2">
                                            <p:txEl>
                                              <p:pRg st="7" end="7"/>
                                            </p:txEl>
                                          </p:spTgt>
                                        </p:tgtEl>
                                        <p:attrNameLst>
                                          <p:attrName>style.visibility</p:attrName>
                                        </p:attrNameLst>
                                      </p:cBhvr>
                                      <p:to>
                                        <p:strVal val="visible"/>
                                      </p:to>
                                    </p:set>
                                    <p:animEffect transition="in" filter="fade">
                                      <p:cBhvr>
                                        <p:cTn id="26" dur="500"/>
                                        <p:tgtEl>
                                          <p:spTgt spid="2">
                                            <p:txEl>
                                              <p:pRg st="7" end="7"/>
                                            </p:txEl>
                                          </p:spTgt>
                                        </p:tgtEl>
                                      </p:cBhvr>
                                    </p:animEffect>
                                  </p:childTnLst>
                                </p:cTn>
                              </p:par>
                              <p:par>
                                <p:cTn id="27" presetID="10" presetClass="entr" presetSubtype="0" fill="hold" nodeType="withEffect">
                                  <p:stCondLst>
                                    <p:cond delay="0"/>
                                  </p:stCondLst>
                                  <p:childTnLst>
                                    <p:set>
                                      <p:cBhvr>
                                        <p:cTn id="28" dur="1" fill="hold">
                                          <p:stCondLst>
                                            <p:cond delay="0"/>
                                          </p:stCondLst>
                                        </p:cTn>
                                        <p:tgtEl>
                                          <p:spTgt spid="2">
                                            <p:txEl>
                                              <p:pRg st="8" end="8"/>
                                            </p:txEl>
                                          </p:spTgt>
                                        </p:tgtEl>
                                        <p:attrNameLst>
                                          <p:attrName>style.visibility</p:attrName>
                                        </p:attrNameLst>
                                      </p:cBhvr>
                                      <p:to>
                                        <p:strVal val="visible"/>
                                      </p:to>
                                    </p:set>
                                    <p:animEffect transition="in" filter="fade">
                                      <p:cBhvr>
                                        <p:cTn id="29" dur="500"/>
                                        <p:tgtEl>
                                          <p:spTgt spid="2">
                                            <p:txEl>
                                              <p:pRg st="8" end="8"/>
                                            </p:txEl>
                                          </p:spTgt>
                                        </p:tgtEl>
                                      </p:cBhvr>
                                    </p:animEffect>
                                  </p:childTnLst>
                                </p:cTn>
                              </p:par>
                              <p:par>
                                <p:cTn id="30" presetID="10" presetClass="entr" presetSubtype="0" fill="hold" nodeType="withEffect">
                                  <p:stCondLst>
                                    <p:cond delay="0"/>
                                  </p:stCondLst>
                                  <p:childTnLst>
                                    <p:set>
                                      <p:cBhvr>
                                        <p:cTn id="31" dur="1" fill="hold">
                                          <p:stCondLst>
                                            <p:cond delay="0"/>
                                          </p:stCondLst>
                                        </p:cTn>
                                        <p:tgtEl>
                                          <p:spTgt spid="2">
                                            <p:txEl>
                                              <p:pRg st="9" end="9"/>
                                            </p:txEl>
                                          </p:spTgt>
                                        </p:tgtEl>
                                        <p:attrNameLst>
                                          <p:attrName>style.visibility</p:attrName>
                                        </p:attrNameLst>
                                      </p:cBhvr>
                                      <p:to>
                                        <p:strVal val="visible"/>
                                      </p:to>
                                    </p:set>
                                    <p:animEffect transition="in" filter="fade">
                                      <p:cBhvr>
                                        <p:cTn id="32" dur="500"/>
                                        <p:tgtEl>
                                          <p:spTgt spid="2">
                                            <p:txEl>
                                              <p:pRg st="9" end="9"/>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2">
                                            <p:txEl>
                                              <p:pRg st="11" end="11"/>
                                            </p:txEl>
                                          </p:spTgt>
                                        </p:tgtEl>
                                        <p:attrNameLst>
                                          <p:attrName>style.visibility</p:attrName>
                                        </p:attrNameLst>
                                      </p:cBhvr>
                                      <p:to>
                                        <p:strVal val="visible"/>
                                      </p:to>
                                    </p:set>
                                    <p:animEffect transition="in" filter="fade">
                                      <p:cBhvr>
                                        <p:cTn id="37" dur="500"/>
                                        <p:tgtEl>
                                          <p:spTgt spid="2">
                                            <p:txEl>
                                              <p:pRg st="11" end="11"/>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2">
                                            <p:txEl>
                                              <p:pRg st="13" end="13"/>
                                            </p:txEl>
                                          </p:spTgt>
                                        </p:tgtEl>
                                        <p:attrNameLst>
                                          <p:attrName>style.visibility</p:attrName>
                                        </p:attrNameLst>
                                      </p:cBhvr>
                                      <p:to>
                                        <p:strVal val="visible"/>
                                      </p:to>
                                    </p:set>
                                    <p:animEffect transition="in" filter="fade">
                                      <p:cBhvr>
                                        <p:cTn id="42" dur="500"/>
                                        <p:tgtEl>
                                          <p:spTgt spid="2">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pPr>
              <a:defRPr/>
            </a:pPr>
            <a:r>
              <a:rPr lang="it-IT" smtClean="0"/>
              <a:t>June 2021</a:t>
            </a:r>
            <a:endParaRPr lang="it-IT" dirty="0"/>
          </a:p>
        </p:txBody>
      </p:sp>
      <p:sp>
        <p:nvSpPr>
          <p:cNvPr id="3" name="Segnaposto piè di pagina 2"/>
          <p:cNvSpPr>
            <a:spLocks noGrp="1"/>
          </p:cNvSpPr>
          <p:nvPr>
            <p:ph type="ftr" sz="quarter" idx="11"/>
          </p:nvPr>
        </p:nvSpPr>
        <p:spPr/>
        <p:txBody>
          <a:bodyPr/>
          <a:lstStyle/>
          <a:p>
            <a:pPr>
              <a:defRPr/>
            </a:pPr>
            <a:r>
              <a:rPr lang="it-IT" smtClean="0"/>
              <a:t>S. Galeazzi, C. Girotti - AlmaLaurea</a:t>
            </a:r>
            <a:endParaRPr lang="it-IT" dirty="0"/>
          </a:p>
        </p:txBody>
      </p:sp>
      <p:sp>
        <p:nvSpPr>
          <p:cNvPr id="6" name="Segnaposto numero diapositiva 5"/>
          <p:cNvSpPr>
            <a:spLocks noGrp="1"/>
          </p:cNvSpPr>
          <p:nvPr>
            <p:ph type="sldNum" sz="quarter" idx="12"/>
          </p:nvPr>
        </p:nvSpPr>
        <p:spPr/>
        <p:txBody>
          <a:bodyPr/>
          <a:lstStyle/>
          <a:p>
            <a:pPr>
              <a:defRPr/>
            </a:pPr>
            <a:fld id="{AF83F2C1-00D6-4677-AB52-2D34725C4923}" type="slidenum">
              <a:rPr lang="it-IT" smtClean="0"/>
              <a:pPr>
                <a:defRPr/>
              </a:pPr>
              <a:t>31</a:t>
            </a:fld>
            <a:endParaRPr lang="it-IT"/>
          </a:p>
        </p:txBody>
      </p:sp>
      <p:sp>
        <p:nvSpPr>
          <p:cNvPr id="9" name="CasellaDiTesto 8"/>
          <p:cNvSpPr txBox="1"/>
          <p:nvPr/>
        </p:nvSpPr>
        <p:spPr>
          <a:xfrm>
            <a:off x="1259632" y="5301208"/>
            <a:ext cx="6858000" cy="815608"/>
          </a:xfrm>
          <a:prstGeom prst="rect">
            <a:avLst/>
          </a:prstGeom>
          <a:noFill/>
        </p:spPr>
        <p:txBody>
          <a:bodyPr wrap="square" rtlCol="0">
            <a:spAutoFit/>
          </a:bodyPr>
          <a:lstStyle/>
          <a:p>
            <a:pPr algn="ctr">
              <a:spcAft>
                <a:spcPts val="600"/>
              </a:spcAft>
            </a:pPr>
            <a:r>
              <a:rPr lang="it-IT" sz="2000" i="1" dirty="0" smtClean="0">
                <a:solidFill>
                  <a:srgbClr val="10294B"/>
                </a:solidFill>
                <a:latin typeface="+mn-lt"/>
              </a:rPr>
              <a:t>silvia.galeazzi@almalaurea.it</a:t>
            </a:r>
          </a:p>
          <a:p>
            <a:pPr algn="ctr"/>
            <a:r>
              <a:rPr lang="it-IT" sz="2000" i="1" dirty="0" smtClean="0">
                <a:solidFill>
                  <a:srgbClr val="10294B"/>
                </a:solidFill>
                <a:latin typeface="+mn-lt"/>
              </a:rPr>
              <a:t>claudia.girotti@almalaurea.it</a:t>
            </a:r>
            <a:endParaRPr lang="it-IT" sz="2000" i="1" dirty="0">
              <a:solidFill>
                <a:srgbClr val="10294B"/>
              </a:solidFill>
              <a:latin typeface="+mn-lt"/>
            </a:endParaRPr>
          </a:p>
        </p:txBody>
      </p:sp>
      <p:pic>
        <p:nvPicPr>
          <p:cNvPr id="14" name="Immagine 13"/>
          <p:cNvPicPr>
            <a:picLocks noChangeAspect="1"/>
          </p:cNvPicPr>
          <p:nvPr/>
        </p:nvPicPr>
        <p:blipFill>
          <a:blip r:embed="rId2"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1475656" y="298883"/>
            <a:ext cx="6468163" cy="4858309"/>
          </a:xfrm>
          <a:prstGeom prst="rect">
            <a:avLst/>
          </a:prstGeom>
        </p:spPr>
      </p:pic>
    </p:spTree>
    <p:extLst>
      <p:ext uri="{BB962C8B-B14F-4D97-AF65-F5344CB8AC3E}">
        <p14:creationId xmlns:p14="http://schemas.microsoft.com/office/powerpoint/2010/main" val="1177945577"/>
      </p:ext>
    </p:extLst>
  </p:cSld>
  <p:clrMapOvr>
    <a:masterClrMapping/>
  </p:clrMapOvr>
  <p:transition spd="med"/>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piè di pagina 4"/>
          <p:cNvSpPr>
            <a:spLocks noGrp="1"/>
          </p:cNvSpPr>
          <p:nvPr>
            <p:ph type="ftr" sz="quarter" idx="10"/>
          </p:nvPr>
        </p:nvSpPr>
        <p:spPr/>
        <p:txBody>
          <a:bodyPr/>
          <a:lstStyle/>
          <a:p>
            <a:pPr>
              <a:defRPr/>
            </a:pPr>
            <a:r>
              <a:rPr lang="it-IT" smtClean="0"/>
              <a:t>S. Galeazzi, C. Girotti - AlmaLaurea</a:t>
            </a:r>
            <a:endParaRPr lang="it-IT" dirty="0"/>
          </a:p>
        </p:txBody>
      </p:sp>
      <p:sp>
        <p:nvSpPr>
          <p:cNvPr id="3" name="Segnaposto data 2"/>
          <p:cNvSpPr>
            <a:spLocks noGrp="1"/>
          </p:cNvSpPr>
          <p:nvPr>
            <p:ph type="dt" sz="half" idx="11"/>
          </p:nvPr>
        </p:nvSpPr>
        <p:spPr/>
        <p:txBody>
          <a:bodyPr/>
          <a:lstStyle/>
          <a:p>
            <a:pPr>
              <a:defRPr/>
            </a:pPr>
            <a:r>
              <a:rPr lang="it-IT" smtClean="0"/>
              <a:t>June 2021</a:t>
            </a:r>
            <a:endParaRPr lang="it-IT" dirty="0"/>
          </a:p>
        </p:txBody>
      </p:sp>
      <p:sp>
        <p:nvSpPr>
          <p:cNvPr id="11" name="Segnaposto numero diapositiva 10"/>
          <p:cNvSpPr>
            <a:spLocks noGrp="1"/>
          </p:cNvSpPr>
          <p:nvPr>
            <p:ph type="sldNum" sz="quarter" idx="12"/>
          </p:nvPr>
        </p:nvSpPr>
        <p:spPr/>
        <p:txBody>
          <a:bodyPr/>
          <a:lstStyle/>
          <a:p>
            <a:pPr>
              <a:defRPr/>
            </a:pPr>
            <a:fld id="{AF83F2C1-00D6-4677-AB52-2D34725C4923}" type="slidenum">
              <a:rPr lang="it-IT" smtClean="0"/>
              <a:pPr>
                <a:defRPr/>
              </a:pPr>
              <a:t>4</a:t>
            </a:fld>
            <a:endParaRPr lang="it-IT"/>
          </a:p>
        </p:txBody>
      </p:sp>
      <p:sp>
        <p:nvSpPr>
          <p:cNvPr id="2" name="Titolo 1"/>
          <p:cNvSpPr>
            <a:spLocks noGrp="1"/>
          </p:cNvSpPr>
          <p:nvPr>
            <p:ph type="title"/>
          </p:nvPr>
        </p:nvSpPr>
        <p:spPr/>
        <p:txBody>
          <a:bodyPr/>
          <a:lstStyle/>
          <a:p>
            <a:r>
              <a:rPr lang="it-IT" dirty="0" err="1" smtClean="0"/>
              <a:t>Graduates</a:t>
            </a:r>
            <a:r>
              <a:rPr lang="it-IT" dirty="0" smtClean="0"/>
              <a:t>’ </a:t>
            </a:r>
            <a:r>
              <a:rPr lang="it-IT" dirty="0" err="1" smtClean="0"/>
              <a:t>Employment</a:t>
            </a:r>
            <a:r>
              <a:rPr lang="it-IT" dirty="0" smtClean="0"/>
              <a:t> Status </a:t>
            </a:r>
            <a:r>
              <a:rPr lang="it-IT" dirty="0" err="1"/>
              <a:t>S</a:t>
            </a:r>
            <a:r>
              <a:rPr lang="it-IT" dirty="0" err="1" smtClean="0"/>
              <a:t>urvey</a:t>
            </a:r>
            <a:endParaRPr lang="it-IT" dirty="0"/>
          </a:p>
        </p:txBody>
      </p:sp>
      <p:graphicFrame>
        <p:nvGraphicFramePr>
          <p:cNvPr id="8" name="Diagramma 7"/>
          <p:cNvGraphicFramePr/>
          <p:nvPr>
            <p:extLst>
              <p:ext uri="{D42A27DB-BD31-4B8C-83A1-F6EECF244321}">
                <p14:modId xmlns:p14="http://schemas.microsoft.com/office/powerpoint/2010/main" val="477679227"/>
              </p:ext>
            </p:extLst>
          </p:nvPr>
        </p:nvGraphicFramePr>
        <p:xfrm>
          <a:off x="1115616" y="1196753"/>
          <a:ext cx="7920434" cy="496855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23797929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8">
                                            <p:graphicEl>
                                              <a:dgm id="{5100C5F9-1401-43B1-8837-86D73E0DDB46}"/>
                                            </p:graphicEl>
                                          </p:spTgt>
                                        </p:tgtEl>
                                        <p:attrNameLst>
                                          <p:attrName>style.visibility</p:attrName>
                                        </p:attrNameLst>
                                      </p:cBhvr>
                                      <p:to>
                                        <p:strVal val="visible"/>
                                      </p:to>
                                    </p:set>
                                    <p:animEffect transition="in" filter="fade">
                                      <p:cBhvr>
                                        <p:cTn id="7" dur="500"/>
                                        <p:tgtEl>
                                          <p:spTgt spid="8">
                                            <p:graphicEl>
                                              <a:dgm id="{5100C5F9-1401-43B1-8837-86D73E0DDB46}"/>
                                            </p:graphic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8">
                                            <p:graphicEl>
                                              <a:dgm id="{31FB6DFE-4CD0-4025-9320-CCDD8E723868}"/>
                                            </p:graphicEl>
                                          </p:spTgt>
                                        </p:tgtEl>
                                        <p:attrNameLst>
                                          <p:attrName>style.visibility</p:attrName>
                                        </p:attrNameLst>
                                      </p:cBhvr>
                                      <p:to>
                                        <p:strVal val="visible"/>
                                      </p:to>
                                    </p:set>
                                    <p:animEffect transition="in" filter="fade">
                                      <p:cBhvr>
                                        <p:cTn id="10" dur="500"/>
                                        <p:tgtEl>
                                          <p:spTgt spid="8">
                                            <p:graphicEl>
                                              <a:dgm id="{31FB6DFE-4CD0-4025-9320-CCDD8E723868}"/>
                                            </p:graphic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8">
                                            <p:graphicEl>
                                              <a:dgm id="{CA8C4B76-1B65-4556-BD1A-08BF01321C00}"/>
                                            </p:graphicEl>
                                          </p:spTgt>
                                        </p:tgtEl>
                                        <p:attrNameLst>
                                          <p:attrName>style.visibility</p:attrName>
                                        </p:attrNameLst>
                                      </p:cBhvr>
                                      <p:to>
                                        <p:strVal val="visible"/>
                                      </p:to>
                                    </p:set>
                                    <p:animEffect transition="in" filter="fade">
                                      <p:cBhvr>
                                        <p:cTn id="15" dur="500"/>
                                        <p:tgtEl>
                                          <p:spTgt spid="8">
                                            <p:graphicEl>
                                              <a:dgm id="{CA8C4B76-1B65-4556-BD1A-08BF01321C00}"/>
                                            </p:graphic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8">
                                            <p:graphicEl>
                                              <a:dgm id="{2C0AADD2-E078-4760-846E-1580CB10A61C}"/>
                                            </p:graphicEl>
                                          </p:spTgt>
                                        </p:tgtEl>
                                        <p:attrNameLst>
                                          <p:attrName>style.visibility</p:attrName>
                                        </p:attrNameLst>
                                      </p:cBhvr>
                                      <p:to>
                                        <p:strVal val="visible"/>
                                      </p:to>
                                    </p:set>
                                    <p:animEffect transition="in" filter="fade">
                                      <p:cBhvr>
                                        <p:cTn id="18" dur="500"/>
                                        <p:tgtEl>
                                          <p:spTgt spid="8">
                                            <p:graphicEl>
                                              <a:dgm id="{2C0AADD2-E078-4760-846E-1580CB10A61C}"/>
                                            </p:graphic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8">
                                            <p:graphicEl>
                                              <a:dgm id="{6BDF3F55-0610-48E9-91F9-AE12229F2D8E}"/>
                                            </p:graphicEl>
                                          </p:spTgt>
                                        </p:tgtEl>
                                        <p:attrNameLst>
                                          <p:attrName>style.visibility</p:attrName>
                                        </p:attrNameLst>
                                      </p:cBhvr>
                                      <p:to>
                                        <p:strVal val="visible"/>
                                      </p:to>
                                    </p:set>
                                    <p:animEffect transition="in" filter="fade">
                                      <p:cBhvr>
                                        <p:cTn id="23" dur="500"/>
                                        <p:tgtEl>
                                          <p:spTgt spid="8">
                                            <p:graphicEl>
                                              <a:dgm id="{6BDF3F55-0610-48E9-91F9-AE12229F2D8E}"/>
                                            </p:graphic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8">
                                            <p:graphicEl>
                                              <a:dgm id="{F1CB617E-0752-4AE2-871F-10F9A8339CAB}"/>
                                            </p:graphicEl>
                                          </p:spTgt>
                                        </p:tgtEl>
                                        <p:attrNameLst>
                                          <p:attrName>style.visibility</p:attrName>
                                        </p:attrNameLst>
                                      </p:cBhvr>
                                      <p:to>
                                        <p:strVal val="visible"/>
                                      </p:to>
                                    </p:set>
                                    <p:animEffect transition="in" filter="fade">
                                      <p:cBhvr>
                                        <p:cTn id="26" dur="500"/>
                                        <p:tgtEl>
                                          <p:spTgt spid="8">
                                            <p:graphicEl>
                                              <a:dgm id="{F1CB617E-0752-4AE2-871F-10F9A8339CAB}"/>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8" grpId="0" uiExpand="1">
        <p:bldSub>
          <a:bldDgm bld="one"/>
        </p:bldSub>
      </p:bldGraphic>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1121608" y="1196752"/>
            <a:ext cx="8022392" cy="5184576"/>
          </a:xfrm>
        </p:spPr>
        <p:txBody>
          <a:bodyPr/>
          <a:lstStyle/>
          <a:p>
            <a:pPr>
              <a:lnSpc>
                <a:spcPts val="3200"/>
              </a:lnSpc>
            </a:pPr>
            <a:r>
              <a:rPr lang="it-IT" sz="1700" b="1" dirty="0"/>
              <a:t>First </a:t>
            </a:r>
            <a:r>
              <a:rPr lang="it-IT" sz="1700" b="1" dirty="0" err="1"/>
              <a:t>phase</a:t>
            </a:r>
            <a:r>
              <a:rPr lang="it-IT" sz="1700" b="1" dirty="0"/>
              <a:t> – CAWI </a:t>
            </a:r>
            <a:r>
              <a:rPr lang="it-IT" sz="1700" b="1" dirty="0" err="1"/>
              <a:t>survey</a:t>
            </a:r>
            <a:r>
              <a:rPr lang="it-IT" sz="1700" b="1" dirty="0"/>
              <a:t> (</a:t>
            </a:r>
            <a:r>
              <a:rPr lang="it-IT" sz="1700" b="1" i="1" dirty="0"/>
              <a:t>Computer-</a:t>
            </a:r>
            <a:r>
              <a:rPr lang="it-IT" sz="1700" b="1" i="1" dirty="0" err="1"/>
              <a:t>Assisted</a:t>
            </a:r>
            <a:r>
              <a:rPr lang="it-IT" sz="1700" b="1" i="1" dirty="0"/>
              <a:t> Web </a:t>
            </a:r>
            <a:r>
              <a:rPr lang="it-IT" sz="1700" b="1" i="1" dirty="0" err="1"/>
              <a:t>Interviewing</a:t>
            </a:r>
            <a:r>
              <a:rPr lang="it-IT" sz="1700" b="1" dirty="0"/>
              <a:t>):</a:t>
            </a:r>
          </a:p>
          <a:p>
            <a:pPr lvl="1">
              <a:lnSpc>
                <a:spcPts val="3200"/>
              </a:lnSpc>
            </a:pPr>
            <a:r>
              <a:rPr lang="en-GB" sz="1700" dirty="0" smtClean="0"/>
              <a:t>high availability of email addresses </a:t>
            </a:r>
            <a:r>
              <a:rPr lang="en-US" sz="1700" dirty="0" smtClean="0"/>
              <a:t>updated, correct and active </a:t>
            </a:r>
            <a:r>
              <a:rPr lang="it-IT" sz="1700" dirty="0" smtClean="0"/>
              <a:t>(</a:t>
            </a:r>
            <a:r>
              <a:rPr lang="it-IT" sz="1700" dirty="0"/>
              <a:t>over 90%)</a:t>
            </a:r>
            <a:endParaRPr lang="it-IT" sz="1700" dirty="0" smtClean="0"/>
          </a:p>
          <a:p>
            <a:pPr lvl="1">
              <a:lnSpc>
                <a:spcPts val="3200"/>
              </a:lnSpc>
            </a:pPr>
            <a:r>
              <a:rPr lang="en-GB" sz="1700" dirty="0" smtClean="0"/>
              <a:t>constant </a:t>
            </a:r>
            <a:r>
              <a:rPr lang="en-GB" sz="1700" dirty="0"/>
              <a:t>monitoring of response rates </a:t>
            </a:r>
            <a:r>
              <a:rPr lang="it-IT" sz="1700" dirty="0">
                <a:sym typeface="Wingdings" panose="05000000000000000000" pitchFamily="2" charset="2"/>
              </a:rPr>
              <a:t> </a:t>
            </a:r>
            <a:r>
              <a:rPr lang="it-IT" sz="1700" dirty="0" err="1">
                <a:sym typeface="Wingdings" panose="05000000000000000000" pitchFamily="2" charset="2"/>
              </a:rPr>
              <a:t>reminders</a:t>
            </a:r>
            <a:r>
              <a:rPr lang="it-IT" sz="1700" dirty="0"/>
              <a:t> </a:t>
            </a:r>
            <a:r>
              <a:rPr lang="it-IT" sz="1700" dirty="0" smtClean="0"/>
              <a:t>(</a:t>
            </a:r>
            <a:r>
              <a:rPr lang="it-IT" sz="1700" dirty="0"/>
              <a:t>5 or more</a:t>
            </a:r>
            <a:r>
              <a:rPr lang="it-IT" sz="1700" dirty="0" smtClean="0"/>
              <a:t>)</a:t>
            </a:r>
            <a:endParaRPr lang="it-IT" sz="1700" dirty="0"/>
          </a:p>
          <a:p>
            <a:pPr lvl="1">
              <a:lnSpc>
                <a:spcPts val="3200"/>
              </a:lnSpc>
            </a:pPr>
            <a:r>
              <a:rPr lang="it-IT" sz="1700" dirty="0" err="1"/>
              <a:t>response</a:t>
            </a:r>
            <a:r>
              <a:rPr lang="it-IT" sz="1700" dirty="0"/>
              <a:t> </a:t>
            </a:r>
            <a:r>
              <a:rPr lang="it-IT" sz="1700" dirty="0" err="1"/>
              <a:t>rates</a:t>
            </a:r>
            <a:r>
              <a:rPr lang="it-IT" sz="1700" dirty="0"/>
              <a:t>: </a:t>
            </a:r>
            <a:r>
              <a:rPr lang="it-IT" sz="1700" dirty="0" smtClean="0"/>
              <a:t/>
            </a:r>
            <a:br>
              <a:rPr lang="it-IT" sz="1700" dirty="0" smtClean="0"/>
            </a:br>
            <a:r>
              <a:rPr lang="it-IT" sz="1700" dirty="0" smtClean="0"/>
              <a:t>24.9% </a:t>
            </a:r>
            <a:r>
              <a:rPr lang="it-IT" sz="1700" dirty="0" err="1"/>
              <a:t>one</a:t>
            </a:r>
            <a:r>
              <a:rPr lang="it-IT" sz="1700" dirty="0"/>
              <a:t> </a:t>
            </a:r>
            <a:r>
              <a:rPr lang="it-IT" sz="1700" dirty="0" err="1"/>
              <a:t>year</a:t>
            </a:r>
            <a:r>
              <a:rPr lang="it-IT" sz="1700" dirty="0"/>
              <a:t> </a:t>
            </a:r>
            <a:r>
              <a:rPr lang="it-IT" sz="1700" dirty="0" smtClean="0"/>
              <a:t>from </a:t>
            </a:r>
            <a:r>
              <a:rPr lang="it-IT" sz="1700" dirty="0" err="1" smtClean="0"/>
              <a:t>graduation</a:t>
            </a:r>
            <a:r>
              <a:rPr lang="it-IT" sz="1700" dirty="0" smtClean="0"/>
              <a:t/>
            </a:r>
            <a:br>
              <a:rPr lang="it-IT" sz="1700" dirty="0" smtClean="0"/>
            </a:br>
            <a:r>
              <a:rPr lang="it-IT" sz="1700" dirty="0" smtClean="0"/>
              <a:t>17.7% </a:t>
            </a:r>
            <a:r>
              <a:rPr lang="it-IT" sz="1700" dirty="0" err="1"/>
              <a:t>three</a:t>
            </a:r>
            <a:r>
              <a:rPr lang="it-IT" sz="1700" dirty="0"/>
              <a:t> </a:t>
            </a:r>
            <a:r>
              <a:rPr lang="it-IT" sz="1700" dirty="0" err="1"/>
              <a:t>years</a:t>
            </a:r>
            <a:r>
              <a:rPr lang="it-IT" sz="1700" dirty="0"/>
              <a:t> </a:t>
            </a:r>
            <a:r>
              <a:rPr lang="it-IT" sz="1700" dirty="0" smtClean="0"/>
              <a:t>from </a:t>
            </a:r>
            <a:r>
              <a:rPr lang="it-IT" sz="1700" dirty="0" err="1" smtClean="0"/>
              <a:t>graduation</a:t>
            </a:r>
            <a:r>
              <a:rPr lang="it-IT" sz="1700" dirty="0"/>
              <a:t/>
            </a:r>
            <a:br>
              <a:rPr lang="it-IT" sz="1700" dirty="0"/>
            </a:br>
            <a:r>
              <a:rPr lang="it-IT" sz="1700" dirty="0" smtClean="0"/>
              <a:t>14.0% </a:t>
            </a:r>
            <a:r>
              <a:rPr lang="it-IT" sz="1700" dirty="0" err="1"/>
              <a:t>five</a:t>
            </a:r>
            <a:r>
              <a:rPr lang="it-IT" sz="1700" dirty="0"/>
              <a:t> </a:t>
            </a:r>
            <a:r>
              <a:rPr lang="it-IT" sz="1700" dirty="0" err="1"/>
              <a:t>years</a:t>
            </a:r>
            <a:r>
              <a:rPr lang="it-IT" sz="1700" dirty="0"/>
              <a:t> </a:t>
            </a:r>
            <a:r>
              <a:rPr lang="it-IT" sz="1700" dirty="0" smtClean="0"/>
              <a:t>from </a:t>
            </a:r>
            <a:r>
              <a:rPr lang="it-IT" sz="1700" dirty="0" err="1"/>
              <a:t>graduation</a:t>
            </a:r>
            <a:endParaRPr lang="it-IT" sz="1700" dirty="0"/>
          </a:p>
          <a:p>
            <a:pPr lvl="1">
              <a:lnSpc>
                <a:spcPts val="3200"/>
              </a:lnSpc>
            </a:pPr>
            <a:r>
              <a:rPr lang="it-IT" sz="1700" dirty="0" err="1"/>
              <a:t>b</a:t>
            </a:r>
            <a:r>
              <a:rPr lang="it-IT" sz="1700" dirty="0" err="1" smtClean="0"/>
              <a:t>ounces</a:t>
            </a:r>
            <a:r>
              <a:rPr lang="it-IT" sz="1700" dirty="0" smtClean="0"/>
              <a:t> and </a:t>
            </a:r>
            <a:r>
              <a:rPr lang="it-IT" sz="1700" dirty="0" err="1" smtClean="0"/>
              <a:t>critical</a:t>
            </a:r>
            <a:r>
              <a:rPr lang="it-IT" sz="1700" dirty="0" smtClean="0"/>
              <a:t> </a:t>
            </a:r>
            <a:r>
              <a:rPr lang="it-IT" sz="1700" dirty="0" err="1" smtClean="0"/>
              <a:t>issues</a:t>
            </a:r>
            <a:r>
              <a:rPr lang="it-IT" sz="1700" dirty="0" smtClean="0"/>
              <a:t>: </a:t>
            </a:r>
            <a:r>
              <a:rPr lang="en-GB" sz="1700" dirty="0"/>
              <a:t>obsolescence email addresses </a:t>
            </a:r>
            <a:r>
              <a:rPr lang="en-GB" sz="1700" dirty="0" smtClean="0"/>
              <a:t/>
            </a:r>
            <a:br>
              <a:rPr lang="en-GB" sz="1700" dirty="0" smtClean="0"/>
            </a:br>
            <a:r>
              <a:rPr lang="en-GB" sz="1700" dirty="0" smtClean="0"/>
              <a:t>and </a:t>
            </a:r>
            <a:r>
              <a:rPr lang="en-GB" sz="1700" dirty="0"/>
              <a:t>full mailboxes</a:t>
            </a:r>
            <a:endParaRPr lang="it-IT" sz="1700" dirty="0"/>
          </a:p>
          <a:p>
            <a:pPr marL="342900" lvl="1" indent="0">
              <a:lnSpc>
                <a:spcPts val="3200"/>
              </a:lnSpc>
              <a:buNone/>
            </a:pPr>
            <a:endParaRPr lang="it-IT" sz="1700" dirty="0"/>
          </a:p>
          <a:p>
            <a:pPr marL="342900" lvl="1" indent="0">
              <a:lnSpc>
                <a:spcPts val="3200"/>
              </a:lnSpc>
              <a:buNone/>
            </a:pPr>
            <a:endParaRPr lang="it-IT" sz="1700" dirty="0"/>
          </a:p>
          <a:p>
            <a:pPr lvl="1">
              <a:lnSpc>
                <a:spcPts val="3200"/>
              </a:lnSpc>
            </a:pPr>
            <a:endParaRPr lang="it-IT" sz="1700" dirty="0"/>
          </a:p>
          <a:p>
            <a:pPr lvl="1">
              <a:lnSpc>
                <a:spcPts val="3200"/>
              </a:lnSpc>
            </a:pPr>
            <a:endParaRPr lang="it-IT" sz="1700" dirty="0"/>
          </a:p>
          <a:p>
            <a:pPr>
              <a:lnSpc>
                <a:spcPts val="3200"/>
              </a:lnSpc>
            </a:pPr>
            <a:endParaRPr lang="it-IT" sz="1700" dirty="0"/>
          </a:p>
        </p:txBody>
      </p:sp>
      <p:sp>
        <p:nvSpPr>
          <p:cNvPr id="8" name="Segnaposto piè di pagina 7"/>
          <p:cNvSpPr>
            <a:spLocks noGrp="1"/>
          </p:cNvSpPr>
          <p:nvPr>
            <p:ph type="ftr" sz="quarter" idx="10"/>
          </p:nvPr>
        </p:nvSpPr>
        <p:spPr/>
        <p:txBody>
          <a:bodyPr/>
          <a:lstStyle/>
          <a:p>
            <a:pPr>
              <a:defRPr/>
            </a:pPr>
            <a:r>
              <a:rPr lang="it-IT" dirty="0" smtClean="0"/>
              <a:t>S. Galeazzi, C. Girotti - </a:t>
            </a:r>
            <a:r>
              <a:rPr lang="it-IT" dirty="0" err="1" smtClean="0"/>
              <a:t>AlmaLaurea</a:t>
            </a:r>
            <a:endParaRPr lang="it-IT" dirty="0"/>
          </a:p>
        </p:txBody>
      </p:sp>
      <p:sp>
        <p:nvSpPr>
          <p:cNvPr id="6" name="Segnaposto numero diapositiva 5"/>
          <p:cNvSpPr>
            <a:spLocks noGrp="1"/>
          </p:cNvSpPr>
          <p:nvPr>
            <p:ph type="sldNum" sz="quarter" idx="11"/>
          </p:nvPr>
        </p:nvSpPr>
        <p:spPr/>
        <p:txBody>
          <a:bodyPr/>
          <a:lstStyle/>
          <a:p>
            <a:pPr>
              <a:defRPr/>
            </a:pPr>
            <a:fld id="{AF83F2C1-00D6-4677-AB52-2D34725C4923}" type="slidenum">
              <a:rPr lang="it-IT" smtClean="0"/>
              <a:pPr>
                <a:defRPr/>
              </a:pPr>
              <a:t>5</a:t>
            </a:fld>
            <a:endParaRPr lang="it-IT"/>
          </a:p>
        </p:txBody>
      </p:sp>
      <p:sp>
        <p:nvSpPr>
          <p:cNvPr id="7" name="Segnaposto data 6"/>
          <p:cNvSpPr>
            <a:spLocks noGrp="1"/>
          </p:cNvSpPr>
          <p:nvPr>
            <p:ph type="dt" sz="half" idx="12"/>
          </p:nvPr>
        </p:nvSpPr>
        <p:spPr/>
        <p:txBody>
          <a:bodyPr/>
          <a:lstStyle/>
          <a:p>
            <a:pPr>
              <a:defRPr/>
            </a:pPr>
            <a:r>
              <a:rPr lang="it-IT" smtClean="0"/>
              <a:t>June 2021</a:t>
            </a:r>
            <a:endParaRPr lang="it-IT" dirty="0"/>
          </a:p>
        </p:txBody>
      </p:sp>
      <p:sp>
        <p:nvSpPr>
          <p:cNvPr id="3" name="Titolo 2"/>
          <p:cNvSpPr>
            <a:spLocks noGrp="1"/>
          </p:cNvSpPr>
          <p:nvPr>
            <p:ph type="title"/>
          </p:nvPr>
        </p:nvSpPr>
        <p:spPr>
          <a:xfrm>
            <a:off x="0" y="2469"/>
            <a:ext cx="9144000" cy="981603"/>
          </a:xfrm>
        </p:spPr>
        <p:txBody>
          <a:bodyPr anchor="ctr">
            <a:normAutofit/>
          </a:bodyPr>
          <a:lstStyle/>
          <a:p>
            <a:r>
              <a:rPr lang="en-GB" sz="2200" dirty="0"/>
              <a:t>Phases of </a:t>
            </a:r>
            <a:r>
              <a:rPr lang="en-GB" sz="2200" dirty="0" smtClean="0"/>
              <a:t>investigation: first phase</a:t>
            </a:r>
            <a:endParaRPr lang="it-IT" sz="2200" dirty="0"/>
          </a:p>
        </p:txBody>
      </p:sp>
      <p:sp>
        <p:nvSpPr>
          <p:cNvPr id="4" name="Rectangle 1"/>
          <p:cNvSpPr>
            <a:spLocks noChangeArrowheads="1"/>
          </p:cNvSpPr>
          <p:nvPr/>
        </p:nvSpPr>
        <p:spPr bwMode="auto">
          <a:xfrm>
            <a:off x="0" y="4393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it-IT" altLang="it-IT"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4056530177"/>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animEffect transition="in" filter="fade">
                                      <p:cBhvr>
                                        <p:cTn id="11" dur="500"/>
                                        <p:tgtEl>
                                          <p:spTgt spid="2">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nodeType="clickEffect">
                                  <p:stCondLst>
                                    <p:cond delay="0"/>
                                  </p:stCondLst>
                                  <p:childTnLst>
                                    <p:set>
                                      <p:cBhvr>
                                        <p:cTn id="15" dur="1" fill="hold">
                                          <p:stCondLst>
                                            <p:cond delay="0"/>
                                          </p:stCondLst>
                                        </p:cTn>
                                        <p:tgtEl>
                                          <p:spTgt spid="2">
                                            <p:txEl>
                                              <p:pRg st="2" end="2"/>
                                            </p:txEl>
                                          </p:spTgt>
                                        </p:tgtEl>
                                        <p:attrNameLst>
                                          <p:attrName>style.visibility</p:attrName>
                                        </p:attrNameLst>
                                      </p:cBhvr>
                                      <p:to>
                                        <p:strVal val="visible"/>
                                      </p:to>
                                    </p:set>
                                    <p:animEffect transition="in" filter="fade">
                                      <p:cBhvr>
                                        <p:cTn id="16" dur="500"/>
                                        <p:tgtEl>
                                          <p:spTgt spid="2">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2">
                                            <p:txEl>
                                              <p:pRg st="3" end="3"/>
                                            </p:txEl>
                                          </p:spTgt>
                                        </p:tgtEl>
                                        <p:attrNameLst>
                                          <p:attrName>style.visibility</p:attrName>
                                        </p:attrNameLst>
                                      </p:cBhvr>
                                      <p:to>
                                        <p:strVal val="visible"/>
                                      </p:to>
                                    </p:set>
                                    <p:animEffect transition="in" filter="fade">
                                      <p:cBhvr>
                                        <p:cTn id="21" dur="500"/>
                                        <p:tgtEl>
                                          <p:spTgt spid="2">
                                            <p:txEl>
                                              <p:pRg st="3" end="3"/>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nodeType="clickEffect">
                                  <p:stCondLst>
                                    <p:cond delay="0"/>
                                  </p:stCondLst>
                                  <p:childTnLst>
                                    <p:set>
                                      <p:cBhvr>
                                        <p:cTn id="25" dur="1" fill="hold">
                                          <p:stCondLst>
                                            <p:cond delay="0"/>
                                          </p:stCondLst>
                                        </p:cTn>
                                        <p:tgtEl>
                                          <p:spTgt spid="2">
                                            <p:txEl>
                                              <p:pRg st="4" end="4"/>
                                            </p:txEl>
                                          </p:spTgt>
                                        </p:tgtEl>
                                        <p:attrNameLst>
                                          <p:attrName>style.visibility</p:attrName>
                                        </p:attrNameLst>
                                      </p:cBhvr>
                                      <p:to>
                                        <p:strVal val="visible"/>
                                      </p:to>
                                    </p:set>
                                    <p:animEffect transition="in" filter="fade">
                                      <p:cBhvr>
                                        <p:cTn id="26"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1259632" y="1196752"/>
            <a:ext cx="7782768" cy="5184576"/>
          </a:xfrm>
        </p:spPr>
        <p:txBody>
          <a:bodyPr/>
          <a:lstStyle/>
          <a:p>
            <a:pPr>
              <a:lnSpc>
                <a:spcPts val="3200"/>
              </a:lnSpc>
            </a:pPr>
            <a:r>
              <a:rPr lang="it-IT" sz="1700" b="1" dirty="0" smtClean="0"/>
              <a:t>Second </a:t>
            </a:r>
            <a:r>
              <a:rPr lang="it-IT" sz="1700" b="1" dirty="0" err="1"/>
              <a:t>phase</a:t>
            </a:r>
            <a:r>
              <a:rPr lang="it-IT" sz="1700" b="1" dirty="0"/>
              <a:t> – CATI </a:t>
            </a:r>
            <a:r>
              <a:rPr lang="it-IT" sz="1700" b="1" dirty="0" err="1"/>
              <a:t>survey</a:t>
            </a:r>
            <a:r>
              <a:rPr lang="it-IT" sz="1700" b="1" dirty="0"/>
              <a:t> (</a:t>
            </a:r>
            <a:r>
              <a:rPr lang="it-IT" sz="1700" b="1" i="1" dirty="0"/>
              <a:t>Computer-</a:t>
            </a:r>
            <a:r>
              <a:rPr lang="it-IT" sz="1700" b="1" i="1" dirty="0" err="1"/>
              <a:t>Assisted</a:t>
            </a:r>
            <a:r>
              <a:rPr lang="it-IT" sz="1700" b="1" i="1" dirty="0"/>
              <a:t> Telephone </a:t>
            </a:r>
            <a:r>
              <a:rPr lang="it-IT" sz="1700" b="1" i="1" dirty="0" err="1"/>
              <a:t>Interviewing</a:t>
            </a:r>
            <a:r>
              <a:rPr lang="it-IT" sz="1700" b="1" dirty="0"/>
              <a:t>)</a:t>
            </a:r>
          </a:p>
          <a:p>
            <a:pPr lvl="1">
              <a:lnSpc>
                <a:spcPts val="3200"/>
              </a:lnSpc>
            </a:pPr>
            <a:r>
              <a:rPr lang="en-GB" sz="1700" dirty="0"/>
              <a:t>availability of telephone numbers</a:t>
            </a:r>
            <a:r>
              <a:rPr lang="it-IT" sz="1700" dirty="0"/>
              <a:t>: </a:t>
            </a:r>
            <a:r>
              <a:rPr lang="en-GB" sz="1700" dirty="0"/>
              <a:t>at least 1 telephone number for almost all graduates</a:t>
            </a:r>
            <a:endParaRPr lang="it-IT" sz="1700" dirty="0"/>
          </a:p>
          <a:p>
            <a:pPr lvl="1">
              <a:lnSpc>
                <a:spcPts val="3200"/>
              </a:lnSpc>
            </a:pPr>
            <a:r>
              <a:rPr lang="en-GB" sz="1700" dirty="0"/>
              <a:t>updated contact details</a:t>
            </a:r>
            <a:r>
              <a:rPr lang="it-IT" sz="1700" dirty="0"/>
              <a:t>: </a:t>
            </a:r>
            <a:r>
              <a:rPr lang="it-IT" sz="1700" dirty="0" err="1"/>
              <a:t>previous</a:t>
            </a:r>
            <a:r>
              <a:rPr lang="it-IT" sz="1700" dirty="0"/>
              <a:t> </a:t>
            </a:r>
            <a:r>
              <a:rPr lang="it-IT" sz="1700" dirty="0" err="1" smtClean="0"/>
              <a:t>surveys</a:t>
            </a:r>
            <a:r>
              <a:rPr lang="it-IT" sz="1700" dirty="0" smtClean="0"/>
              <a:t>, </a:t>
            </a:r>
            <a:r>
              <a:rPr lang="en-GB" sz="1700" dirty="0"/>
              <a:t>updated CV</a:t>
            </a:r>
            <a:endParaRPr lang="it-IT" sz="1700" dirty="0"/>
          </a:p>
          <a:p>
            <a:pPr lvl="1">
              <a:lnSpc>
                <a:spcPts val="3200"/>
              </a:lnSpc>
            </a:pPr>
            <a:r>
              <a:rPr lang="en-GB" sz="1700" dirty="0"/>
              <a:t>constant monitoring of response rates for universities in order to identify any critical situations </a:t>
            </a:r>
            <a:r>
              <a:rPr lang="it-IT" sz="1700" dirty="0"/>
              <a:t>(</a:t>
            </a:r>
            <a:r>
              <a:rPr lang="it-IT" sz="1700" dirty="0">
                <a:sym typeface="Wingdings" panose="05000000000000000000" pitchFamily="2" charset="2"/>
              </a:rPr>
              <a:t> </a:t>
            </a:r>
            <a:r>
              <a:rPr lang="it-IT" sz="1700" dirty="0" err="1"/>
              <a:t>improvement</a:t>
            </a:r>
            <a:r>
              <a:rPr lang="it-IT" sz="1700" dirty="0"/>
              <a:t> </a:t>
            </a:r>
            <a:r>
              <a:rPr lang="it-IT" sz="1700" dirty="0" err="1"/>
              <a:t>measures</a:t>
            </a:r>
            <a:r>
              <a:rPr lang="it-IT" sz="1700" dirty="0"/>
              <a:t>) or, on the </a:t>
            </a:r>
            <a:r>
              <a:rPr lang="it-IT" sz="1700" dirty="0" err="1"/>
              <a:t>other</a:t>
            </a:r>
            <a:r>
              <a:rPr lang="it-IT" sz="1700" dirty="0"/>
              <a:t> </a:t>
            </a:r>
            <a:r>
              <a:rPr lang="it-IT" sz="1700" dirty="0" err="1"/>
              <a:t>hand</a:t>
            </a:r>
            <a:r>
              <a:rPr lang="it-IT" sz="1700" dirty="0"/>
              <a:t>, </a:t>
            </a:r>
            <a:r>
              <a:rPr lang="en-GB" sz="1700" dirty="0"/>
              <a:t>populations with high response rates </a:t>
            </a:r>
            <a:br>
              <a:rPr lang="en-GB" sz="1700" dirty="0"/>
            </a:br>
            <a:r>
              <a:rPr lang="it-IT" sz="1700" dirty="0"/>
              <a:t>(</a:t>
            </a:r>
            <a:r>
              <a:rPr lang="it-IT" sz="1700" dirty="0">
                <a:sym typeface="Wingdings" panose="05000000000000000000" pitchFamily="2" charset="2"/>
              </a:rPr>
              <a:t> </a:t>
            </a:r>
            <a:r>
              <a:rPr lang="en-GB" sz="1700" dirty="0">
                <a:sym typeface="Wingdings" panose="05000000000000000000" pitchFamily="2" charset="2"/>
              </a:rPr>
              <a:t>anticipate the investigation end and devote resources to the most problematic groups</a:t>
            </a:r>
            <a:r>
              <a:rPr lang="it-IT" sz="1700" dirty="0"/>
              <a:t>)</a:t>
            </a:r>
          </a:p>
          <a:p>
            <a:pPr marL="342900" lvl="1" indent="0">
              <a:lnSpc>
                <a:spcPts val="3200"/>
              </a:lnSpc>
              <a:buNone/>
            </a:pPr>
            <a:endParaRPr lang="it-IT" sz="1700" dirty="0"/>
          </a:p>
          <a:p>
            <a:pPr lvl="1">
              <a:lnSpc>
                <a:spcPts val="2025"/>
              </a:lnSpc>
            </a:pPr>
            <a:endParaRPr lang="it-IT" sz="1700" dirty="0"/>
          </a:p>
          <a:p>
            <a:pPr lvl="1">
              <a:lnSpc>
                <a:spcPts val="2025"/>
              </a:lnSpc>
            </a:pPr>
            <a:endParaRPr lang="it-IT" sz="1700" dirty="0"/>
          </a:p>
          <a:p>
            <a:pPr>
              <a:lnSpc>
                <a:spcPts val="2025"/>
              </a:lnSpc>
            </a:pPr>
            <a:endParaRPr lang="it-IT" sz="1700" dirty="0"/>
          </a:p>
        </p:txBody>
      </p:sp>
      <p:sp>
        <p:nvSpPr>
          <p:cNvPr id="8" name="Segnaposto piè di pagina 7"/>
          <p:cNvSpPr>
            <a:spLocks noGrp="1"/>
          </p:cNvSpPr>
          <p:nvPr>
            <p:ph type="ftr" sz="quarter" idx="10"/>
          </p:nvPr>
        </p:nvSpPr>
        <p:spPr/>
        <p:txBody>
          <a:bodyPr/>
          <a:lstStyle/>
          <a:p>
            <a:pPr>
              <a:defRPr/>
            </a:pPr>
            <a:r>
              <a:rPr lang="it-IT" smtClean="0"/>
              <a:t>S. Galeazzi, C. Girotti - AlmaLaurea</a:t>
            </a:r>
            <a:endParaRPr lang="it-IT" dirty="0"/>
          </a:p>
        </p:txBody>
      </p:sp>
      <p:sp>
        <p:nvSpPr>
          <p:cNvPr id="6" name="Segnaposto numero diapositiva 5"/>
          <p:cNvSpPr>
            <a:spLocks noGrp="1"/>
          </p:cNvSpPr>
          <p:nvPr>
            <p:ph type="sldNum" sz="quarter" idx="11"/>
          </p:nvPr>
        </p:nvSpPr>
        <p:spPr/>
        <p:txBody>
          <a:bodyPr/>
          <a:lstStyle/>
          <a:p>
            <a:pPr>
              <a:defRPr/>
            </a:pPr>
            <a:fld id="{AF83F2C1-00D6-4677-AB52-2D34725C4923}" type="slidenum">
              <a:rPr lang="it-IT" smtClean="0"/>
              <a:pPr>
                <a:defRPr/>
              </a:pPr>
              <a:t>6</a:t>
            </a:fld>
            <a:endParaRPr lang="it-IT"/>
          </a:p>
        </p:txBody>
      </p:sp>
      <p:sp>
        <p:nvSpPr>
          <p:cNvPr id="7" name="Segnaposto data 6"/>
          <p:cNvSpPr>
            <a:spLocks noGrp="1"/>
          </p:cNvSpPr>
          <p:nvPr>
            <p:ph type="dt" sz="half" idx="12"/>
          </p:nvPr>
        </p:nvSpPr>
        <p:spPr/>
        <p:txBody>
          <a:bodyPr/>
          <a:lstStyle/>
          <a:p>
            <a:pPr>
              <a:defRPr/>
            </a:pPr>
            <a:r>
              <a:rPr lang="it-IT" smtClean="0"/>
              <a:t>June 2021</a:t>
            </a:r>
            <a:endParaRPr lang="it-IT" dirty="0"/>
          </a:p>
        </p:txBody>
      </p:sp>
      <p:sp>
        <p:nvSpPr>
          <p:cNvPr id="3" name="Titolo 2"/>
          <p:cNvSpPr>
            <a:spLocks noGrp="1"/>
          </p:cNvSpPr>
          <p:nvPr>
            <p:ph type="title"/>
          </p:nvPr>
        </p:nvSpPr>
        <p:spPr>
          <a:xfrm>
            <a:off x="0" y="2469"/>
            <a:ext cx="9144000" cy="981603"/>
          </a:xfrm>
        </p:spPr>
        <p:txBody>
          <a:bodyPr anchor="ctr">
            <a:normAutofit/>
          </a:bodyPr>
          <a:lstStyle/>
          <a:p>
            <a:r>
              <a:rPr lang="en-GB" sz="2200" dirty="0"/>
              <a:t>Phases of </a:t>
            </a:r>
            <a:r>
              <a:rPr lang="en-GB" sz="2200" dirty="0" smtClean="0"/>
              <a:t>investigation: second phase</a:t>
            </a:r>
            <a:endParaRPr lang="it-IT" sz="2200" dirty="0"/>
          </a:p>
        </p:txBody>
      </p:sp>
    </p:spTree>
    <p:extLst>
      <p:ext uri="{BB962C8B-B14F-4D97-AF65-F5344CB8AC3E}">
        <p14:creationId xmlns:p14="http://schemas.microsoft.com/office/powerpoint/2010/main" val="3177290013"/>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animEffect transition="in" filter="fade">
                                      <p:cBhvr>
                                        <p:cTn id="11" dur="500"/>
                                        <p:tgtEl>
                                          <p:spTgt spid="2">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nodeType="clickEffect">
                                  <p:stCondLst>
                                    <p:cond delay="0"/>
                                  </p:stCondLst>
                                  <p:childTnLst>
                                    <p:set>
                                      <p:cBhvr>
                                        <p:cTn id="15" dur="1" fill="hold">
                                          <p:stCondLst>
                                            <p:cond delay="0"/>
                                          </p:stCondLst>
                                        </p:cTn>
                                        <p:tgtEl>
                                          <p:spTgt spid="2">
                                            <p:txEl>
                                              <p:pRg st="2" end="2"/>
                                            </p:txEl>
                                          </p:spTgt>
                                        </p:tgtEl>
                                        <p:attrNameLst>
                                          <p:attrName>style.visibility</p:attrName>
                                        </p:attrNameLst>
                                      </p:cBhvr>
                                      <p:to>
                                        <p:strVal val="visible"/>
                                      </p:to>
                                    </p:set>
                                    <p:animEffect transition="in" filter="fade">
                                      <p:cBhvr>
                                        <p:cTn id="16" dur="500"/>
                                        <p:tgtEl>
                                          <p:spTgt spid="2">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2">
                                            <p:txEl>
                                              <p:pRg st="3" end="3"/>
                                            </p:txEl>
                                          </p:spTgt>
                                        </p:tgtEl>
                                        <p:attrNameLst>
                                          <p:attrName>style.visibility</p:attrName>
                                        </p:attrNameLst>
                                      </p:cBhvr>
                                      <p:to>
                                        <p:strVal val="visible"/>
                                      </p:to>
                                    </p:set>
                                    <p:animEffect transition="in" filter="fade">
                                      <p:cBhvr>
                                        <p:cTn id="21"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1146392" y="1018268"/>
            <a:ext cx="7997608" cy="6299164"/>
          </a:xfrm>
        </p:spPr>
        <p:txBody>
          <a:bodyPr/>
          <a:lstStyle/>
          <a:p>
            <a:pPr marL="0" indent="0">
              <a:spcAft>
                <a:spcPts val="1600"/>
              </a:spcAft>
              <a:buNone/>
            </a:pPr>
            <a:r>
              <a:rPr lang="it-IT" sz="2000" dirty="0" err="1" smtClean="0"/>
              <a:t>Employment</a:t>
            </a:r>
            <a:r>
              <a:rPr lang="it-IT" sz="2000" dirty="0" smtClean="0"/>
              <a:t> Status </a:t>
            </a:r>
            <a:r>
              <a:rPr lang="it-IT" sz="2000" dirty="0" err="1" smtClean="0"/>
              <a:t>questionnaire</a:t>
            </a:r>
            <a:r>
              <a:rPr lang="it-IT" sz="2000" dirty="0" smtClean="0"/>
              <a:t> </a:t>
            </a:r>
            <a:r>
              <a:rPr lang="it-IT" sz="2000" dirty="0" err="1" smtClean="0"/>
              <a:t>deals</a:t>
            </a:r>
            <a:r>
              <a:rPr lang="it-IT" sz="2000" dirty="0" smtClean="0"/>
              <a:t> with </a:t>
            </a:r>
            <a:r>
              <a:rPr lang="it-IT" sz="2000" dirty="0" err="1" smtClean="0"/>
              <a:t>various</a:t>
            </a:r>
            <a:r>
              <a:rPr lang="it-IT" sz="2000" dirty="0" smtClean="0"/>
              <a:t> </a:t>
            </a:r>
            <a:r>
              <a:rPr lang="it-IT" sz="2000" dirty="0" err="1" smtClean="0"/>
              <a:t>issues</a:t>
            </a:r>
            <a:r>
              <a:rPr lang="it-IT" sz="2000" dirty="0" smtClean="0"/>
              <a:t>:</a:t>
            </a:r>
          </a:p>
          <a:p>
            <a:pPr>
              <a:lnSpc>
                <a:spcPts val="2900"/>
              </a:lnSpc>
              <a:spcBef>
                <a:spcPts val="0"/>
              </a:spcBef>
              <a:buFont typeface="Wingdings" panose="05000000000000000000" pitchFamily="2" charset="2"/>
              <a:buChar char="q"/>
            </a:pPr>
            <a:r>
              <a:rPr lang="it-IT" sz="1700" dirty="0" smtClean="0"/>
              <a:t> Post-</a:t>
            </a:r>
            <a:r>
              <a:rPr lang="it-IT" sz="1700" dirty="0" err="1" smtClean="0"/>
              <a:t>degree</a:t>
            </a:r>
            <a:r>
              <a:rPr lang="it-IT" sz="1700" dirty="0" smtClean="0"/>
              <a:t> </a:t>
            </a:r>
            <a:r>
              <a:rPr lang="it-IT" sz="1700" dirty="0" err="1" smtClean="0"/>
              <a:t>studies</a:t>
            </a:r>
            <a:r>
              <a:rPr lang="it-IT" sz="1700" dirty="0" smtClean="0"/>
              <a:t>/</a:t>
            </a:r>
            <a:r>
              <a:rPr lang="it-IT" sz="1700" dirty="0" err="1" smtClean="0"/>
              <a:t>prosecution</a:t>
            </a:r>
            <a:r>
              <a:rPr lang="it-IT" sz="1700" dirty="0" smtClean="0"/>
              <a:t> of </a:t>
            </a:r>
            <a:r>
              <a:rPr lang="it-IT" sz="1700" dirty="0" err="1" smtClean="0"/>
              <a:t>studies</a:t>
            </a:r>
            <a:r>
              <a:rPr lang="it-IT" sz="1700" dirty="0" smtClean="0"/>
              <a:t> </a:t>
            </a:r>
            <a:r>
              <a:rPr lang="it-IT" dirty="0" smtClean="0"/>
              <a:t>(</a:t>
            </a:r>
            <a:r>
              <a:rPr lang="it-IT" dirty="0" err="1" smtClean="0"/>
              <a:t>specific</a:t>
            </a:r>
            <a:r>
              <a:rPr lang="it-IT" dirty="0" smtClean="0"/>
              <a:t> focus on </a:t>
            </a:r>
            <a:r>
              <a:rPr lang="it-IT" dirty="0" err="1" smtClean="0"/>
              <a:t>master’s</a:t>
            </a:r>
            <a:r>
              <a:rPr lang="it-IT" dirty="0" smtClean="0"/>
              <a:t> </a:t>
            </a:r>
            <a:r>
              <a:rPr lang="it-IT" dirty="0" err="1" smtClean="0"/>
              <a:t>degree</a:t>
            </a:r>
            <a:r>
              <a:rPr lang="it-IT" dirty="0" smtClean="0"/>
              <a:t>)</a:t>
            </a:r>
          </a:p>
          <a:p>
            <a:pPr>
              <a:lnSpc>
                <a:spcPts val="2900"/>
              </a:lnSpc>
              <a:buFont typeface="Wingdings" panose="05000000000000000000" pitchFamily="2" charset="2"/>
              <a:buChar char="q"/>
            </a:pPr>
            <a:r>
              <a:rPr lang="it-IT" sz="1700" dirty="0" smtClean="0"/>
              <a:t> </a:t>
            </a:r>
            <a:r>
              <a:rPr lang="it-IT" sz="1700" dirty="0" err="1" smtClean="0"/>
              <a:t>Employment</a:t>
            </a:r>
            <a:r>
              <a:rPr lang="it-IT" sz="1700" dirty="0" smtClean="0"/>
              <a:t> status</a:t>
            </a:r>
          </a:p>
          <a:p>
            <a:pPr>
              <a:lnSpc>
                <a:spcPts val="2900"/>
              </a:lnSpc>
              <a:buFont typeface="Wingdings" panose="05000000000000000000" pitchFamily="2" charset="2"/>
              <a:buChar char="q"/>
            </a:pPr>
            <a:r>
              <a:rPr lang="it-IT" sz="1700" dirty="0"/>
              <a:t> </a:t>
            </a:r>
            <a:r>
              <a:rPr lang="it-IT" sz="1700" dirty="0" smtClean="0"/>
              <a:t>Entry in the </a:t>
            </a:r>
            <a:r>
              <a:rPr lang="it-IT" sz="1700" dirty="0" err="1" smtClean="0"/>
              <a:t>labour</a:t>
            </a:r>
            <a:r>
              <a:rPr lang="it-IT" sz="1700" dirty="0" smtClean="0"/>
              <a:t> market </a:t>
            </a:r>
            <a:r>
              <a:rPr lang="it-IT" dirty="0" smtClean="0"/>
              <a:t>(time to </a:t>
            </a:r>
            <a:r>
              <a:rPr lang="it-IT" dirty="0" err="1" smtClean="0"/>
              <a:t>enter</a:t>
            </a:r>
            <a:r>
              <a:rPr lang="it-IT" dirty="0" smtClean="0"/>
              <a:t> on the </a:t>
            </a:r>
            <a:r>
              <a:rPr lang="it-IT" dirty="0" err="1" smtClean="0"/>
              <a:t>labour</a:t>
            </a:r>
            <a:r>
              <a:rPr lang="it-IT" dirty="0" smtClean="0"/>
              <a:t> market, </a:t>
            </a:r>
            <a:r>
              <a:rPr lang="it-IT" dirty="0" err="1" smtClean="0"/>
              <a:t>continuation</a:t>
            </a:r>
            <a:r>
              <a:rPr lang="it-IT" dirty="0" smtClean="0"/>
              <a:t> of work </a:t>
            </a:r>
            <a:r>
              <a:rPr lang="it-IT" dirty="0" err="1" smtClean="0"/>
              <a:t>started</a:t>
            </a:r>
            <a:r>
              <a:rPr lang="it-IT" dirty="0" smtClean="0"/>
              <a:t> </a:t>
            </a:r>
            <a:r>
              <a:rPr lang="it-IT" dirty="0" err="1" smtClean="0"/>
              <a:t>before</a:t>
            </a:r>
            <a:r>
              <a:rPr lang="it-IT" dirty="0" smtClean="0"/>
              <a:t> </a:t>
            </a:r>
            <a:r>
              <a:rPr lang="it-IT" dirty="0" err="1" smtClean="0"/>
              <a:t>graduation</a:t>
            </a:r>
            <a:r>
              <a:rPr lang="it-IT" dirty="0" smtClean="0"/>
              <a:t>, …)</a:t>
            </a:r>
          </a:p>
          <a:p>
            <a:pPr>
              <a:lnSpc>
                <a:spcPts val="2900"/>
              </a:lnSpc>
              <a:buFont typeface="Wingdings" panose="05000000000000000000" pitchFamily="2" charset="2"/>
              <a:buChar char="q"/>
            </a:pPr>
            <a:r>
              <a:rPr lang="it-IT" sz="1700" dirty="0"/>
              <a:t> </a:t>
            </a:r>
            <a:r>
              <a:rPr lang="it-IT" sz="1700" dirty="0" err="1" smtClean="0"/>
              <a:t>Current</a:t>
            </a:r>
            <a:r>
              <a:rPr lang="it-IT" sz="1700" dirty="0" smtClean="0"/>
              <a:t> job </a:t>
            </a:r>
            <a:r>
              <a:rPr lang="it-IT" sz="1700" dirty="0" err="1" smtClean="0"/>
              <a:t>characteristics</a:t>
            </a:r>
            <a:r>
              <a:rPr lang="it-IT" sz="1700" dirty="0"/>
              <a:t> </a:t>
            </a:r>
            <a:r>
              <a:rPr lang="it-IT" dirty="0"/>
              <a:t>(</a:t>
            </a:r>
            <a:r>
              <a:rPr lang="it-IT" dirty="0" err="1"/>
              <a:t>type</a:t>
            </a:r>
            <a:r>
              <a:rPr lang="it-IT" dirty="0"/>
              <a:t> of </a:t>
            </a:r>
            <a:r>
              <a:rPr lang="it-IT" dirty="0" err="1"/>
              <a:t>contrat</a:t>
            </a:r>
            <a:r>
              <a:rPr lang="it-IT" dirty="0" smtClean="0"/>
              <a:t>, part-time/full-time job, …)</a:t>
            </a:r>
            <a:endParaRPr lang="it-IT" dirty="0"/>
          </a:p>
          <a:p>
            <a:pPr>
              <a:lnSpc>
                <a:spcPts val="2900"/>
              </a:lnSpc>
              <a:buFont typeface="Wingdings" panose="05000000000000000000" pitchFamily="2" charset="2"/>
              <a:buChar char="q"/>
            </a:pPr>
            <a:r>
              <a:rPr lang="it-IT" sz="1700" dirty="0" smtClean="0"/>
              <a:t> Company </a:t>
            </a:r>
            <a:r>
              <a:rPr lang="it-IT" sz="1700" dirty="0" err="1" smtClean="0"/>
              <a:t>characteristics</a:t>
            </a:r>
            <a:r>
              <a:rPr lang="it-IT" sz="1700" dirty="0" smtClean="0"/>
              <a:t> </a:t>
            </a:r>
            <a:r>
              <a:rPr lang="it-IT" dirty="0" smtClean="0"/>
              <a:t>(company </a:t>
            </a:r>
            <a:r>
              <a:rPr lang="it-IT" dirty="0" err="1" smtClean="0"/>
              <a:t>secteur</a:t>
            </a:r>
            <a:r>
              <a:rPr lang="it-IT" dirty="0"/>
              <a:t>, company </a:t>
            </a:r>
            <a:r>
              <a:rPr lang="it-IT" dirty="0" err="1" smtClean="0"/>
              <a:t>branch</a:t>
            </a:r>
            <a:r>
              <a:rPr lang="it-IT" dirty="0" smtClean="0"/>
              <a:t>,  …)</a:t>
            </a:r>
          </a:p>
          <a:p>
            <a:pPr>
              <a:lnSpc>
                <a:spcPts val="2900"/>
              </a:lnSpc>
              <a:buFont typeface="Wingdings" panose="05000000000000000000" pitchFamily="2" charset="2"/>
              <a:buChar char="q"/>
            </a:pPr>
            <a:r>
              <a:rPr lang="it-IT" sz="1700" dirty="0"/>
              <a:t> </a:t>
            </a:r>
            <a:r>
              <a:rPr lang="it-IT" sz="1700" dirty="0" err="1" smtClean="0"/>
              <a:t>Salary</a:t>
            </a:r>
            <a:endParaRPr lang="it-IT" sz="1700" dirty="0" smtClean="0"/>
          </a:p>
          <a:p>
            <a:pPr>
              <a:lnSpc>
                <a:spcPts val="2900"/>
              </a:lnSpc>
              <a:buFont typeface="Wingdings" panose="05000000000000000000" pitchFamily="2" charset="2"/>
              <a:buChar char="q"/>
            </a:pPr>
            <a:r>
              <a:rPr lang="it-IT" sz="1700" dirty="0"/>
              <a:t> </a:t>
            </a:r>
            <a:r>
              <a:rPr lang="it-IT" sz="1700" dirty="0" err="1" smtClean="0"/>
              <a:t>Need</a:t>
            </a:r>
            <a:r>
              <a:rPr lang="it-IT" sz="1700" dirty="0" smtClean="0"/>
              <a:t> for and use of a </a:t>
            </a:r>
            <a:r>
              <a:rPr lang="it-IT" sz="1700" dirty="0" err="1" smtClean="0"/>
              <a:t>degree</a:t>
            </a:r>
            <a:r>
              <a:rPr lang="it-IT" sz="1700" dirty="0" smtClean="0"/>
              <a:t> in the </a:t>
            </a:r>
            <a:r>
              <a:rPr lang="it-IT" sz="1700" dirty="0" err="1" smtClean="0"/>
              <a:t>current</a:t>
            </a:r>
            <a:r>
              <a:rPr lang="it-IT" sz="1700" dirty="0" smtClean="0"/>
              <a:t> job</a:t>
            </a:r>
          </a:p>
          <a:p>
            <a:pPr>
              <a:lnSpc>
                <a:spcPts val="2900"/>
              </a:lnSpc>
              <a:buFont typeface="Wingdings" panose="05000000000000000000" pitchFamily="2" charset="2"/>
              <a:buChar char="q"/>
            </a:pPr>
            <a:r>
              <a:rPr lang="it-IT" sz="1700" dirty="0"/>
              <a:t> </a:t>
            </a:r>
            <a:r>
              <a:rPr lang="it-IT" sz="1700" dirty="0" err="1"/>
              <a:t>D</a:t>
            </a:r>
            <a:r>
              <a:rPr lang="it-IT" sz="1700" dirty="0" err="1" smtClean="0"/>
              <a:t>egree</a:t>
            </a:r>
            <a:r>
              <a:rPr lang="it-IT" sz="1700" dirty="0" smtClean="0"/>
              <a:t> </a:t>
            </a:r>
            <a:r>
              <a:rPr lang="it-IT" sz="1700" dirty="0" err="1" smtClean="0"/>
              <a:t>effectiveness</a:t>
            </a:r>
            <a:r>
              <a:rPr lang="it-IT" sz="1700" dirty="0" smtClean="0"/>
              <a:t> and </a:t>
            </a:r>
            <a:r>
              <a:rPr lang="it-IT" sz="1700" dirty="0" err="1" smtClean="0"/>
              <a:t>satisfaction</a:t>
            </a:r>
            <a:r>
              <a:rPr lang="it-IT" sz="1700" dirty="0" smtClean="0"/>
              <a:t> with the </a:t>
            </a:r>
            <a:r>
              <a:rPr lang="it-IT" sz="1700" dirty="0" err="1" smtClean="0"/>
              <a:t>current</a:t>
            </a:r>
            <a:r>
              <a:rPr lang="it-IT" sz="1700" dirty="0" smtClean="0"/>
              <a:t> job</a:t>
            </a:r>
          </a:p>
          <a:p>
            <a:pPr>
              <a:lnSpc>
                <a:spcPts val="2900"/>
              </a:lnSpc>
              <a:buFont typeface="Wingdings" panose="05000000000000000000" pitchFamily="2" charset="2"/>
              <a:buChar char="q"/>
            </a:pPr>
            <a:r>
              <a:rPr lang="it-IT" sz="1700" dirty="0" smtClean="0"/>
              <a:t> Job </a:t>
            </a:r>
            <a:r>
              <a:rPr lang="it-IT" sz="1700" dirty="0" err="1" smtClean="0"/>
              <a:t>search</a:t>
            </a:r>
            <a:r>
              <a:rPr lang="it-IT" sz="1700" dirty="0"/>
              <a:t> </a:t>
            </a:r>
            <a:r>
              <a:rPr lang="it-IT" dirty="0" smtClean="0"/>
              <a:t>(</a:t>
            </a:r>
            <a:r>
              <a:rPr lang="it-IT" dirty="0" err="1" smtClean="0"/>
              <a:t>times</a:t>
            </a:r>
            <a:r>
              <a:rPr lang="it-IT" dirty="0" smtClean="0"/>
              <a:t> and </a:t>
            </a:r>
            <a:r>
              <a:rPr lang="it-IT" dirty="0" err="1" smtClean="0"/>
              <a:t>methods</a:t>
            </a:r>
            <a:r>
              <a:rPr lang="it-IT" dirty="0" smtClean="0"/>
              <a:t> of job </a:t>
            </a:r>
            <a:r>
              <a:rPr lang="it-IT" dirty="0" err="1" smtClean="0"/>
              <a:t>search</a:t>
            </a:r>
            <a:r>
              <a:rPr lang="it-IT" dirty="0" smtClean="0"/>
              <a:t>, …</a:t>
            </a:r>
            <a:r>
              <a:rPr lang="it-IT" sz="1700" dirty="0" smtClean="0"/>
              <a:t>)</a:t>
            </a:r>
            <a:endParaRPr lang="it-IT" sz="1700" dirty="0"/>
          </a:p>
          <a:p>
            <a:pPr>
              <a:lnSpc>
                <a:spcPts val="2900"/>
              </a:lnSpc>
              <a:buFont typeface="Wingdings" panose="05000000000000000000" pitchFamily="2" charset="2"/>
              <a:buChar char="q"/>
            </a:pPr>
            <a:r>
              <a:rPr lang="it-IT" sz="1700" dirty="0" smtClean="0"/>
              <a:t> </a:t>
            </a:r>
            <a:r>
              <a:rPr lang="it-IT" sz="1700" dirty="0" err="1" smtClean="0"/>
              <a:t>Number</a:t>
            </a:r>
            <a:r>
              <a:rPr lang="it-IT" sz="1700" dirty="0" smtClean="0"/>
              <a:t> of </a:t>
            </a:r>
            <a:r>
              <a:rPr lang="it-IT" sz="1700" dirty="0" err="1" smtClean="0"/>
              <a:t>children</a:t>
            </a:r>
            <a:r>
              <a:rPr lang="it-IT" sz="1700" dirty="0" smtClean="0"/>
              <a:t> and </a:t>
            </a:r>
            <a:r>
              <a:rPr lang="it-IT" sz="1700" dirty="0" err="1" smtClean="0"/>
              <a:t>civil</a:t>
            </a:r>
            <a:r>
              <a:rPr lang="it-IT" sz="1700" dirty="0" smtClean="0"/>
              <a:t> status</a:t>
            </a:r>
          </a:p>
          <a:p>
            <a:pPr>
              <a:lnSpc>
                <a:spcPts val="2900"/>
              </a:lnSpc>
              <a:spcAft>
                <a:spcPts val="1800"/>
              </a:spcAft>
              <a:buFont typeface="Wingdings" panose="05000000000000000000" pitchFamily="2" charset="2"/>
              <a:buChar char="q"/>
            </a:pPr>
            <a:r>
              <a:rPr lang="it-IT" sz="1700" dirty="0" smtClean="0"/>
              <a:t> </a:t>
            </a:r>
            <a:r>
              <a:rPr lang="it-IT" sz="1700" dirty="0"/>
              <a:t>Email and </a:t>
            </a:r>
            <a:r>
              <a:rPr lang="it-IT" sz="1700" dirty="0" err="1"/>
              <a:t>telephone</a:t>
            </a:r>
            <a:r>
              <a:rPr lang="it-IT" sz="1700" dirty="0"/>
              <a:t> </a:t>
            </a:r>
            <a:r>
              <a:rPr lang="it-IT" sz="1700" dirty="0" err="1"/>
              <a:t>numbers</a:t>
            </a:r>
            <a:r>
              <a:rPr lang="it-IT" sz="1700" dirty="0"/>
              <a:t> </a:t>
            </a:r>
            <a:r>
              <a:rPr lang="it-IT" sz="1700" dirty="0" err="1" smtClean="0"/>
              <a:t>updated</a:t>
            </a:r>
            <a:r>
              <a:rPr lang="it-IT" sz="1700" dirty="0" smtClean="0"/>
              <a:t> (</a:t>
            </a:r>
            <a:r>
              <a:rPr lang="it-IT" sz="1700" dirty="0" err="1" smtClean="0"/>
              <a:t>useful</a:t>
            </a:r>
            <a:r>
              <a:rPr lang="it-IT" sz="1700" dirty="0" smtClean="0"/>
              <a:t> for </a:t>
            </a:r>
            <a:r>
              <a:rPr lang="it-IT" sz="1700" dirty="0" err="1" smtClean="0"/>
              <a:t>next</a:t>
            </a:r>
            <a:r>
              <a:rPr lang="it-IT" sz="1700" dirty="0" smtClean="0"/>
              <a:t> </a:t>
            </a:r>
            <a:r>
              <a:rPr lang="it-IT" sz="1700" dirty="0" err="1" smtClean="0"/>
              <a:t>surveys</a:t>
            </a:r>
            <a:r>
              <a:rPr lang="it-IT" sz="1700" dirty="0" smtClean="0"/>
              <a:t>)</a:t>
            </a:r>
            <a:endParaRPr lang="it-IT" sz="1700" dirty="0"/>
          </a:p>
        </p:txBody>
      </p:sp>
      <p:sp>
        <p:nvSpPr>
          <p:cNvPr id="3" name="Segnaposto piè di pagina 2"/>
          <p:cNvSpPr>
            <a:spLocks noGrp="1"/>
          </p:cNvSpPr>
          <p:nvPr>
            <p:ph type="ftr" sz="quarter" idx="10"/>
          </p:nvPr>
        </p:nvSpPr>
        <p:spPr/>
        <p:txBody>
          <a:bodyPr/>
          <a:lstStyle/>
          <a:p>
            <a:pPr>
              <a:defRPr/>
            </a:pPr>
            <a:r>
              <a:rPr lang="it-IT" dirty="0" smtClean="0"/>
              <a:t>S. Galeazzi, C. Girotti - </a:t>
            </a:r>
            <a:r>
              <a:rPr lang="it-IT" dirty="0" err="1" smtClean="0"/>
              <a:t>AlmaLaurea</a:t>
            </a:r>
            <a:endParaRPr lang="it-IT" dirty="0"/>
          </a:p>
        </p:txBody>
      </p:sp>
      <p:sp>
        <p:nvSpPr>
          <p:cNvPr id="4" name="Segnaposto numero diapositiva 3"/>
          <p:cNvSpPr>
            <a:spLocks noGrp="1"/>
          </p:cNvSpPr>
          <p:nvPr>
            <p:ph type="sldNum" sz="quarter" idx="11"/>
          </p:nvPr>
        </p:nvSpPr>
        <p:spPr/>
        <p:txBody>
          <a:bodyPr/>
          <a:lstStyle/>
          <a:p>
            <a:pPr>
              <a:defRPr/>
            </a:pPr>
            <a:fld id="{4AE00601-EE7E-4944-BBA3-1E1351890D1F}" type="slidenum">
              <a:rPr lang="it-IT" smtClean="0"/>
              <a:pPr>
                <a:defRPr/>
              </a:pPr>
              <a:t>7</a:t>
            </a:fld>
            <a:endParaRPr lang="it-IT" dirty="0"/>
          </a:p>
        </p:txBody>
      </p:sp>
      <p:sp>
        <p:nvSpPr>
          <p:cNvPr id="5" name="Segnaposto data 4"/>
          <p:cNvSpPr>
            <a:spLocks noGrp="1"/>
          </p:cNvSpPr>
          <p:nvPr>
            <p:ph type="dt" sz="half" idx="12"/>
          </p:nvPr>
        </p:nvSpPr>
        <p:spPr>
          <a:xfrm>
            <a:off x="82550" y="6448427"/>
            <a:ext cx="900000" cy="365125"/>
          </a:xfrm>
        </p:spPr>
        <p:txBody>
          <a:bodyPr/>
          <a:lstStyle/>
          <a:p>
            <a:pPr>
              <a:defRPr/>
            </a:pPr>
            <a:r>
              <a:rPr lang="it-IT" smtClean="0"/>
              <a:t>June 2021</a:t>
            </a:r>
            <a:endParaRPr lang="it-IT" dirty="0"/>
          </a:p>
        </p:txBody>
      </p:sp>
      <p:sp>
        <p:nvSpPr>
          <p:cNvPr id="7" name="Titolo 2"/>
          <p:cNvSpPr>
            <a:spLocks noGrp="1"/>
          </p:cNvSpPr>
          <p:nvPr>
            <p:ph type="title"/>
          </p:nvPr>
        </p:nvSpPr>
        <p:spPr>
          <a:xfrm>
            <a:off x="0" y="2469"/>
            <a:ext cx="9144000" cy="906251"/>
          </a:xfrm>
        </p:spPr>
        <p:txBody>
          <a:bodyPr anchor="ctr">
            <a:normAutofit/>
          </a:bodyPr>
          <a:lstStyle/>
          <a:p>
            <a:r>
              <a:rPr lang="en-GB" sz="2200" dirty="0" smtClean="0"/>
              <a:t>Topics</a:t>
            </a:r>
            <a:endParaRPr lang="it-IT" sz="2200" dirty="0"/>
          </a:p>
        </p:txBody>
      </p:sp>
      <p:sp>
        <p:nvSpPr>
          <p:cNvPr id="6" name="Rectangle 1"/>
          <p:cNvSpPr>
            <a:spLocks noChangeArrowheads="1"/>
          </p:cNvSpPr>
          <p:nvPr/>
        </p:nvSpPr>
        <p:spPr bwMode="auto">
          <a:xfrm>
            <a:off x="0" y="4393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it-IT" altLang="it-IT"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527179034"/>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fade">
                                      <p:cBhvr>
                                        <p:cTn id="22" dur="5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fade">
                                      <p:cBhvr>
                                        <p:cTn id="27" dur="500"/>
                                        <p:tgtEl>
                                          <p:spTgt spid="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2">
                                            <p:txEl>
                                              <p:pRg st="5" end="5"/>
                                            </p:txEl>
                                          </p:spTgt>
                                        </p:tgtEl>
                                        <p:attrNameLst>
                                          <p:attrName>style.visibility</p:attrName>
                                        </p:attrNameLst>
                                      </p:cBhvr>
                                      <p:to>
                                        <p:strVal val="visible"/>
                                      </p:to>
                                    </p:set>
                                    <p:animEffect transition="in" filter="fade">
                                      <p:cBhvr>
                                        <p:cTn id="32" dur="500"/>
                                        <p:tgtEl>
                                          <p:spTgt spid="2">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2">
                                            <p:txEl>
                                              <p:pRg st="6" end="6"/>
                                            </p:txEl>
                                          </p:spTgt>
                                        </p:tgtEl>
                                        <p:attrNameLst>
                                          <p:attrName>style.visibility</p:attrName>
                                        </p:attrNameLst>
                                      </p:cBhvr>
                                      <p:to>
                                        <p:strVal val="visible"/>
                                      </p:to>
                                    </p:set>
                                    <p:animEffect transition="in" filter="fade">
                                      <p:cBhvr>
                                        <p:cTn id="37" dur="500"/>
                                        <p:tgtEl>
                                          <p:spTgt spid="2">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2">
                                            <p:txEl>
                                              <p:pRg st="7" end="7"/>
                                            </p:txEl>
                                          </p:spTgt>
                                        </p:tgtEl>
                                        <p:attrNameLst>
                                          <p:attrName>style.visibility</p:attrName>
                                        </p:attrNameLst>
                                      </p:cBhvr>
                                      <p:to>
                                        <p:strVal val="visible"/>
                                      </p:to>
                                    </p:set>
                                    <p:animEffect transition="in" filter="fade">
                                      <p:cBhvr>
                                        <p:cTn id="42" dur="500"/>
                                        <p:tgtEl>
                                          <p:spTgt spid="2">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2">
                                            <p:txEl>
                                              <p:pRg st="8" end="8"/>
                                            </p:txEl>
                                          </p:spTgt>
                                        </p:tgtEl>
                                        <p:attrNameLst>
                                          <p:attrName>style.visibility</p:attrName>
                                        </p:attrNameLst>
                                      </p:cBhvr>
                                      <p:to>
                                        <p:strVal val="visible"/>
                                      </p:to>
                                    </p:set>
                                    <p:animEffect transition="in" filter="fade">
                                      <p:cBhvr>
                                        <p:cTn id="47" dur="500"/>
                                        <p:tgtEl>
                                          <p:spTgt spid="2">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2">
                                            <p:txEl>
                                              <p:pRg st="9" end="9"/>
                                            </p:txEl>
                                          </p:spTgt>
                                        </p:tgtEl>
                                        <p:attrNameLst>
                                          <p:attrName>style.visibility</p:attrName>
                                        </p:attrNameLst>
                                      </p:cBhvr>
                                      <p:to>
                                        <p:strVal val="visible"/>
                                      </p:to>
                                    </p:set>
                                    <p:animEffect transition="in" filter="fade">
                                      <p:cBhvr>
                                        <p:cTn id="52" dur="500"/>
                                        <p:tgtEl>
                                          <p:spTgt spid="2">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2">
                                            <p:txEl>
                                              <p:pRg st="10" end="10"/>
                                            </p:txEl>
                                          </p:spTgt>
                                        </p:tgtEl>
                                        <p:attrNameLst>
                                          <p:attrName>style.visibility</p:attrName>
                                        </p:attrNameLst>
                                      </p:cBhvr>
                                      <p:to>
                                        <p:strVal val="visible"/>
                                      </p:to>
                                    </p:set>
                                    <p:animEffect transition="in" filter="fade">
                                      <p:cBhvr>
                                        <p:cTn id="57" dur="500"/>
                                        <p:tgtEl>
                                          <p:spTgt spid="2">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2">
                                            <p:txEl>
                                              <p:pRg st="11" end="11"/>
                                            </p:txEl>
                                          </p:spTgt>
                                        </p:tgtEl>
                                        <p:attrNameLst>
                                          <p:attrName>style.visibility</p:attrName>
                                        </p:attrNameLst>
                                      </p:cBhvr>
                                      <p:to>
                                        <p:strVal val="visible"/>
                                      </p:to>
                                    </p:set>
                                    <p:animEffect transition="in" filter="fade">
                                      <p:cBhvr>
                                        <p:cTn id="62" dur="500"/>
                                        <p:tgtEl>
                                          <p:spTgt spid="2">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1253282" y="1135583"/>
            <a:ext cx="7782768" cy="5330156"/>
          </a:xfrm>
        </p:spPr>
        <p:txBody>
          <a:bodyPr/>
          <a:lstStyle/>
          <a:p>
            <a:pPr>
              <a:lnSpc>
                <a:spcPts val="2100"/>
              </a:lnSpc>
            </a:pPr>
            <a:r>
              <a:rPr lang="en-GB" sz="1700" b="1" dirty="0" smtClean="0"/>
              <a:t>Strengths</a:t>
            </a:r>
            <a:endParaRPr lang="it-IT" sz="1700" b="1" dirty="0" smtClean="0"/>
          </a:p>
          <a:p>
            <a:pPr lvl="1">
              <a:lnSpc>
                <a:spcPts val="2600"/>
              </a:lnSpc>
            </a:pPr>
            <a:r>
              <a:rPr lang="en-GB" sz="1700" dirty="0"/>
              <a:t>unique experience in Italy and, as far as we know, in </a:t>
            </a:r>
            <a:r>
              <a:rPr lang="en-GB" sz="1700" dirty="0" smtClean="0"/>
              <a:t>Europe</a:t>
            </a:r>
          </a:p>
          <a:p>
            <a:pPr lvl="1">
              <a:lnSpc>
                <a:spcPts val="2600"/>
              </a:lnSpc>
            </a:pPr>
            <a:r>
              <a:rPr lang="en-GB" sz="1700" dirty="0"/>
              <a:t>annual cadence in data </a:t>
            </a:r>
            <a:r>
              <a:rPr lang="en-GB" sz="1700" dirty="0" smtClean="0"/>
              <a:t>collection</a:t>
            </a:r>
          </a:p>
          <a:p>
            <a:pPr lvl="1">
              <a:lnSpc>
                <a:spcPts val="2600"/>
              </a:lnSpc>
            </a:pPr>
            <a:r>
              <a:rPr lang="en-GB" sz="1700" dirty="0"/>
              <a:t>timeliness in the release of the statistical </a:t>
            </a:r>
            <a:r>
              <a:rPr lang="en-GB" sz="1700" dirty="0" smtClean="0"/>
              <a:t>documentation</a:t>
            </a:r>
          </a:p>
          <a:p>
            <a:pPr lvl="1">
              <a:lnSpc>
                <a:spcPts val="2600"/>
              </a:lnSpc>
            </a:pPr>
            <a:r>
              <a:rPr lang="en-GB" sz="1700" dirty="0"/>
              <a:t>availability of data at </a:t>
            </a:r>
            <a:r>
              <a:rPr lang="en-GB" sz="1700" dirty="0" smtClean="0"/>
              <a:t>level </a:t>
            </a:r>
            <a:r>
              <a:rPr lang="en-GB" sz="1700" dirty="0"/>
              <a:t>of single </a:t>
            </a:r>
            <a:r>
              <a:rPr lang="en-GB" sz="1700" dirty="0" smtClean="0"/>
              <a:t>degree course</a:t>
            </a:r>
            <a:endParaRPr lang="it-IT" sz="1700" dirty="0" smtClean="0"/>
          </a:p>
          <a:p>
            <a:pPr lvl="1">
              <a:lnSpc>
                <a:spcPts val="2600"/>
              </a:lnSpc>
            </a:pPr>
            <a:r>
              <a:rPr lang="en-GB" sz="1700" dirty="0"/>
              <a:t>monitoring </a:t>
            </a:r>
            <a:r>
              <a:rPr lang="en-GB" sz="1700" dirty="0" smtClean="0"/>
              <a:t>the situation at </a:t>
            </a:r>
            <a:r>
              <a:rPr lang="en-GB" sz="1700" dirty="0"/>
              <a:t>one, three and five </a:t>
            </a:r>
            <a:r>
              <a:rPr lang="en-GB" sz="1700" dirty="0" smtClean="0"/>
              <a:t>years from graduation. </a:t>
            </a:r>
            <a:br>
              <a:rPr lang="en-GB" sz="1700" dirty="0" smtClean="0"/>
            </a:br>
            <a:r>
              <a:rPr lang="en-GB" sz="1700" dirty="0" smtClean="0"/>
              <a:t>It allows to realize longitudinal studies</a:t>
            </a:r>
          </a:p>
          <a:p>
            <a:pPr lvl="1">
              <a:lnSpc>
                <a:spcPts val="2600"/>
              </a:lnSpc>
            </a:pPr>
            <a:r>
              <a:rPr lang="it-IT" sz="1700" b="1" dirty="0" smtClean="0"/>
              <a:t>a </a:t>
            </a:r>
            <a:r>
              <a:rPr lang="it-IT" sz="1700" b="1" dirty="0"/>
              <a:t>single </a:t>
            </a:r>
            <a:r>
              <a:rPr lang="it-IT" sz="1700" b="1" dirty="0" err="1"/>
              <a:t>questionnaire</a:t>
            </a:r>
            <a:r>
              <a:rPr lang="it-IT" sz="1700" b="1" dirty="0"/>
              <a:t> for </a:t>
            </a:r>
            <a:r>
              <a:rPr lang="it-IT" sz="1700" b="1" dirty="0" err="1"/>
              <a:t>all</a:t>
            </a:r>
            <a:r>
              <a:rPr lang="it-IT" sz="1700" b="1" dirty="0"/>
              <a:t> the 76 </a:t>
            </a:r>
            <a:r>
              <a:rPr lang="it-IT" sz="1700" b="1" dirty="0" err="1"/>
              <a:t>Italian</a:t>
            </a:r>
            <a:r>
              <a:rPr lang="it-IT" sz="1700" b="1" dirty="0"/>
              <a:t> </a:t>
            </a:r>
            <a:r>
              <a:rPr lang="it-IT" sz="1700" b="1" dirty="0" err="1"/>
              <a:t>universities</a:t>
            </a:r>
            <a:r>
              <a:rPr lang="it-IT" sz="1700" b="1" dirty="0"/>
              <a:t> </a:t>
            </a:r>
            <a:r>
              <a:rPr lang="it-IT" sz="1700" b="1" dirty="0" err="1"/>
              <a:t>allows</a:t>
            </a:r>
            <a:r>
              <a:rPr lang="it-IT" sz="1700" b="1" dirty="0"/>
              <a:t> </a:t>
            </a:r>
            <a:r>
              <a:rPr lang="it-IT" sz="1700" b="1" dirty="0" err="1"/>
              <a:t>comparisons</a:t>
            </a:r>
            <a:r>
              <a:rPr lang="it-IT" sz="1700" b="1" dirty="0"/>
              <a:t> </a:t>
            </a:r>
            <a:r>
              <a:rPr lang="it-IT" sz="1700" b="1" dirty="0" err="1"/>
              <a:t>between</a:t>
            </a:r>
            <a:r>
              <a:rPr lang="it-IT" sz="1700" b="1" dirty="0"/>
              <a:t> </a:t>
            </a:r>
            <a:r>
              <a:rPr lang="it-IT" sz="1700" b="1" dirty="0" err="1" smtClean="0"/>
              <a:t>them</a:t>
            </a:r>
            <a:r>
              <a:rPr lang="it-IT" sz="1700" b="1" dirty="0" smtClean="0"/>
              <a:t> </a:t>
            </a:r>
            <a:r>
              <a:rPr lang="it-IT" sz="1700" dirty="0" smtClean="0">
                <a:sym typeface="Wingdings" panose="05000000000000000000" pitchFamily="2" charset="2"/>
              </a:rPr>
              <a:t></a:t>
            </a:r>
            <a:r>
              <a:rPr lang="it-IT" sz="1700" b="1" dirty="0" smtClean="0">
                <a:sym typeface="Wingdings" panose="05000000000000000000" pitchFamily="2" charset="2"/>
              </a:rPr>
              <a:t> </a:t>
            </a:r>
            <a:r>
              <a:rPr lang="it-IT" sz="1700" b="1" dirty="0" err="1" smtClean="0">
                <a:sym typeface="Wingdings" panose="05000000000000000000" pitchFamily="2" charset="2"/>
              </a:rPr>
              <a:t>comparability</a:t>
            </a:r>
            <a:r>
              <a:rPr lang="it-IT" sz="1700" b="1" dirty="0" smtClean="0">
                <a:sym typeface="Wingdings" panose="05000000000000000000" pitchFamily="2" charset="2"/>
              </a:rPr>
              <a:t> of information</a:t>
            </a:r>
            <a:endParaRPr lang="en-GB" sz="1700" b="1" dirty="0" smtClean="0"/>
          </a:p>
          <a:p>
            <a:pPr marL="342900" lvl="1" indent="0">
              <a:lnSpc>
                <a:spcPts val="2100"/>
              </a:lnSpc>
              <a:buNone/>
            </a:pPr>
            <a:endParaRPr lang="en-US" sz="1700" dirty="0"/>
          </a:p>
          <a:p>
            <a:pPr lvl="1">
              <a:lnSpc>
                <a:spcPts val="2100"/>
              </a:lnSpc>
            </a:pPr>
            <a:endParaRPr lang="it-IT" sz="1700" dirty="0" smtClean="0"/>
          </a:p>
          <a:p>
            <a:pPr marL="342900" lvl="1" indent="0">
              <a:lnSpc>
                <a:spcPts val="2100"/>
              </a:lnSpc>
              <a:buNone/>
            </a:pPr>
            <a:endParaRPr lang="it-IT" dirty="0" smtClean="0"/>
          </a:p>
          <a:p>
            <a:pPr lvl="1">
              <a:lnSpc>
                <a:spcPts val="2100"/>
              </a:lnSpc>
            </a:pPr>
            <a:endParaRPr lang="it-IT" dirty="0"/>
          </a:p>
        </p:txBody>
      </p:sp>
      <p:sp>
        <p:nvSpPr>
          <p:cNvPr id="8" name="Segnaposto piè di pagina 7"/>
          <p:cNvSpPr>
            <a:spLocks noGrp="1"/>
          </p:cNvSpPr>
          <p:nvPr>
            <p:ph type="ftr" sz="quarter" idx="10"/>
          </p:nvPr>
        </p:nvSpPr>
        <p:spPr/>
        <p:txBody>
          <a:bodyPr/>
          <a:lstStyle/>
          <a:p>
            <a:pPr>
              <a:defRPr/>
            </a:pPr>
            <a:r>
              <a:rPr lang="it-IT" smtClean="0"/>
              <a:t>S. Galeazzi, C. Girotti - AlmaLaurea</a:t>
            </a:r>
            <a:endParaRPr lang="it-IT" dirty="0"/>
          </a:p>
        </p:txBody>
      </p:sp>
      <p:sp>
        <p:nvSpPr>
          <p:cNvPr id="5" name="Segnaposto numero diapositiva 4"/>
          <p:cNvSpPr>
            <a:spLocks noGrp="1"/>
          </p:cNvSpPr>
          <p:nvPr>
            <p:ph type="sldNum" sz="quarter" idx="11"/>
          </p:nvPr>
        </p:nvSpPr>
        <p:spPr/>
        <p:txBody>
          <a:bodyPr/>
          <a:lstStyle/>
          <a:p>
            <a:pPr>
              <a:defRPr/>
            </a:pPr>
            <a:fld id="{8C6DB9F0-101E-40DE-9D6B-CABD62B70013}" type="slidenum">
              <a:rPr lang="it-IT" smtClean="0"/>
              <a:pPr>
                <a:defRPr/>
              </a:pPr>
              <a:t>8</a:t>
            </a:fld>
            <a:endParaRPr lang="it-IT" dirty="0"/>
          </a:p>
        </p:txBody>
      </p:sp>
      <p:sp>
        <p:nvSpPr>
          <p:cNvPr id="7" name="Segnaposto data 6"/>
          <p:cNvSpPr>
            <a:spLocks noGrp="1"/>
          </p:cNvSpPr>
          <p:nvPr>
            <p:ph type="dt" sz="half" idx="12"/>
          </p:nvPr>
        </p:nvSpPr>
        <p:spPr/>
        <p:txBody>
          <a:bodyPr/>
          <a:lstStyle/>
          <a:p>
            <a:pPr>
              <a:defRPr/>
            </a:pPr>
            <a:r>
              <a:rPr lang="it-IT" smtClean="0"/>
              <a:t>June 2021</a:t>
            </a:r>
            <a:endParaRPr lang="it-IT" dirty="0"/>
          </a:p>
        </p:txBody>
      </p:sp>
      <p:sp>
        <p:nvSpPr>
          <p:cNvPr id="3" name="Titolo 2"/>
          <p:cNvSpPr>
            <a:spLocks noGrp="1"/>
          </p:cNvSpPr>
          <p:nvPr>
            <p:ph type="title"/>
          </p:nvPr>
        </p:nvSpPr>
        <p:spPr>
          <a:xfrm>
            <a:off x="0" y="2470"/>
            <a:ext cx="9144000" cy="906250"/>
          </a:xfrm>
        </p:spPr>
        <p:txBody>
          <a:bodyPr anchor="ctr">
            <a:normAutofit/>
          </a:bodyPr>
          <a:lstStyle/>
          <a:p>
            <a:r>
              <a:rPr lang="en-GB" sz="2200" dirty="0"/>
              <a:t>Some considerations on </a:t>
            </a:r>
            <a:r>
              <a:rPr lang="en-GB" sz="2200" dirty="0" err="1"/>
              <a:t>AlmaLaurea’s</a:t>
            </a:r>
            <a:r>
              <a:rPr lang="en-GB" sz="2200" dirty="0"/>
              <a:t> </a:t>
            </a:r>
            <a:r>
              <a:rPr lang="en-GB" sz="2200" dirty="0" smtClean="0"/>
              <a:t>surveys</a:t>
            </a:r>
            <a:endParaRPr lang="it-IT" sz="2200" dirty="0"/>
          </a:p>
        </p:txBody>
      </p:sp>
      <p:sp>
        <p:nvSpPr>
          <p:cNvPr id="10" name="Rettangolo arrotondato 9"/>
          <p:cNvSpPr/>
          <p:nvPr/>
        </p:nvSpPr>
        <p:spPr>
          <a:xfrm>
            <a:off x="1763688" y="4656917"/>
            <a:ext cx="6408711" cy="1321819"/>
          </a:xfrm>
          <a:prstGeom prst="roundRect">
            <a:avLst/>
          </a:prstGeom>
          <a:solidFill>
            <a:srgbClr val="E1DCF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eaLnBrk="0" hangingPunct="0"/>
            <a:r>
              <a:rPr lang="it-IT" altLang="it-IT" b="1" dirty="0">
                <a:solidFill>
                  <a:srgbClr val="10294B"/>
                </a:solidFill>
              </a:rPr>
              <a:t>FUNDAMENTAL</a:t>
            </a:r>
            <a:r>
              <a:rPr lang="it-IT" altLang="it-IT" dirty="0">
                <a:solidFill>
                  <a:srgbClr val="10294B"/>
                </a:solidFill>
              </a:rPr>
              <a:t>: </a:t>
            </a:r>
            <a:br>
              <a:rPr lang="it-IT" altLang="it-IT" dirty="0">
                <a:solidFill>
                  <a:srgbClr val="10294B"/>
                </a:solidFill>
              </a:rPr>
            </a:br>
            <a:r>
              <a:rPr lang="it-IT" altLang="it-IT" dirty="0">
                <a:solidFill>
                  <a:srgbClr val="10294B"/>
                </a:solidFill>
              </a:rPr>
              <a:t>- use the </a:t>
            </a:r>
            <a:r>
              <a:rPr lang="it-IT" altLang="it-IT" dirty="0" err="1">
                <a:solidFill>
                  <a:srgbClr val="10294B"/>
                </a:solidFill>
              </a:rPr>
              <a:t>same</a:t>
            </a:r>
            <a:r>
              <a:rPr lang="it-IT" altLang="it-IT" dirty="0">
                <a:solidFill>
                  <a:srgbClr val="10294B"/>
                </a:solidFill>
              </a:rPr>
              <a:t> </a:t>
            </a:r>
            <a:r>
              <a:rPr lang="it-IT" altLang="it-IT" dirty="0" err="1">
                <a:solidFill>
                  <a:srgbClr val="10294B"/>
                </a:solidFill>
              </a:rPr>
              <a:t>questionnaire</a:t>
            </a:r>
            <a:r>
              <a:rPr lang="it-IT" altLang="it-IT" dirty="0">
                <a:solidFill>
                  <a:srgbClr val="10294B"/>
                </a:solidFill>
              </a:rPr>
              <a:t/>
            </a:r>
            <a:br>
              <a:rPr lang="it-IT" altLang="it-IT" dirty="0">
                <a:solidFill>
                  <a:srgbClr val="10294B"/>
                </a:solidFill>
              </a:rPr>
            </a:br>
            <a:r>
              <a:rPr lang="it-IT" altLang="it-IT" dirty="0">
                <a:solidFill>
                  <a:srgbClr val="10294B"/>
                </a:solidFill>
              </a:rPr>
              <a:t>- the </a:t>
            </a:r>
            <a:r>
              <a:rPr lang="it-IT" altLang="it-IT" dirty="0" err="1">
                <a:solidFill>
                  <a:srgbClr val="10294B"/>
                </a:solidFill>
              </a:rPr>
              <a:t>same</a:t>
            </a:r>
            <a:r>
              <a:rPr lang="it-IT" altLang="it-IT" dirty="0">
                <a:solidFill>
                  <a:srgbClr val="10294B"/>
                </a:solidFill>
              </a:rPr>
              <a:t> </a:t>
            </a:r>
            <a:r>
              <a:rPr lang="it-IT" altLang="it-IT" dirty="0" err="1">
                <a:solidFill>
                  <a:srgbClr val="10294B"/>
                </a:solidFill>
              </a:rPr>
              <a:t>method</a:t>
            </a:r>
            <a:r>
              <a:rPr lang="it-IT" altLang="it-IT" dirty="0">
                <a:solidFill>
                  <a:srgbClr val="10294B"/>
                </a:solidFill>
              </a:rPr>
              <a:t> of </a:t>
            </a:r>
            <a:r>
              <a:rPr lang="it-IT" altLang="it-IT" dirty="0" err="1">
                <a:solidFill>
                  <a:srgbClr val="10294B"/>
                </a:solidFill>
              </a:rPr>
              <a:t>administration</a:t>
            </a:r>
            <a:r>
              <a:rPr lang="it-IT" altLang="it-IT" dirty="0">
                <a:solidFill>
                  <a:srgbClr val="10294B"/>
                </a:solidFill>
              </a:rPr>
              <a:t> of the </a:t>
            </a:r>
            <a:r>
              <a:rPr lang="it-IT" altLang="it-IT" dirty="0" err="1">
                <a:solidFill>
                  <a:srgbClr val="10294B"/>
                </a:solidFill>
              </a:rPr>
              <a:t>questionnaire</a:t>
            </a:r>
            <a:r>
              <a:rPr lang="it-IT" altLang="it-IT" dirty="0">
                <a:solidFill>
                  <a:srgbClr val="10294B"/>
                </a:solidFill>
              </a:rPr>
              <a:t/>
            </a:r>
            <a:br>
              <a:rPr lang="it-IT" altLang="it-IT" dirty="0">
                <a:solidFill>
                  <a:srgbClr val="10294B"/>
                </a:solidFill>
              </a:rPr>
            </a:br>
            <a:r>
              <a:rPr lang="it-IT" altLang="it-IT" dirty="0">
                <a:solidFill>
                  <a:srgbClr val="10294B"/>
                </a:solidFill>
              </a:rPr>
              <a:t>- a </a:t>
            </a:r>
            <a:r>
              <a:rPr lang="it-IT" altLang="it-IT" dirty="0" err="1">
                <a:solidFill>
                  <a:srgbClr val="10294B"/>
                </a:solidFill>
              </a:rPr>
              <a:t>unique</a:t>
            </a:r>
            <a:r>
              <a:rPr lang="it-IT" altLang="it-IT" dirty="0">
                <a:solidFill>
                  <a:srgbClr val="10294B"/>
                </a:solidFill>
              </a:rPr>
              <a:t> layout of the </a:t>
            </a:r>
            <a:r>
              <a:rPr lang="it-IT" altLang="it-IT" dirty="0" err="1">
                <a:solidFill>
                  <a:srgbClr val="10294B"/>
                </a:solidFill>
              </a:rPr>
              <a:t>questionnaire</a:t>
            </a:r>
            <a:r>
              <a:rPr lang="it-IT" altLang="it-IT" dirty="0">
                <a:solidFill>
                  <a:srgbClr val="10294B"/>
                </a:solidFill>
              </a:rPr>
              <a:t> for </a:t>
            </a:r>
            <a:r>
              <a:rPr lang="it-IT" altLang="it-IT" dirty="0" err="1">
                <a:solidFill>
                  <a:srgbClr val="10294B"/>
                </a:solidFill>
              </a:rPr>
              <a:t>all</a:t>
            </a:r>
            <a:r>
              <a:rPr lang="it-IT" altLang="it-IT" dirty="0">
                <a:solidFill>
                  <a:srgbClr val="10294B"/>
                </a:solidFill>
              </a:rPr>
              <a:t> </a:t>
            </a:r>
            <a:r>
              <a:rPr lang="it-IT" altLang="it-IT" dirty="0" err="1">
                <a:solidFill>
                  <a:srgbClr val="10294B"/>
                </a:solidFill>
              </a:rPr>
              <a:t>universities</a:t>
            </a:r>
            <a:endParaRPr lang="it-IT" altLang="it-IT" sz="1400" dirty="0">
              <a:solidFill>
                <a:srgbClr val="10294B"/>
              </a:solidFill>
            </a:endParaRPr>
          </a:p>
        </p:txBody>
      </p:sp>
    </p:spTree>
    <p:extLst>
      <p:ext uri="{BB962C8B-B14F-4D97-AF65-F5344CB8AC3E}">
        <p14:creationId xmlns:p14="http://schemas.microsoft.com/office/powerpoint/2010/main" val="405376126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2">
                                            <p:txEl>
                                              <p:pRg st="1" end="1"/>
                                            </p:txEl>
                                          </p:spTgt>
                                        </p:tgtEl>
                                        <p:attrNameLst>
                                          <p:attrName>style.visibility</p:attrName>
                                        </p:attrNameLst>
                                      </p:cBhvr>
                                      <p:to>
                                        <p:strVal val="visible"/>
                                      </p:to>
                                    </p:set>
                                    <p:animEffect transition="in" filter="fade">
                                      <p:cBhvr>
                                        <p:cTn id="10" dur="500"/>
                                        <p:tgtEl>
                                          <p:spTgt spid="2">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animEffect transition="in" filter="fade">
                                      <p:cBhvr>
                                        <p:cTn id="15" dur="500"/>
                                        <p:tgtEl>
                                          <p:spTgt spid="2">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2">
                                            <p:txEl>
                                              <p:pRg st="3" end="3"/>
                                            </p:txEl>
                                          </p:spTgt>
                                        </p:tgtEl>
                                        <p:attrNameLst>
                                          <p:attrName>style.visibility</p:attrName>
                                        </p:attrNameLst>
                                      </p:cBhvr>
                                      <p:to>
                                        <p:strVal val="visible"/>
                                      </p:to>
                                    </p:set>
                                    <p:animEffect transition="in" filter="fade">
                                      <p:cBhvr>
                                        <p:cTn id="20" dur="500"/>
                                        <p:tgtEl>
                                          <p:spTgt spid="2">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2">
                                            <p:txEl>
                                              <p:pRg st="4" end="4"/>
                                            </p:txEl>
                                          </p:spTgt>
                                        </p:tgtEl>
                                        <p:attrNameLst>
                                          <p:attrName>style.visibility</p:attrName>
                                        </p:attrNameLst>
                                      </p:cBhvr>
                                      <p:to>
                                        <p:strVal val="visible"/>
                                      </p:to>
                                    </p:set>
                                    <p:animEffect transition="in" filter="fade">
                                      <p:cBhvr>
                                        <p:cTn id="25" dur="500"/>
                                        <p:tgtEl>
                                          <p:spTgt spid="2">
                                            <p:txEl>
                                              <p:pRg st="4" end="4"/>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nodeType="clickEffect">
                                  <p:stCondLst>
                                    <p:cond delay="0"/>
                                  </p:stCondLst>
                                  <p:childTnLst>
                                    <p:set>
                                      <p:cBhvr>
                                        <p:cTn id="29" dur="1" fill="hold">
                                          <p:stCondLst>
                                            <p:cond delay="0"/>
                                          </p:stCondLst>
                                        </p:cTn>
                                        <p:tgtEl>
                                          <p:spTgt spid="2">
                                            <p:txEl>
                                              <p:pRg st="5" end="5"/>
                                            </p:txEl>
                                          </p:spTgt>
                                        </p:tgtEl>
                                        <p:attrNameLst>
                                          <p:attrName>style.visibility</p:attrName>
                                        </p:attrNameLst>
                                      </p:cBhvr>
                                      <p:to>
                                        <p:strVal val="visible"/>
                                      </p:to>
                                    </p:set>
                                    <p:animEffect transition="in" filter="fade">
                                      <p:cBhvr>
                                        <p:cTn id="30" dur="500"/>
                                        <p:tgtEl>
                                          <p:spTgt spid="2">
                                            <p:txEl>
                                              <p:pRg st="5" end="5"/>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nodeType="clickEffect">
                                  <p:stCondLst>
                                    <p:cond delay="0"/>
                                  </p:stCondLst>
                                  <p:childTnLst>
                                    <p:set>
                                      <p:cBhvr>
                                        <p:cTn id="34" dur="1" fill="hold">
                                          <p:stCondLst>
                                            <p:cond delay="0"/>
                                          </p:stCondLst>
                                        </p:cTn>
                                        <p:tgtEl>
                                          <p:spTgt spid="2">
                                            <p:txEl>
                                              <p:pRg st="6" end="6"/>
                                            </p:txEl>
                                          </p:spTgt>
                                        </p:tgtEl>
                                        <p:attrNameLst>
                                          <p:attrName>style.visibility</p:attrName>
                                        </p:attrNameLst>
                                      </p:cBhvr>
                                      <p:to>
                                        <p:strVal val="visible"/>
                                      </p:to>
                                    </p:set>
                                    <p:animEffect transition="in" filter="fade">
                                      <p:cBhvr>
                                        <p:cTn id="35" dur="500"/>
                                        <p:tgtEl>
                                          <p:spTgt spid="2">
                                            <p:txEl>
                                              <p:pRg st="6" end="6"/>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grpId="0" nodeType="clickEffect">
                                  <p:stCondLst>
                                    <p:cond delay="0"/>
                                  </p:stCondLst>
                                  <p:childTnLst>
                                    <p:set>
                                      <p:cBhvr>
                                        <p:cTn id="39" dur="1" fill="hold">
                                          <p:stCondLst>
                                            <p:cond delay="0"/>
                                          </p:stCondLst>
                                        </p:cTn>
                                        <p:tgtEl>
                                          <p:spTgt spid="10"/>
                                        </p:tgtEl>
                                        <p:attrNameLst>
                                          <p:attrName>style.visibility</p:attrName>
                                        </p:attrNameLst>
                                      </p:cBhvr>
                                      <p:to>
                                        <p:strVal val="visible"/>
                                      </p:to>
                                    </p:set>
                                    <p:animEffect transition="in" filter="fade">
                                      <p:cBhvr>
                                        <p:cTn id="40"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testo 3"/>
          <p:cNvSpPr>
            <a:spLocks noGrp="1"/>
          </p:cNvSpPr>
          <p:nvPr>
            <p:ph type="body" sz="quarter" idx="10"/>
          </p:nvPr>
        </p:nvSpPr>
        <p:spPr>
          <a:xfrm>
            <a:off x="2893749" y="2355700"/>
            <a:ext cx="6250252" cy="1815882"/>
          </a:xfrm>
        </p:spPr>
        <p:txBody>
          <a:bodyPr/>
          <a:lstStyle/>
          <a:p>
            <a:pPr>
              <a:spcBef>
                <a:spcPts val="2400"/>
              </a:spcBef>
            </a:pPr>
            <a:r>
              <a:rPr lang="en-GB" sz="2800" i="1" dirty="0"/>
              <a:t>How to use graduates surveys </a:t>
            </a:r>
            <a:r>
              <a:rPr lang="en-GB" sz="2800" i="1" dirty="0" smtClean="0"/>
              <a:t/>
            </a:r>
            <a:br>
              <a:rPr lang="en-GB" sz="2800" i="1" dirty="0" smtClean="0"/>
            </a:br>
            <a:r>
              <a:rPr lang="en-GB" sz="2800" i="1" dirty="0" smtClean="0"/>
              <a:t>on </a:t>
            </a:r>
            <a:r>
              <a:rPr lang="en-GB" sz="2800" i="1" dirty="0"/>
              <a:t>data </a:t>
            </a:r>
            <a:r>
              <a:rPr lang="en-GB" sz="2800" i="1" dirty="0" smtClean="0"/>
              <a:t>for </a:t>
            </a:r>
            <a:r>
              <a:rPr lang="en-GB" sz="2800" i="1" dirty="0"/>
              <a:t>supporting governance reform and Quality Assurance </a:t>
            </a:r>
            <a:r>
              <a:rPr lang="en-GB" sz="2800" i="1" dirty="0" smtClean="0"/>
              <a:t/>
            </a:r>
            <a:br>
              <a:rPr lang="en-GB" sz="2800" i="1" dirty="0" smtClean="0"/>
            </a:br>
            <a:r>
              <a:rPr lang="en-GB" sz="2800" i="1" dirty="0" smtClean="0"/>
              <a:t>in </a:t>
            </a:r>
            <a:r>
              <a:rPr lang="en-GB" sz="2800" i="1" dirty="0"/>
              <a:t>Higher Education</a:t>
            </a:r>
            <a:endParaRPr lang="it-IT" sz="2800" dirty="0"/>
          </a:p>
        </p:txBody>
      </p:sp>
    </p:spTree>
    <p:extLst>
      <p:ext uri="{BB962C8B-B14F-4D97-AF65-F5344CB8AC3E}">
        <p14:creationId xmlns:p14="http://schemas.microsoft.com/office/powerpoint/2010/main" val="2750628568"/>
      </p:ext>
    </p:extLst>
  </p:cSld>
  <p:clrMapOvr>
    <a:masterClrMapping/>
  </p:clrMapOvr>
  <p:transition spd="med"/>
  <p:timing>
    <p:tnLst>
      <p:par>
        <p:cTn id="1" dur="indefinite" restart="never" nodeType="tmRoot"/>
      </p:par>
    </p:tnLst>
  </p:timing>
</p:sld>
</file>

<file path=ppt/theme/theme1.xml><?xml version="1.0" encoding="utf-8"?>
<a:theme xmlns:a="http://schemas.openxmlformats.org/drawingml/2006/main" name="layout_nuovo_modello5">
  <a:themeElements>
    <a:clrScheme name="Palette AlmaLaurea">
      <a:dk1>
        <a:srgbClr val="000000"/>
      </a:dk1>
      <a:lt1>
        <a:srgbClr val="FFFFFF"/>
      </a:lt1>
      <a:dk2>
        <a:srgbClr val="422E8D"/>
      </a:dk2>
      <a:lt2>
        <a:srgbClr val="FFB70B"/>
      </a:lt2>
      <a:accent1>
        <a:srgbClr val="816CCF"/>
      </a:accent1>
      <a:accent2>
        <a:srgbClr val="FFF799"/>
      </a:accent2>
      <a:accent3>
        <a:srgbClr val="3F469A"/>
      </a:accent3>
      <a:accent4>
        <a:srgbClr val="FFEB00"/>
      </a:accent4>
      <a:accent5>
        <a:srgbClr val="C86EF0"/>
      </a:accent5>
      <a:accent6>
        <a:srgbClr val="8583BC"/>
      </a:accent6>
      <a:hlink>
        <a:srgbClr val="0000FF"/>
      </a:hlink>
      <a:folHlink>
        <a:srgbClr val="A116E0"/>
      </a:folHlink>
    </a:clrScheme>
    <a:fontScheme name="Mito">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layout_nuovo_modello5</Template>
  <TotalTime>18601</TotalTime>
  <Words>3539</Words>
  <Application>Microsoft Office PowerPoint</Application>
  <PresentationFormat>Presentazione su schermo (4:3)</PresentationFormat>
  <Paragraphs>307</Paragraphs>
  <Slides>31</Slides>
  <Notes>17</Notes>
  <HiddenSlides>0</HiddenSlides>
  <MMClips>0</MMClips>
  <ScaleCrop>false</ScaleCrop>
  <HeadingPairs>
    <vt:vector size="6" baseType="variant">
      <vt:variant>
        <vt:lpstr>Caratteri utilizzati</vt:lpstr>
      </vt:variant>
      <vt:variant>
        <vt:i4>6</vt:i4>
      </vt:variant>
      <vt:variant>
        <vt:lpstr>Tema</vt:lpstr>
      </vt:variant>
      <vt:variant>
        <vt:i4>1</vt:i4>
      </vt:variant>
      <vt:variant>
        <vt:lpstr>Titoli diapositive</vt:lpstr>
      </vt:variant>
      <vt:variant>
        <vt:i4>31</vt:i4>
      </vt:variant>
    </vt:vector>
  </HeadingPairs>
  <TitlesOfParts>
    <vt:vector size="38" baseType="lpstr">
      <vt:lpstr>Arial</vt:lpstr>
      <vt:lpstr>Calibri</vt:lpstr>
      <vt:lpstr>Courier New</vt:lpstr>
      <vt:lpstr>Rockwell Extra Bold</vt:lpstr>
      <vt:lpstr>Trebuchet MS</vt:lpstr>
      <vt:lpstr>Wingdings</vt:lpstr>
      <vt:lpstr>layout_nuovo_modello5</vt:lpstr>
      <vt:lpstr>Presentazione standard di PowerPoint</vt:lpstr>
      <vt:lpstr>The AlmaLaurea system</vt:lpstr>
      <vt:lpstr>AlmaLaurea databank</vt:lpstr>
      <vt:lpstr>Graduates’ Employment Status Survey</vt:lpstr>
      <vt:lpstr>Phases of investigation: first phase</vt:lpstr>
      <vt:lpstr>Phases of investigation: second phase</vt:lpstr>
      <vt:lpstr>Topics</vt:lpstr>
      <vt:lpstr>Some considerations on AlmaLaurea’s surveys</vt:lpstr>
      <vt:lpstr>Presentazione standard di PowerPoint</vt:lpstr>
      <vt:lpstr>The important role of surveys</vt:lpstr>
      <vt:lpstr>How to guide students?</vt:lpstr>
      <vt:lpstr>Scientific research</vt:lpstr>
      <vt:lpstr>Universities and Companies</vt:lpstr>
      <vt:lpstr>Rectors and policy makers</vt:lpstr>
      <vt:lpstr>In Italy…</vt:lpstr>
      <vt:lpstr>In Italy…</vt:lpstr>
      <vt:lpstr>In Italy…</vt:lpstr>
      <vt:lpstr>Presentazione standard di PowerPoint</vt:lpstr>
      <vt:lpstr>Suggestions for first MOTIVE Employment Status Survey</vt:lpstr>
      <vt:lpstr>Record layout and identification of valid respondents</vt:lpstr>
      <vt:lpstr>Record layout and identification of valid respondents</vt:lpstr>
      <vt:lpstr>Duplicate interviews</vt:lpstr>
      <vt:lpstr>Completeness of interviews</vt:lpstr>
      <vt:lpstr>Completeness of interviews</vt:lpstr>
      <vt:lpstr>Variable labels and value labels</vt:lpstr>
      <vt:lpstr>Notes to the interview</vt:lpstr>
      <vt:lpstr>Checking the path and filters of the questionnaire</vt:lpstr>
      <vt:lpstr>Checking the path and filters of the questionnaire</vt:lpstr>
      <vt:lpstr>Consistency checks</vt:lpstr>
      <vt:lpstr>Next meetings</vt:lpstr>
      <vt:lpstr>Presentazione standard di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Laureati Pre-Riforma</dc:title>
  <dc:creator>ghiselli</dc:creator>
  <cp:lastModifiedBy>Dorel Manitiu</cp:lastModifiedBy>
  <cp:revision>2525</cp:revision>
  <cp:lastPrinted>2018-06-22T12:59:30Z</cp:lastPrinted>
  <dcterms:created xsi:type="dcterms:W3CDTF">2011-12-22T10:11:52Z</dcterms:created>
  <dcterms:modified xsi:type="dcterms:W3CDTF">2021-06-22T10:14:14Z</dcterms:modified>
</cp:coreProperties>
</file>